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256" r:id="rId2"/>
    <p:sldId id="257" r:id="rId3"/>
    <p:sldId id="258" r:id="rId4"/>
    <p:sldId id="346" r:id="rId5"/>
    <p:sldId id="347" r:id="rId6"/>
    <p:sldId id="260" r:id="rId7"/>
    <p:sldId id="349" r:id="rId8"/>
    <p:sldId id="385" r:id="rId9"/>
    <p:sldId id="386" r:id="rId10"/>
    <p:sldId id="387" r:id="rId11"/>
    <p:sldId id="375" r:id="rId12"/>
    <p:sldId id="388" r:id="rId13"/>
    <p:sldId id="360" r:id="rId14"/>
    <p:sldId id="364" r:id="rId15"/>
    <p:sldId id="372" r:id="rId16"/>
    <p:sldId id="371" r:id="rId17"/>
    <p:sldId id="384" r:id="rId18"/>
    <p:sldId id="379" r:id="rId19"/>
    <p:sldId id="326" r:id="rId20"/>
    <p:sldId id="374" r:id="rId21"/>
    <p:sldId id="380" r:id="rId22"/>
    <p:sldId id="382" r:id="rId23"/>
    <p:sldId id="367" r:id="rId24"/>
    <p:sldId id="304" r:id="rId25"/>
    <p:sldId id="306" r:id="rId26"/>
    <p:sldId id="389" r:id="rId27"/>
    <p:sldId id="354" r:id="rId28"/>
    <p:sldId id="383" r:id="rId29"/>
  </p:sldIdLst>
  <p:sldSz cx="9144000" cy="6858000" type="screen4x3"/>
  <p:notesSz cx="9236075" cy="6950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1B084A-936B-4639-A470-226ECBA0542E}">
          <p14:sldIdLst>
            <p14:sldId id="256"/>
            <p14:sldId id="257"/>
            <p14:sldId id="258"/>
            <p14:sldId id="346"/>
            <p14:sldId id="347"/>
          </p14:sldIdLst>
        </p14:section>
        <p14:section name="Untitled Section" id="{0E56E7B1-728D-43BC-BD13-4E71F1A94E4B}">
          <p14:sldIdLst>
            <p14:sldId id="260"/>
            <p14:sldId id="349"/>
            <p14:sldId id="385"/>
            <p14:sldId id="386"/>
            <p14:sldId id="387"/>
            <p14:sldId id="375"/>
            <p14:sldId id="388"/>
            <p14:sldId id="360"/>
            <p14:sldId id="364"/>
            <p14:sldId id="372"/>
            <p14:sldId id="371"/>
            <p14:sldId id="384"/>
            <p14:sldId id="379"/>
            <p14:sldId id="326"/>
            <p14:sldId id="374"/>
            <p14:sldId id="380"/>
            <p14:sldId id="382"/>
            <p14:sldId id="367"/>
            <p14:sldId id="304"/>
            <p14:sldId id="306"/>
            <p14:sldId id="389"/>
            <p14:sldId id="354"/>
            <p14:sldId id="3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04" autoAdjust="0"/>
    <p:restoredTop sz="95204" autoAdjust="0"/>
  </p:normalViewPr>
  <p:slideViewPr>
    <p:cSldViewPr snapToGrid="0">
      <p:cViewPr varScale="1">
        <p:scale>
          <a:sx n="91" d="100"/>
          <a:sy n="91" d="100"/>
        </p:scale>
        <p:origin x="1080" y="192"/>
      </p:cViewPr>
      <p:guideLst>
        <p:guide orient="horz" pos="2160"/>
        <p:guide pos="2880"/>
      </p:guideLst>
    </p:cSldViewPr>
  </p:slideViewPr>
  <p:outlineViewPr>
    <p:cViewPr>
      <p:scale>
        <a:sx n="33" d="100"/>
        <a:sy n="33" d="100"/>
      </p:scale>
      <p:origin x="0" y="-306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48711"/>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5231639" y="0"/>
            <a:ext cx="4002299" cy="348711"/>
          </a:xfrm>
          <a:prstGeom prst="rect">
            <a:avLst/>
          </a:prstGeom>
        </p:spPr>
        <p:txBody>
          <a:bodyPr vert="horz" lIns="92492" tIns="46246" rIns="92492" bIns="46246" rtlCol="0"/>
          <a:lstStyle>
            <a:lvl1pPr algn="r">
              <a:defRPr sz="1200"/>
            </a:lvl1pPr>
          </a:lstStyle>
          <a:p>
            <a:fld id="{BD132104-BB5F-43D0-B631-26EA72C147CC}" type="datetimeFigureOut">
              <a:rPr lang="en-US" smtClean="0"/>
              <a:t>3/29/17</a:t>
            </a:fld>
            <a:endParaRPr lang="en-US"/>
          </a:p>
        </p:txBody>
      </p:sp>
      <p:sp>
        <p:nvSpPr>
          <p:cNvPr id="4" name="Footer Placeholder 3"/>
          <p:cNvSpPr>
            <a:spLocks noGrp="1"/>
          </p:cNvSpPr>
          <p:nvPr>
            <p:ph type="ftr" sz="quarter" idx="2"/>
          </p:nvPr>
        </p:nvSpPr>
        <p:spPr>
          <a:xfrm>
            <a:off x="0" y="6601365"/>
            <a:ext cx="4002299" cy="348710"/>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01365"/>
            <a:ext cx="4002299" cy="348710"/>
          </a:xfrm>
          <a:prstGeom prst="rect">
            <a:avLst/>
          </a:prstGeom>
        </p:spPr>
        <p:txBody>
          <a:bodyPr vert="horz" lIns="92492" tIns="46246" rIns="92492" bIns="46246" rtlCol="0" anchor="b"/>
          <a:lstStyle>
            <a:lvl1pPr algn="r">
              <a:defRPr sz="1200"/>
            </a:lvl1pPr>
          </a:lstStyle>
          <a:p>
            <a:fld id="{A0284E86-D21A-4623-8300-5BC9066B4E84}" type="slidenum">
              <a:rPr lang="en-US" smtClean="0"/>
              <a:t>‹#›</a:t>
            </a:fld>
            <a:endParaRPr lang="en-US"/>
          </a:p>
        </p:txBody>
      </p:sp>
    </p:spTree>
    <p:extLst>
      <p:ext uri="{BB962C8B-B14F-4D97-AF65-F5344CB8AC3E}">
        <p14:creationId xmlns:p14="http://schemas.microsoft.com/office/powerpoint/2010/main" val="40058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48711"/>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5231639" y="0"/>
            <a:ext cx="4002299" cy="348711"/>
          </a:xfrm>
          <a:prstGeom prst="rect">
            <a:avLst/>
          </a:prstGeom>
        </p:spPr>
        <p:txBody>
          <a:bodyPr vert="horz" lIns="92492" tIns="46246" rIns="92492" bIns="46246" rtlCol="0"/>
          <a:lstStyle>
            <a:lvl1pPr algn="r">
              <a:defRPr sz="1200"/>
            </a:lvl1pPr>
          </a:lstStyle>
          <a:p>
            <a:fld id="{3FF7904F-DE58-40EE-AFB6-C36DEC7B6FB4}" type="datetimeFigureOut">
              <a:rPr lang="en-US" smtClean="0"/>
              <a:t>3/29/17</a:t>
            </a:fld>
            <a:endParaRPr lang="en-US"/>
          </a:p>
        </p:txBody>
      </p:sp>
      <p:sp>
        <p:nvSpPr>
          <p:cNvPr id="4" name="Slide Image Placeholder 3"/>
          <p:cNvSpPr>
            <a:spLocks noGrp="1" noRot="1" noChangeAspect="1"/>
          </p:cNvSpPr>
          <p:nvPr>
            <p:ph type="sldImg" idx="2"/>
          </p:nvPr>
        </p:nvSpPr>
        <p:spPr>
          <a:xfrm>
            <a:off x="3054350" y="868363"/>
            <a:ext cx="3127375" cy="2346325"/>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923608" y="3344723"/>
            <a:ext cx="7388860" cy="2736593"/>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01365"/>
            <a:ext cx="4002299" cy="348710"/>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5231639" y="6601365"/>
            <a:ext cx="4002299" cy="348710"/>
          </a:xfrm>
          <a:prstGeom prst="rect">
            <a:avLst/>
          </a:prstGeom>
        </p:spPr>
        <p:txBody>
          <a:bodyPr vert="horz" lIns="92492" tIns="46246" rIns="92492" bIns="46246" rtlCol="0" anchor="b"/>
          <a:lstStyle>
            <a:lvl1pPr algn="r">
              <a:defRPr sz="1200"/>
            </a:lvl1pPr>
          </a:lstStyle>
          <a:p>
            <a:fld id="{718679CE-A94D-4B7C-B112-4F1B2B606A7E}" type="slidenum">
              <a:rPr lang="en-US" smtClean="0"/>
              <a:t>‹#›</a:t>
            </a:fld>
            <a:endParaRPr lang="en-US"/>
          </a:p>
        </p:txBody>
      </p:sp>
    </p:spTree>
    <p:extLst>
      <p:ext uri="{BB962C8B-B14F-4D97-AF65-F5344CB8AC3E}">
        <p14:creationId xmlns:p14="http://schemas.microsoft.com/office/powerpoint/2010/main" val="2708432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1</a:t>
            </a:fld>
            <a:endParaRPr lang="en-US"/>
          </a:p>
        </p:txBody>
      </p:sp>
    </p:spTree>
    <p:extLst>
      <p:ext uri="{BB962C8B-B14F-4D97-AF65-F5344CB8AC3E}">
        <p14:creationId xmlns:p14="http://schemas.microsoft.com/office/powerpoint/2010/main" val="1910494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We discussed about the global and local index creation in</a:t>
            </a:r>
            <a:r>
              <a:rPr lang="en-US" baseline="0" dirty="0"/>
              <a:t> the previous slide. Now let us discuss how those indexes are used in spatial query processing in Hadoop-GIS. </a:t>
            </a:r>
          </a:p>
          <a:p>
            <a:pPr defTabSz="924916">
              <a:defRPr/>
            </a:pPr>
            <a:r>
              <a:rPr lang="en-US" dirty="0"/>
              <a:t>The query is to find all the</a:t>
            </a:r>
            <a:r>
              <a:rPr lang="en-US" baseline="0" dirty="0"/>
              <a:t> spatial object within a user defined query region. </a:t>
            </a:r>
            <a:endParaRPr lang="en-US" dirty="0"/>
          </a:p>
          <a:p>
            <a:pPr defTabSz="924916">
              <a:defRPr/>
            </a:pPr>
            <a:r>
              <a:rPr lang="en-US" dirty="0"/>
              <a:t>It follows the same filter and refine strategy. </a:t>
            </a:r>
          </a:p>
          <a:p>
            <a:pPr defTabSz="924916">
              <a:defRPr/>
            </a:pPr>
            <a:r>
              <a:rPr lang="en-US" baseline="0" dirty="0"/>
              <a:t>Filter phase is executed in Master Node.</a:t>
            </a:r>
          </a:p>
          <a:p>
            <a:pPr defTabSz="924916">
              <a:defRPr/>
            </a:pPr>
            <a:r>
              <a:rPr lang="en-US" baseline="0" dirty="0"/>
              <a:t>The global index indexes the MBR of each partitions. </a:t>
            </a:r>
          </a:p>
          <a:p>
            <a:pPr defTabSz="924916">
              <a:defRPr/>
            </a:pPr>
            <a:r>
              <a:rPr lang="en-US" baseline="0" dirty="0"/>
              <a:t>Overlap test is performed using global index and query region.</a:t>
            </a:r>
          </a:p>
          <a:p>
            <a:pPr defTabSz="924916">
              <a:defRPr/>
            </a:pPr>
            <a:r>
              <a:rPr lang="en-US" baseline="0" dirty="0"/>
              <a:t>The overlapping partitions are selected and send to refine phase, </a:t>
            </a:r>
          </a:p>
          <a:p>
            <a:pPr defTabSz="924916">
              <a:defRPr/>
            </a:pPr>
            <a:r>
              <a:rPr lang="en-US" baseline="0" dirty="0"/>
              <a:t>Whereas all the other none overlapping partitions are pruned in the filter phase. </a:t>
            </a:r>
          </a:p>
          <a:p>
            <a:pPr defTabSz="924916">
              <a:defRPr/>
            </a:pPr>
            <a:r>
              <a:rPr lang="en-US" baseline="0" dirty="0"/>
              <a:t> </a:t>
            </a:r>
          </a:p>
          <a:p>
            <a:pPr defTabSz="924916">
              <a:defRPr/>
            </a:pPr>
            <a:r>
              <a:rPr lang="en-US" baseline="0" dirty="0"/>
              <a:t>Refine phase is based on MapReduce job.</a:t>
            </a:r>
          </a:p>
          <a:p>
            <a:pPr defTabSz="924916">
              <a:defRPr/>
            </a:pPr>
            <a:r>
              <a:rPr lang="en-US" baseline="0" dirty="0"/>
              <a:t>The input to the Map function partition id and records belonging to the same partition. </a:t>
            </a:r>
          </a:p>
          <a:p>
            <a:pPr defTabSz="924916">
              <a:defRPr/>
            </a:pPr>
            <a:r>
              <a:rPr lang="en-US" baseline="0" dirty="0"/>
              <a:t>On demand R-tree based Local index is created for each partition. </a:t>
            </a:r>
          </a:p>
          <a:p>
            <a:pPr defTabSz="924916">
              <a:defRPr/>
            </a:pPr>
            <a:r>
              <a:rPr lang="en-US" baseline="0" dirty="0"/>
              <a:t>Based on the newly created local index and the query region irrelevant objects are further omitted.</a:t>
            </a:r>
          </a:p>
          <a:p>
            <a:pPr defTabSz="924916">
              <a:defRPr/>
            </a:pPr>
            <a:r>
              <a:rPr lang="en-US" baseline="0" dirty="0"/>
              <a:t>precise geometric computation is performed to check whether a object is within the query region or not. </a:t>
            </a:r>
          </a:p>
          <a:p>
            <a:pPr defTabSz="924916">
              <a:defRPr/>
            </a:pPr>
            <a:r>
              <a:rPr lang="en-US" baseline="0" dirty="0"/>
              <a:t>The result of the map functions is the list of all the objects that are contained inside the query region. </a:t>
            </a:r>
          </a:p>
          <a:p>
            <a:pPr defTabSz="924916">
              <a:defRPr/>
            </a:pPr>
            <a:r>
              <a:rPr lang="en-US" baseline="0" dirty="0"/>
              <a:t>So, this is how multi-dimensional index based spatial query processing is executed in Hadoop-GIS. </a:t>
            </a:r>
          </a:p>
        </p:txBody>
      </p:sp>
      <p:sp>
        <p:nvSpPr>
          <p:cNvPr id="4" name="Slide Number Placeholder 3"/>
          <p:cNvSpPr>
            <a:spLocks noGrp="1"/>
          </p:cNvSpPr>
          <p:nvPr>
            <p:ph type="sldNum" sz="quarter" idx="10"/>
          </p:nvPr>
        </p:nvSpPr>
        <p:spPr/>
        <p:txBody>
          <a:bodyPr/>
          <a:lstStyle/>
          <a:p>
            <a:fld id="{718679CE-A94D-4B7C-B112-4F1B2B606A7E}" type="slidenum">
              <a:rPr lang="en-US" smtClean="0"/>
              <a:t>14</a:t>
            </a:fld>
            <a:endParaRPr lang="en-US"/>
          </a:p>
        </p:txBody>
      </p:sp>
    </p:spTree>
    <p:extLst>
      <p:ext uri="{BB962C8B-B14F-4D97-AF65-F5344CB8AC3E}">
        <p14:creationId xmlns:p14="http://schemas.microsoft.com/office/powerpoint/2010/main" val="3137867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The figure</a:t>
            </a:r>
            <a:r>
              <a:rPr lang="en-US" baseline="0" dirty="0"/>
              <a:t> shows a sample polygon SBD.</a:t>
            </a:r>
          </a:p>
          <a:p>
            <a:pPr defTabSz="924916">
              <a:defRPr/>
            </a:pPr>
            <a:r>
              <a:rPr lang="en-US" baseline="0" dirty="0"/>
              <a:t>In map phase, input of object id as key and record itself as value is provided to the map function. The output of map function is the group of intermediate key value pair </a:t>
            </a:r>
          </a:p>
          <a:p>
            <a:pPr defTabSz="924916">
              <a:defRPr/>
            </a:pPr>
            <a:r>
              <a:rPr lang="en-US" baseline="0" dirty="0"/>
              <a:t>Where intermediate key = partition id and intermediate value = records with same partition id. So, all the objects the falls in same partitions are grouped together. </a:t>
            </a:r>
          </a:p>
          <a:p>
            <a:pPr defTabSz="924916">
              <a:defRPr/>
            </a:pPr>
            <a:r>
              <a:rPr lang="en-US" baseline="0" dirty="0"/>
              <a:t>When is then sent as an input to the reduce function where local R-Tree based index is created for each partition. </a:t>
            </a:r>
          </a:p>
          <a:p>
            <a:pPr defTabSz="924916">
              <a:defRPr/>
            </a:pPr>
            <a:r>
              <a:rPr lang="en-US" baseline="0" dirty="0"/>
              <a:t>Finally, the MBR for each partition are indexed in global index file. </a:t>
            </a:r>
          </a:p>
          <a:p>
            <a:pPr defTabSz="924916">
              <a:defRPr/>
            </a:pPr>
            <a:r>
              <a:rPr lang="en-US" baseline="0" dirty="0"/>
              <a:t>Local index files are concatenated and stored in the HDFS whereas global index is saved in the main memory of master node. </a:t>
            </a:r>
          </a:p>
          <a:p>
            <a:pPr defTabSz="924916">
              <a:defRPr/>
            </a:pPr>
            <a:r>
              <a:rPr lang="en-US" baseline="0" dirty="0"/>
              <a:t>So, this is how local and global index are created in </a:t>
            </a:r>
            <a:r>
              <a:rPr lang="en-US" baseline="0" dirty="0" err="1"/>
              <a:t>SpatialHadoop</a:t>
            </a:r>
            <a:r>
              <a:rPr lang="en-US" baseline="0" dirty="0"/>
              <a:t>. In the  next slide we are going to discuss about how those indexes are used for spatial query processing in </a:t>
            </a:r>
            <a:r>
              <a:rPr lang="en-US" baseline="0" dirty="0" err="1"/>
              <a:t>SpatialHadoop</a:t>
            </a:r>
            <a:r>
              <a:rPr lang="en-US" baseline="0" dirty="0"/>
              <a:t>. </a:t>
            </a:r>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15</a:t>
            </a:fld>
            <a:endParaRPr lang="en-US"/>
          </a:p>
        </p:txBody>
      </p:sp>
    </p:spTree>
    <p:extLst>
      <p:ext uri="{BB962C8B-B14F-4D97-AF65-F5344CB8AC3E}">
        <p14:creationId xmlns:p14="http://schemas.microsoft.com/office/powerpoint/2010/main" val="208559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We will</a:t>
            </a:r>
            <a:r>
              <a:rPr lang="en-US" baseline="0" dirty="0"/>
              <a:t> discuss how containment </a:t>
            </a:r>
            <a:r>
              <a:rPr lang="en-US" dirty="0"/>
              <a:t>query is executed</a:t>
            </a:r>
            <a:r>
              <a:rPr lang="en-US" baseline="0" dirty="0"/>
              <a:t> in </a:t>
            </a:r>
            <a:r>
              <a:rPr lang="en-US" baseline="0" dirty="0" err="1"/>
              <a:t>spatialhadoop</a:t>
            </a:r>
            <a:r>
              <a:rPr lang="en-US" baseline="0" dirty="0"/>
              <a:t>. i.e.</a:t>
            </a:r>
            <a:r>
              <a:rPr lang="en-US" dirty="0"/>
              <a:t> to find all the</a:t>
            </a:r>
            <a:r>
              <a:rPr lang="en-US" baseline="0" dirty="0"/>
              <a:t> spatial object within a user defined query region. </a:t>
            </a:r>
            <a:endParaRPr lang="en-US" dirty="0"/>
          </a:p>
          <a:p>
            <a:pPr defTabSz="924916">
              <a:defRPr/>
            </a:pPr>
            <a:r>
              <a:rPr lang="en-US" dirty="0"/>
              <a:t>It also follows the filter and refine strategy. </a:t>
            </a:r>
          </a:p>
          <a:p>
            <a:pPr defTabSz="924916">
              <a:defRPr/>
            </a:pPr>
            <a:r>
              <a:rPr lang="en-US" dirty="0"/>
              <a:t>Similar</a:t>
            </a:r>
            <a:r>
              <a:rPr lang="en-US" baseline="0" dirty="0"/>
              <a:t> to Hadoop-GIS</a:t>
            </a:r>
            <a:endParaRPr lang="en-US" dirty="0"/>
          </a:p>
          <a:p>
            <a:pPr defTabSz="924916">
              <a:defRPr/>
            </a:pPr>
            <a:r>
              <a:rPr lang="en-US" baseline="0" dirty="0"/>
              <a:t>Filter phase is executed in Master Node.</a:t>
            </a:r>
          </a:p>
          <a:p>
            <a:pPr defTabSz="924916">
              <a:defRPr/>
            </a:pPr>
            <a:r>
              <a:rPr lang="en-US" baseline="0" dirty="0"/>
              <a:t>Overlap test is performed using global index and query region.</a:t>
            </a:r>
          </a:p>
          <a:p>
            <a:pPr defTabSz="924916">
              <a:defRPr/>
            </a:pPr>
            <a:r>
              <a:rPr lang="en-US" baseline="0" dirty="0"/>
              <a:t>The overlapping partitions are selected and send to refine phase, </a:t>
            </a:r>
          </a:p>
          <a:p>
            <a:pPr defTabSz="924916">
              <a:defRPr/>
            </a:pPr>
            <a:r>
              <a:rPr lang="en-US" baseline="0" dirty="0"/>
              <a:t>Whereas all the other none overlapping partitions are pruned in the filter phase. </a:t>
            </a:r>
          </a:p>
          <a:p>
            <a:pPr defTabSz="924916">
              <a:defRPr/>
            </a:pPr>
            <a:r>
              <a:rPr lang="en-US" baseline="0" dirty="0"/>
              <a:t> </a:t>
            </a:r>
          </a:p>
          <a:p>
            <a:pPr defTabSz="924916">
              <a:defRPr/>
            </a:pPr>
            <a:r>
              <a:rPr lang="en-US" baseline="0" dirty="0"/>
              <a:t>Refine phase is based on MapReduce job.</a:t>
            </a:r>
          </a:p>
          <a:p>
            <a:pPr defTabSz="924916">
              <a:defRPr/>
            </a:pPr>
            <a:r>
              <a:rPr lang="en-US" baseline="0" dirty="0"/>
              <a:t>The input to the Map function partition id and records belonging to the same partition. </a:t>
            </a:r>
          </a:p>
          <a:p>
            <a:pPr defTabSz="924916">
              <a:defRPr/>
            </a:pPr>
            <a:endParaRPr lang="en-US" baseline="0" dirty="0"/>
          </a:p>
          <a:p>
            <a:pPr defTabSz="924916">
              <a:defRPr/>
            </a:pPr>
            <a:r>
              <a:rPr lang="en-US" baseline="0" dirty="0"/>
              <a:t>Based on the local index and the query region irrelevant objects are further omitted.</a:t>
            </a:r>
          </a:p>
          <a:p>
            <a:pPr defTabSz="924916">
              <a:defRPr/>
            </a:pPr>
            <a:r>
              <a:rPr lang="en-US" baseline="0" dirty="0"/>
              <a:t>precise geometric computation is performed to check whether a object is within the query region or not. </a:t>
            </a:r>
          </a:p>
          <a:p>
            <a:pPr defTabSz="924916">
              <a:defRPr/>
            </a:pPr>
            <a:r>
              <a:rPr lang="en-US" baseline="0" dirty="0"/>
              <a:t>The result of the map functions is the list of all the objects that are contained inside the query region. </a:t>
            </a:r>
          </a:p>
          <a:p>
            <a:pPr defTabSz="924916">
              <a:defRPr/>
            </a:pPr>
            <a:r>
              <a:rPr lang="en-US" baseline="0" dirty="0"/>
              <a:t>So, this is how multi-dimensional index based spatial query processing is executed in </a:t>
            </a:r>
            <a:r>
              <a:rPr lang="en-US" baseline="0" dirty="0" err="1"/>
              <a:t>SpatialHadoop</a:t>
            </a:r>
            <a:r>
              <a:rPr lang="en-US" baseline="0" dirty="0"/>
              <a:t>. In the next slide I am going to introduce </a:t>
            </a:r>
            <a:r>
              <a:rPr lang="en-US" baseline="0" dirty="0" err="1"/>
              <a:t>GeopSpark</a:t>
            </a:r>
            <a:r>
              <a:rPr lang="en-US" baseline="0" dirty="0"/>
              <a:t> which is SBD system mentioned in core paper 3. </a:t>
            </a:r>
          </a:p>
          <a:p>
            <a:pPr defTabSz="924916">
              <a:defRPr/>
            </a:pPr>
            <a:endParaRPr lang="en-US" baseline="0" dirty="0"/>
          </a:p>
        </p:txBody>
      </p:sp>
      <p:sp>
        <p:nvSpPr>
          <p:cNvPr id="4" name="Slide Number Placeholder 3"/>
          <p:cNvSpPr>
            <a:spLocks noGrp="1"/>
          </p:cNvSpPr>
          <p:nvPr>
            <p:ph type="sldNum" sz="quarter" idx="10"/>
          </p:nvPr>
        </p:nvSpPr>
        <p:spPr/>
        <p:txBody>
          <a:bodyPr/>
          <a:lstStyle/>
          <a:p>
            <a:fld id="{718679CE-A94D-4B7C-B112-4F1B2B606A7E}" type="slidenum">
              <a:rPr lang="en-US" smtClean="0"/>
              <a:t>16</a:t>
            </a:fld>
            <a:endParaRPr lang="en-US"/>
          </a:p>
        </p:txBody>
      </p:sp>
    </p:spTree>
    <p:extLst>
      <p:ext uri="{BB962C8B-B14F-4D97-AF65-F5344CB8AC3E}">
        <p14:creationId xmlns:p14="http://schemas.microsoft.com/office/powerpoint/2010/main" val="428371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These are the five core papers discussed in my document.</a:t>
            </a:r>
          </a:p>
          <a:p>
            <a:pPr defTabSz="924916">
              <a:defRPr/>
            </a:pPr>
            <a:r>
              <a:rPr lang="en-US" dirty="0"/>
              <a:t>First three provides MapReduce</a:t>
            </a:r>
            <a:r>
              <a:rPr lang="en-US" baseline="0" dirty="0"/>
              <a:t> based system.</a:t>
            </a:r>
          </a:p>
          <a:p>
            <a:pPr defTabSz="924916">
              <a:defRPr/>
            </a:pPr>
            <a:r>
              <a:rPr lang="en-US" baseline="0" dirty="0"/>
              <a:t>Fourth provides a distributed database system. </a:t>
            </a:r>
          </a:p>
          <a:p>
            <a:pPr defTabSz="924916">
              <a:defRPr/>
            </a:pPr>
            <a:r>
              <a:rPr lang="en-US" baseline="0" dirty="0"/>
              <a:t>Finally the last paper provided GPU based system.</a:t>
            </a:r>
          </a:p>
          <a:p>
            <a:pPr marL="0" marR="0" lvl="0" indent="0" algn="l" defTabSz="924916" rtl="0" eaLnBrk="1" fontAlgn="auto" latinLnBrk="0" hangingPunct="1">
              <a:lnSpc>
                <a:spcPct val="100000"/>
              </a:lnSpc>
              <a:spcBef>
                <a:spcPts val="0"/>
              </a:spcBef>
              <a:spcAft>
                <a:spcPts val="0"/>
              </a:spcAft>
              <a:buClrTx/>
              <a:buSzTx/>
              <a:buFontTx/>
              <a:buNone/>
              <a:tabLst/>
              <a:defRPr/>
            </a:pPr>
            <a:r>
              <a:rPr lang="en-US" dirty="0"/>
              <a:t>This section will discuss</a:t>
            </a:r>
            <a:r>
              <a:rPr lang="en-US" baseline="0" dirty="0"/>
              <a:t> on how the core paper addresses the two main challenges of SBD processing system: multi-dimensional indexing and SBD query processing. </a:t>
            </a:r>
            <a:endParaRPr lang="en-US" dirty="0"/>
          </a:p>
          <a:p>
            <a:pPr defTabSz="924916">
              <a:defRPr/>
            </a:pPr>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17</a:t>
            </a:fld>
            <a:endParaRPr lang="en-US"/>
          </a:p>
        </p:txBody>
      </p:sp>
    </p:spTree>
    <p:extLst>
      <p:ext uri="{BB962C8B-B14F-4D97-AF65-F5344CB8AC3E}">
        <p14:creationId xmlns:p14="http://schemas.microsoft.com/office/powerpoint/2010/main" val="1880998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err="1"/>
              <a:t>SciDB</a:t>
            </a:r>
            <a:r>
              <a:rPr lang="en-US" dirty="0"/>
              <a:t> is a distributed database</a:t>
            </a:r>
            <a:r>
              <a:rPr lang="en-US" baseline="0" dirty="0"/>
              <a:t> based system. </a:t>
            </a:r>
          </a:p>
          <a:p>
            <a:pPr defTabSz="924916">
              <a:defRPr/>
            </a:pPr>
            <a:r>
              <a:rPr lang="en-US" baseline="0" dirty="0" err="1"/>
              <a:t>Scidb</a:t>
            </a:r>
            <a:r>
              <a:rPr lang="en-US" baseline="0" dirty="0"/>
              <a:t> database supports n-dimensional arrays i.e. raster data.</a:t>
            </a:r>
          </a:p>
          <a:p>
            <a:pPr marL="0" marR="0" lvl="0" indent="0" algn="l" defTabSz="924916" rtl="0" eaLnBrk="1" fontAlgn="auto" latinLnBrk="0" hangingPunct="1">
              <a:lnSpc>
                <a:spcPct val="100000"/>
              </a:lnSpc>
              <a:spcBef>
                <a:spcPts val="0"/>
              </a:spcBef>
              <a:spcAft>
                <a:spcPts val="0"/>
              </a:spcAft>
              <a:buClrTx/>
              <a:buSzTx/>
              <a:buFontTx/>
              <a:buNone/>
              <a:tabLst/>
              <a:defRPr/>
            </a:pPr>
            <a:r>
              <a:rPr lang="en-US" baseline="0" dirty="0"/>
              <a:t>We will discuss about how multidimensional indexing and Spatial query processing is done in </a:t>
            </a:r>
            <a:r>
              <a:rPr lang="en-US" baseline="0" dirty="0" err="1"/>
              <a:t>GeoSpark</a:t>
            </a:r>
            <a:r>
              <a:rPr lang="en-US" baseline="0" dirty="0"/>
              <a:t> in the next following slides. </a:t>
            </a:r>
          </a:p>
          <a:p>
            <a:pPr defTabSz="924916">
              <a:defRPr/>
            </a:pPr>
            <a:endParaRPr lang="en-US" baseline="0" dirty="0"/>
          </a:p>
          <a:p>
            <a:pPr defTabSz="924916">
              <a:defRPr/>
            </a:pPr>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18</a:t>
            </a:fld>
            <a:endParaRPr lang="en-US"/>
          </a:p>
        </p:txBody>
      </p:sp>
    </p:spTree>
    <p:extLst>
      <p:ext uri="{BB962C8B-B14F-4D97-AF65-F5344CB8AC3E}">
        <p14:creationId xmlns:p14="http://schemas.microsoft.com/office/powerpoint/2010/main" val="1687606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sz="1200" dirty="0"/>
              <a:t>In</a:t>
            </a:r>
            <a:r>
              <a:rPr lang="en-US" sz="1200" baseline="0" dirty="0"/>
              <a:t> this slide we will discuss about how indexing is done in </a:t>
            </a:r>
            <a:r>
              <a:rPr lang="en-US" sz="1200" baseline="0" dirty="0" err="1"/>
              <a:t>SciDB</a:t>
            </a:r>
            <a:r>
              <a:rPr lang="en-US" sz="1200" baseline="0" dirty="0"/>
              <a:t>.</a:t>
            </a:r>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baseline="0" dirty="0" err="1"/>
              <a:t>SciDB</a:t>
            </a:r>
            <a:r>
              <a:rPr lang="en-US" sz="1200" baseline="0" dirty="0"/>
              <a:t> indexing follows to phase.. Vertical partitioning and Chunking which can be demonstrated with the example below.</a:t>
            </a:r>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baseline="0" dirty="0"/>
              <a:t>A sample 3 dimensional logical array model in shown in the figure. The x axis represents longitude, y-axis represents latitude and z-axis represents the attributes.</a:t>
            </a:r>
          </a:p>
          <a:p>
            <a:pPr marL="0" marR="0" lvl="0" indent="0" algn="l" defTabSz="924916"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dirty="0"/>
              <a:t>So in vertical partitioning phase the logical array</a:t>
            </a:r>
            <a:r>
              <a:rPr lang="en-US" sz="1200" baseline="0" dirty="0"/>
              <a:t> model</a:t>
            </a:r>
            <a:r>
              <a:rPr lang="en-US" sz="1200" dirty="0"/>
              <a:t> is</a:t>
            </a:r>
            <a:r>
              <a:rPr lang="en-US" sz="1200" baseline="0" dirty="0"/>
              <a:t> split into separate attribute array.</a:t>
            </a:r>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baseline="0" dirty="0"/>
              <a:t>In next chunking phase, each partitions or attribute array are further decomposed into a number of equal sized overlapping chunks. </a:t>
            </a:r>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baseline="0" dirty="0"/>
              <a:t>The figure demonstrate the result of the chunking phase. </a:t>
            </a:r>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baseline="0" dirty="0"/>
              <a:t>These chunks are distributed over different nodes and are indexed in the central node. </a:t>
            </a:r>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baseline="0" dirty="0"/>
              <a:t>The key idea of chunking is to create small overlapping chunks to support focal neighborhood based operation. It will be further described in the next slide.</a:t>
            </a:r>
          </a:p>
        </p:txBody>
      </p:sp>
      <p:sp>
        <p:nvSpPr>
          <p:cNvPr id="4" name="Slide Number Placeholder 3"/>
          <p:cNvSpPr>
            <a:spLocks noGrp="1"/>
          </p:cNvSpPr>
          <p:nvPr>
            <p:ph type="sldNum" sz="quarter" idx="10"/>
          </p:nvPr>
        </p:nvSpPr>
        <p:spPr/>
        <p:txBody>
          <a:bodyPr/>
          <a:lstStyle/>
          <a:p>
            <a:fld id="{718679CE-A94D-4B7C-B112-4F1B2B606A7E}" type="slidenum">
              <a:rPr lang="en-US" smtClean="0"/>
              <a:t>19</a:t>
            </a:fld>
            <a:endParaRPr lang="en-US"/>
          </a:p>
        </p:txBody>
      </p:sp>
    </p:spTree>
    <p:extLst>
      <p:ext uri="{BB962C8B-B14F-4D97-AF65-F5344CB8AC3E}">
        <p14:creationId xmlns:p14="http://schemas.microsoft.com/office/powerpoint/2010/main" val="647719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In</a:t>
            </a:r>
            <a:r>
              <a:rPr lang="en-US" sz="2000" baseline="0" dirty="0"/>
              <a:t> this slide we will discuss focal neighborhood operation in </a:t>
            </a:r>
            <a:r>
              <a:rPr lang="en-US" sz="2000" baseline="0" dirty="0" err="1"/>
              <a:t>scidb</a:t>
            </a:r>
            <a:r>
              <a:rPr lang="en-US" sz="2000" baseline="0" dirty="0"/>
              <a:t>.</a:t>
            </a:r>
          </a:p>
          <a:p>
            <a:r>
              <a:rPr lang="en-US" sz="2000" baseline="0" dirty="0"/>
              <a:t>Focal neighborhood operation are the operation that requires scanning a cell or pixel and its neighborhood. For an example smoothing function or blur function. </a:t>
            </a:r>
          </a:p>
          <a:p>
            <a:r>
              <a:rPr lang="en-US" sz="2000" baseline="0" dirty="0"/>
              <a:t>To demonstrate, </a:t>
            </a:r>
          </a:p>
          <a:p>
            <a:r>
              <a:rPr lang="en-US" sz="2000" baseline="0" dirty="0"/>
              <a:t>The figure shows a sample partition in </a:t>
            </a:r>
            <a:r>
              <a:rPr lang="en-US" sz="2000" baseline="0" dirty="0" err="1"/>
              <a:t>SciDB</a:t>
            </a:r>
            <a:r>
              <a:rPr lang="en-US" sz="2000" baseline="0" dirty="0"/>
              <a:t>. </a:t>
            </a:r>
          </a:p>
          <a:p>
            <a:r>
              <a:rPr lang="en-US" sz="2000" baseline="0" dirty="0"/>
              <a:t>It is decomposed into 3 overlapping chunks.</a:t>
            </a:r>
          </a:p>
          <a:p>
            <a:r>
              <a:rPr lang="en-US" sz="2000" baseline="0" dirty="0"/>
              <a:t>The blue region indicates data that have been replicated in chunks.</a:t>
            </a:r>
          </a:p>
          <a:p>
            <a:r>
              <a:rPr lang="en-US" sz="2000" baseline="0" dirty="0"/>
              <a:t>The key idea of creating the overlapping chunks is to omit the requirement of inter chunk communication. </a:t>
            </a:r>
          </a:p>
          <a:p>
            <a:r>
              <a:rPr lang="en-US" sz="2000" baseline="0" dirty="0"/>
              <a:t>Now in this example computation of each pixel in the partition can be parallelized without the requirement of inter chunk communication.</a:t>
            </a:r>
          </a:p>
          <a:p>
            <a:r>
              <a:rPr lang="en-US" sz="2000" baseline="0" dirty="0"/>
              <a:t>For an example, query 1 is to find the neighborhood average of green pixel. Corresponding green pixel is in chunk A and all its neighborhood pixel are also present in same chunk A. </a:t>
            </a:r>
          </a:p>
          <a:p>
            <a:r>
              <a:rPr lang="en-US" sz="2000" baseline="0" dirty="0"/>
              <a:t>Similarly, query 2 is to find the neighborhood average of yellow pixel? Corresponding yellow pixel are present in Chunk A as well as Chunk B because of overlapping chunk creation. </a:t>
            </a:r>
          </a:p>
          <a:p>
            <a:r>
              <a:rPr lang="en-US" sz="2000" baseline="0" dirty="0"/>
              <a:t>But in case of Chunk A the yellow pixel does not have all its neighborhood information but in chunk B it has all its neighborhood information and will be processed in chunk B. </a:t>
            </a:r>
          </a:p>
          <a:p>
            <a:r>
              <a:rPr lang="en-US" sz="2000" baseline="0" dirty="0"/>
              <a:t>So this is how query processing is implemented in </a:t>
            </a:r>
            <a:r>
              <a:rPr lang="en-US" sz="2000" baseline="0" dirty="0" err="1"/>
              <a:t>SciDB</a:t>
            </a:r>
            <a:r>
              <a:rPr lang="en-US" sz="2000" baseline="0" dirty="0"/>
              <a:t>. In the next slide I am going to introduce the last core paper GPU based R-tree implementation. </a:t>
            </a:r>
          </a:p>
          <a:p>
            <a:endParaRPr lang="en-US" sz="2000" baseline="0" dirty="0"/>
          </a:p>
          <a:p>
            <a:endParaRPr lang="en-US" sz="2000" dirty="0"/>
          </a:p>
        </p:txBody>
      </p:sp>
      <p:sp>
        <p:nvSpPr>
          <p:cNvPr id="4" name="Slide Number Placeholder 3"/>
          <p:cNvSpPr>
            <a:spLocks noGrp="1"/>
          </p:cNvSpPr>
          <p:nvPr>
            <p:ph type="sldNum" sz="quarter" idx="10"/>
          </p:nvPr>
        </p:nvSpPr>
        <p:spPr/>
        <p:txBody>
          <a:bodyPr/>
          <a:lstStyle/>
          <a:p>
            <a:fld id="{718679CE-A94D-4B7C-B112-4F1B2B606A7E}" type="slidenum">
              <a:rPr lang="en-US" smtClean="0"/>
              <a:t>20</a:t>
            </a:fld>
            <a:endParaRPr lang="en-US"/>
          </a:p>
        </p:txBody>
      </p:sp>
    </p:spTree>
    <p:extLst>
      <p:ext uri="{BB962C8B-B14F-4D97-AF65-F5344CB8AC3E}">
        <p14:creationId xmlns:p14="http://schemas.microsoft.com/office/powerpoint/2010/main" val="2133955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This</a:t>
            </a:r>
            <a:r>
              <a:rPr lang="en-US" baseline="0" dirty="0"/>
              <a:t> core paper provides an implementation of R-tree in GPU. And supports polygon spatial data type. </a:t>
            </a:r>
          </a:p>
          <a:p>
            <a:pPr defTabSz="924916">
              <a:defRPr/>
            </a:pPr>
            <a:r>
              <a:rPr lang="en-US" baseline="0" dirty="0"/>
              <a:t>The GPU based R-tree construction and query processing will be discussed in the following slides.</a:t>
            </a:r>
          </a:p>
          <a:p>
            <a:pPr defTabSz="924916">
              <a:defRPr/>
            </a:pPr>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21</a:t>
            </a:fld>
            <a:endParaRPr lang="en-US"/>
          </a:p>
        </p:txBody>
      </p:sp>
    </p:spTree>
    <p:extLst>
      <p:ext uri="{BB962C8B-B14F-4D97-AF65-F5344CB8AC3E}">
        <p14:creationId xmlns:p14="http://schemas.microsoft.com/office/powerpoint/2010/main" val="1248307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slide</a:t>
            </a:r>
            <a:r>
              <a:rPr lang="en-US" sz="1200" baseline="0" dirty="0"/>
              <a:t> we are going to discuss about R-Tree construction in GPU.</a:t>
            </a:r>
          </a:p>
          <a:p>
            <a:r>
              <a:rPr lang="en-US" sz="1200" baseline="0" dirty="0"/>
              <a:t>It consists of two phase: </a:t>
            </a:r>
          </a:p>
          <a:p>
            <a:r>
              <a:rPr lang="en-US" sz="1200" baseline="0" dirty="0"/>
              <a:t>Sorting phase and Packing phase</a:t>
            </a:r>
          </a:p>
          <a:p>
            <a:r>
              <a:rPr lang="en-US" sz="1200" baseline="0" dirty="0"/>
              <a:t>Let the rectangles represents spatial objects </a:t>
            </a:r>
          </a:p>
          <a:p>
            <a:r>
              <a:rPr lang="en-US" sz="1200" baseline="0" dirty="0"/>
              <a:t>To create a r-tree index upon those object</a:t>
            </a:r>
          </a:p>
          <a:p>
            <a:r>
              <a:rPr lang="en-US" sz="1200" baseline="0" dirty="0"/>
              <a:t>First the MBR of all the object are calculated and sorted using parallel </a:t>
            </a:r>
            <a:r>
              <a:rPr lang="en-US" sz="1200" baseline="0" dirty="0" err="1"/>
              <a:t>gpu</a:t>
            </a:r>
            <a:r>
              <a:rPr lang="en-US" sz="1200" baseline="0" dirty="0"/>
              <a:t> based radix sort. </a:t>
            </a:r>
          </a:p>
          <a:p>
            <a:r>
              <a:rPr lang="en-US" sz="1200" baseline="0" dirty="0"/>
              <a:t>The sorting is based on x-coordinate of lower bottom corner of each MBR. </a:t>
            </a:r>
          </a:p>
          <a:p>
            <a:r>
              <a:rPr lang="en-US" sz="1200" baseline="0" dirty="0"/>
              <a:t>Next in packing phase, the sorted MBR are </a:t>
            </a:r>
            <a:r>
              <a:rPr lang="en-US" sz="1200" baseline="0" dirty="0" err="1"/>
              <a:t>parallelly</a:t>
            </a:r>
            <a:r>
              <a:rPr lang="en-US" sz="1200" baseline="0" dirty="0"/>
              <a:t> packed in the leaf node of the R-tree. </a:t>
            </a:r>
          </a:p>
          <a:p>
            <a:r>
              <a:rPr lang="en-US" sz="1200" baseline="0" dirty="0"/>
              <a:t>The higher level nodes that stores the MBRs of the children node can also be generated in parallel. </a:t>
            </a:r>
          </a:p>
          <a:p>
            <a:r>
              <a:rPr lang="en-US" sz="1200" baseline="0" dirty="0"/>
              <a:t>Each non-leaf node points to its child nodes. </a:t>
            </a:r>
          </a:p>
          <a:p>
            <a:r>
              <a:rPr lang="en-US" sz="1200" baseline="0" dirty="0"/>
              <a:t>This process is repeated until the root node is reached.</a:t>
            </a:r>
          </a:p>
          <a:p>
            <a:endParaRPr lang="en-US" sz="1200" baseline="0" dirty="0"/>
          </a:p>
          <a:p>
            <a:r>
              <a:rPr lang="en-US" sz="1200" baseline="0" dirty="0"/>
              <a:t>This paper utilizes two arrays to represent R-tree </a:t>
            </a:r>
          </a:p>
          <a:p>
            <a:r>
              <a:rPr lang="en-US" sz="1200" baseline="0" dirty="0"/>
              <a:t>First the array to store rectangle coordinates. </a:t>
            </a:r>
          </a:p>
          <a:p>
            <a:r>
              <a:rPr lang="en-US" sz="1200" baseline="0" dirty="0"/>
              <a:t>It stores the MBRs in R-tree from root nodes to leaf node in breath first traversal order which is shown in the animation. </a:t>
            </a:r>
          </a:p>
          <a:p>
            <a:endParaRPr lang="en-US" sz="1200" baseline="0" dirty="0"/>
          </a:p>
          <a:p>
            <a:r>
              <a:rPr lang="en-US" sz="1200" baseline="0" dirty="0"/>
              <a:t>The second array is array of node structure. It stores the starting index of the child node of each element in non-leaf node. It is clearly demonstrated with the animation. </a:t>
            </a:r>
          </a:p>
          <a:p>
            <a:r>
              <a:rPr lang="en-US" sz="1200" baseline="0" dirty="0"/>
              <a:t>So for the first element in the root node points to index 3 so 3 will be stored in the index array. Similarly the second element of the root node point to 6 so 6 will be stored in the corresponding index array location. </a:t>
            </a:r>
          </a:p>
          <a:p>
            <a:r>
              <a:rPr lang="en-US" sz="1200" baseline="0" dirty="0"/>
              <a:t>In the index array location corresponding to the leaf node, actual id of the objects are stored. </a:t>
            </a:r>
          </a:p>
          <a:p>
            <a:r>
              <a:rPr lang="en-US" sz="1200" baseline="0" dirty="0"/>
              <a:t>So, this is how R-Tree is constructed in GPU. Now in the next slide we will discuss about the spatial query processing in GPU.</a:t>
            </a:r>
          </a:p>
          <a:p>
            <a:endParaRPr lang="en-US" sz="1200" dirty="0"/>
          </a:p>
        </p:txBody>
      </p:sp>
      <p:sp>
        <p:nvSpPr>
          <p:cNvPr id="4" name="Slide Number Placeholder 3"/>
          <p:cNvSpPr>
            <a:spLocks noGrp="1"/>
          </p:cNvSpPr>
          <p:nvPr>
            <p:ph type="sldNum" sz="quarter" idx="10"/>
          </p:nvPr>
        </p:nvSpPr>
        <p:spPr/>
        <p:txBody>
          <a:bodyPr/>
          <a:lstStyle/>
          <a:p>
            <a:fld id="{718679CE-A94D-4B7C-B112-4F1B2B606A7E}" type="slidenum">
              <a:rPr lang="en-US" smtClean="0"/>
              <a:t>22</a:t>
            </a:fld>
            <a:endParaRPr lang="en-US"/>
          </a:p>
        </p:txBody>
      </p:sp>
    </p:spTree>
    <p:extLst>
      <p:ext uri="{BB962C8B-B14F-4D97-AF65-F5344CB8AC3E}">
        <p14:creationId xmlns:p14="http://schemas.microsoft.com/office/powerpoint/2010/main" val="1023643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sz="1200" dirty="0"/>
              <a:t>Let us observe</a:t>
            </a:r>
            <a:r>
              <a:rPr lang="en-US" sz="1200" baseline="0" dirty="0"/>
              <a:t> how containment query is processed in </a:t>
            </a:r>
            <a:r>
              <a:rPr lang="en-US" sz="1200" baseline="0" dirty="0" err="1"/>
              <a:t>gpus</a:t>
            </a:r>
            <a:r>
              <a:rPr lang="en-US" sz="1200" baseline="0" dirty="0"/>
              <a:t>. </a:t>
            </a:r>
            <a:endParaRPr lang="en-US" sz="1200" dirty="0"/>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dirty="0"/>
              <a:t>In</a:t>
            </a:r>
            <a:r>
              <a:rPr lang="en-US" sz="1200" baseline="0" dirty="0"/>
              <a:t> the figures the dotted rectangles shows the user defined query regions. </a:t>
            </a:r>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baseline="0" dirty="0"/>
              <a:t>Since the computation of one query region is not related to other. So, each query region can be processed in parallel using GPU thread blocks. </a:t>
            </a:r>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baseline="0" dirty="0"/>
              <a:t>Irrelevant objects are pruned using the GPU based R-tree. </a:t>
            </a:r>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baseline="0" dirty="0"/>
              <a:t>The result spatial objects that are contained within the respective query region. </a:t>
            </a:r>
          </a:p>
          <a:p>
            <a:pPr marL="0" marR="0" lvl="0" indent="0" algn="l" defTabSz="924916" rtl="0" eaLnBrk="1" fontAlgn="auto" latinLnBrk="0" hangingPunct="1">
              <a:lnSpc>
                <a:spcPct val="100000"/>
              </a:lnSpc>
              <a:spcBef>
                <a:spcPts val="0"/>
              </a:spcBef>
              <a:spcAft>
                <a:spcPts val="0"/>
              </a:spcAft>
              <a:buClrTx/>
              <a:buSzTx/>
              <a:buFontTx/>
              <a:buNone/>
              <a:tabLst/>
              <a:defRPr/>
            </a:pPr>
            <a:r>
              <a:rPr lang="en-US" sz="1200" baseline="0" dirty="0"/>
              <a:t>So, this is how spatial query processing is executed in GPU. In the next slide we will compare all the SBD system based on different criteria. </a:t>
            </a:r>
          </a:p>
          <a:p>
            <a:pPr marL="0" marR="0" lvl="0" indent="0" algn="l" defTabSz="924916"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718679CE-A94D-4B7C-B112-4F1B2B606A7E}" type="slidenum">
              <a:rPr lang="en-US" smtClean="0"/>
              <a:t>23</a:t>
            </a:fld>
            <a:endParaRPr lang="en-US"/>
          </a:p>
        </p:txBody>
      </p:sp>
    </p:spTree>
    <p:extLst>
      <p:ext uri="{BB962C8B-B14F-4D97-AF65-F5344CB8AC3E}">
        <p14:creationId xmlns:p14="http://schemas.microsoft.com/office/powerpoint/2010/main" val="1824272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2</a:t>
            </a:fld>
            <a:endParaRPr lang="en-US"/>
          </a:p>
        </p:txBody>
      </p:sp>
    </p:spTree>
    <p:extLst>
      <p:ext uri="{BB962C8B-B14F-4D97-AF65-F5344CB8AC3E}">
        <p14:creationId xmlns:p14="http://schemas.microsoft.com/office/powerpoint/2010/main" val="379824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In</a:t>
            </a:r>
            <a:r>
              <a:rPr lang="en-US" baseline="0" dirty="0"/>
              <a:t> this slide we are going to compare the SBD systems based on spatial data type support, spatial query support, spatial index creating strategy, and query </a:t>
            </a:r>
            <a:r>
              <a:rPr lang="en-US" sz="1200" b="1" i="0" kern="1200" dirty="0">
                <a:solidFill>
                  <a:schemeClr val="tx1"/>
                </a:solidFill>
                <a:effectLst/>
                <a:latin typeface="+mn-lt"/>
                <a:ea typeface="+mn-ea"/>
                <a:cs typeface="+mn-cs"/>
              </a:rPr>
              <a:t>parallelizing</a:t>
            </a:r>
            <a:r>
              <a:rPr lang="en-US" baseline="0" dirty="0"/>
              <a:t> techniques.</a:t>
            </a:r>
          </a:p>
          <a:p>
            <a:pPr defTabSz="924916">
              <a:defRPr/>
            </a:pPr>
            <a:r>
              <a:rPr lang="en-US" dirty="0"/>
              <a:t>Most of the core paper we</a:t>
            </a:r>
            <a:r>
              <a:rPr lang="en-US" baseline="0" dirty="0"/>
              <a:t> discussed today supported object based spatial data type such as point line and polygon, </a:t>
            </a:r>
            <a:r>
              <a:rPr lang="en-US" baseline="0" dirty="0" err="1"/>
              <a:t>Scidb</a:t>
            </a:r>
            <a:r>
              <a:rPr lang="en-US" baseline="0" dirty="0"/>
              <a:t> is the only SBD system that supports raster data. </a:t>
            </a:r>
          </a:p>
          <a:p>
            <a:pPr defTabSz="924916">
              <a:defRPr/>
            </a:pPr>
            <a:endParaRPr lang="en-US" baseline="0" dirty="0"/>
          </a:p>
          <a:p>
            <a:pPr defTabSz="924916">
              <a:defRPr/>
            </a:pPr>
            <a:r>
              <a:rPr lang="en-US" baseline="0" dirty="0"/>
              <a:t>likewise most of the core paper system supported object relationship type spatial query such as containment, overlap, and so on. Where as </a:t>
            </a:r>
            <a:r>
              <a:rPr lang="en-US" baseline="0" dirty="0" err="1"/>
              <a:t>scidb</a:t>
            </a:r>
            <a:r>
              <a:rPr lang="en-US" baseline="0" dirty="0"/>
              <a:t> provided map algebra based spatial query support such focal neighborhood operation in raster data.</a:t>
            </a:r>
          </a:p>
          <a:p>
            <a:pPr defTabSz="924916">
              <a:defRPr/>
            </a:pPr>
            <a:r>
              <a:rPr lang="en-US" baseline="0" dirty="0"/>
              <a:t>Also </a:t>
            </a:r>
            <a:r>
              <a:rPr lang="en-US" baseline="0" dirty="0" err="1"/>
              <a:t>SpatialHadoop</a:t>
            </a:r>
            <a:r>
              <a:rPr lang="en-US" baseline="0" dirty="0"/>
              <a:t> and </a:t>
            </a:r>
            <a:r>
              <a:rPr lang="en-US" baseline="0" dirty="0" err="1"/>
              <a:t>SciDB</a:t>
            </a:r>
            <a:r>
              <a:rPr lang="en-US" baseline="0" dirty="0"/>
              <a:t> are extensible in a sense that it can be extended with user define functions. But the other systems does not provide extensibility.</a:t>
            </a:r>
          </a:p>
          <a:p>
            <a:pPr defTabSz="924916">
              <a:defRPr/>
            </a:pPr>
            <a:r>
              <a:rPr lang="en-US" baseline="0" dirty="0"/>
              <a:t>The index generation strategy is parallel in case of </a:t>
            </a:r>
            <a:r>
              <a:rPr lang="en-US" baseline="0" dirty="0" err="1"/>
              <a:t>spatialhadoop</a:t>
            </a:r>
            <a:r>
              <a:rPr lang="en-US" baseline="0" dirty="0"/>
              <a:t> and </a:t>
            </a:r>
            <a:r>
              <a:rPr lang="en-US" baseline="0" dirty="0" err="1"/>
              <a:t>gpu</a:t>
            </a:r>
            <a:r>
              <a:rPr lang="en-US" baseline="0" dirty="0"/>
              <a:t> r-tree whereas in case of rest of the system index creation is done in sequential manner. </a:t>
            </a:r>
          </a:p>
          <a:p>
            <a:pPr defTabSz="924916">
              <a:defRPr/>
            </a:pPr>
            <a:r>
              <a:rPr lang="en-US" baseline="0" dirty="0"/>
              <a:t> Finally, all the systems provides parallel spatial query processing. </a:t>
            </a:r>
          </a:p>
          <a:p>
            <a:pPr defTabSz="924916">
              <a:defRPr/>
            </a:pPr>
            <a:r>
              <a:rPr lang="en-US" baseline="0" dirty="0"/>
              <a:t>In the next slide we are going to compare the SBD system based on different performance criteria. </a:t>
            </a:r>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24</a:t>
            </a:fld>
            <a:endParaRPr lang="en-US"/>
          </a:p>
        </p:txBody>
      </p:sp>
    </p:spTree>
    <p:extLst>
      <p:ext uri="{BB962C8B-B14F-4D97-AF65-F5344CB8AC3E}">
        <p14:creationId xmlns:p14="http://schemas.microsoft.com/office/powerpoint/2010/main" val="262914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In this</a:t>
            </a:r>
            <a:r>
              <a:rPr lang="en-US" baseline="0" dirty="0"/>
              <a:t> slide we are going to compare the SBD system based on performance criteria such as data size support, real-time processing and iterative task support.</a:t>
            </a:r>
          </a:p>
          <a:p>
            <a:pPr defTabSz="924916">
              <a:defRPr/>
            </a:pPr>
            <a:r>
              <a:rPr lang="en-US" baseline="0" dirty="0"/>
              <a:t>The distributed system based SBD system provided high data size support because they are highly scalable and new storage or processing nodes can be easily added on them. But GPU has low data size support because of its fixed maximum memory limit that cannot be easily extended. </a:t>
            </a:r>
          </a:p>
          <a:p>
            <a:pPr defTabSz="924916">
              <a:defRPr/>
            </a:pPr>
            <a:r>
              <a:rPr lang="en-US" baseline="0" dirty="0"/>
              <a:t>But In case of real-time processing support GPU provides high support because of its consist of thousands of processing cores and high memory bandwidth suitable for real-time processing. </a:t>
            </a:r>
            <a:r>
              <a:rPr lang="en-US" baseline="0" dirty="0" err="1"/>
              <a:t>Geospark</a:t>
            </a:r>
            <a:r>
              <a:rPr lang="en-US" baseline="0" dirty="0"/>
              <a:t> utilizes in memory processing of the data and provide a moderate support for real-time processing in </a:t>
            </a:r>
            <a:r>
              <a:rPr lang="en-US" baseline="0" dirty="0" err="1"/>
              <a:t>comparision</a:t>
            </a:r>
            <a:r>
              <a:rPr lang="en-US" baseline="0" dirty="0"/>
              <a:t> to the rest of the system which </a:t>
            </a:r>
            <a:r>
              <a:rPr lang="en-US" baseline="0" dirty="0" err="1"/>
              <a:t>impements</a:t>
            </a:r>
            <a:r>
              <a:rPr lang="en-US" baseline="0" dirty="0"/>
              <a:t> disk based processing and shows low support for real time processing. </a:t>
            </a:r>
          </a:p>
          <a:p>
            <a:pPr defTabSz="924916">
              <a:defRPr/>
            </a:pPr>
            <a:r>
              <a:rPr lang="en-US" baseline="0" dirty="0"/>
              <a:t>Finally, GPU are designed for supporting high iterative task and </a:t>
            </a:r>
            <a:r>
              <a:rPr lang="en-US" baseline="0" dirty="0" err="1"/>
              <a:t>Geospark</a:t>
            </a:r>
            <a:r>
              <a:rPr lang="en-US" baseline="0" dirty="0"/>
              <a:t> shows moderate support and the rest of the system including Hadoop based system and </a:t>
            </a:r>
            <a:r>
              <a:rPr lang="en-US" baseline="0" dirty="0" err="1"/>
              <a:t>Scidb</a:t>
            </a:r>
            <a:r>
              <a:rPr lang="en-US" baseline="0" dirty="0"/>
              <a:t> shows low iterative task support. </a:t>
            </a:r>
          </a:p>
          <a:p>
            <a:pPr defTabSz="924916">
              <a:defRPr/>
            </a:pPr>
            <a:endParaRPr lang="en-US" baseline="0" dirty="0"/>
          </a:p>
          <a:p>
            <a:pPr defTabSz="924916">
              <a:defRPr/>
            </a:pPr>
            <a:r>
              <a:rPr lang="en-US" baseline="0" dirty="0"/>
              <a:t>From above comparisons , we can select the appropriate SBD system based on the spatial data type requirement, computational scenario and size of the spatial data.</a:t>
            </a:r>
          </a:p>
          <a:p>
            <a:pPr defTabSz="924916">
              <a:defRPr/>
            </a:pPr>
            <a:endParaRPr lang="en-US" baseline="0" dirty="0"/>
          </a:p>
          <a:p>
            <a:pPr defTabSz="924916">
              <a:defRPr/>
            </a:pPr>
            <a:endParaRPr lang="en-US" baseline="0" dirty="0"/>
          </a:p>
          <a:p>
            <a:pPr defTabSz="924916">
              <a:defRPr/>
            </a:pPr>
            <a:endParaRPr lang="en-US" baseline="0" dirty="0"/>
          </a:p>
          <a:p>
            <a:pPr defTabSz="924916">
              <a:defRPr/>
            </a:pPr>
            <a:endParaRPr lang="en-US" baseline="0" dirty="0"/>
          </a:p>
          <a:p>
            <a:pPr defTabSz="924916">
              <a:defRPr/>
            </a:pPr>
            <a:endParaRPr lang="en-US" baseline="0" dirty="0"/>
          </a:p>
          <a:p>
            <a:pPr defTabSz="924916">
              <a:defRPr/>
            </a:pPr>
            <a:r>
              <a:rPr lang="en-US" baseline="0" dirty="0"/>
              <a:t>Note:</a:t>
            </a:r>
          </a:p>
          <a:p>
            <a:pPr defTabSz="924916">
              <a:defRPr/>
            </a:pPr>
            <a:r>
              <a:rPr lang="en-US" sz="1200" b="1" i="0" kern="1200" dirty="0">
                <a:solidFill>
                  <a:schemeClr val="tx1"/>
                </a:solidFill>
                <a:effectLst/>
                <a:latin typeface="+mn-lt"/>
                <a:ea typeface="+mn-ea"/>
                <a:cs typeface="+mn-cs"/>
              </a:rPr>
              <a:t>Memory bandwidth</a:t>
            </a:r>
            <a:r>
              <a:rPr lang="en-US" sz="1200" b="0" i="0" kern="1200" dirty="0">
                <a:solidFill>
                  <a:schemeClr val="tx1"/>
                </a:solidFill>
                <a:effectLst/>
                <a:latin typeface="+mn-lt"/>
                <a:ea typeface="+mn-ea"/>
                <a:cs typeface="+mn-cs"/>
              </a:rPr>
              <a:t> is the rate at which data </a:t>
            </a:r>
            <a:r>
              <a:rPr lang="en-US" sz="1200" b="1" i="0" kern="1200" dirty="0">
                <a:solidFill>
                  <a:schemeClr val="tx1"/>
                </a:solidFill>
                <a:effectLst/>
                <a:latin typeface="+mn-lt"/>
                <a:ea typeface="+mn-ea"/>
                <a:cs typeface="+mn-cs"/>
              </a:rPr>
              <a:t>can</a:t>
            </a:r>
            <a:r>
              <a:rPr lang="en-US" sz="1200" b="0" i="0" kern="1200" dirty="0">
                <a:solidFill>
                  <a:schemeClr val="tx1"/>
                </a:solidFill>
                <a:effectLst/>
                <a:latin typeface="+mn-lt"/>
                <a:ea typeface="+mn-ea"/>
                <a:cs typeface="+mn-cs"/>
              </a:rPr>
              <a:t> be read from or stored into a semiconductor </a:t>
            </a:r>
            <a:r>
              <a:rPr lang="en-US" sz="1200" b="1" i="0" kern="1200" dirty="0">
                <a:solidFill>
                  <a:schemeClr val="tx1"/>
                </a:solidFill>
                <a:effectLst/>
                <a:latin typeface="+mn-lt"/>
                <a:ea typeface="+mn-ea"/>
                <a:cs typeface="+mn-cs"/>
              </a:rPr>
              <a:t>memory</a:t>
            </a:r>
            <a:r>
              <a:rPr lang="en-US" sz="1200" b="0" i="0" kern="1200" dirty="0">
                <a:solidFill>
                  <a:schemeClr val="tx1"/>
                </a:solidFill>
                <a:effectLst/>
                <a:latin typeface="+mn-lt"/>
                <a:ea typeface="+mn-ea"/>
                <a:cs typeface="+mn-cs"/>
              </a:rPr>
              <a:t> by a processor. </a:t>
            </a:r>
            <a:endParaRPr lang="en-US" baseline="0" dirty="0"/>
          </a:p>
          <a:p>
            <a:pPr defTabSz="924916">
              <a:defRPr/>
            </a:pPr>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25</a:t>
            </a:fld>
            <a:endParaRPr lang="en-US"/>
          </a:p>
        </p:txBody>
      </p:sp>
    </p:spTree>
    <p:extLst>
      <p:ext uri="{BB962C8B-B14F-4D97-AF65-F5344CB8AC3E}">
        <p14:creationId xmlns:p14="http://schemas.microsoft.com/office/powerpoint/2010/main" val="1859059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analyzed</a:t>
            </a:r>
            <a:r>
              <a:rPr lang="en-US" baseline="0" dirty="0"/>
              <a:t> the core papers and discussed how conventional solution for spatial query is scaled for the big data platform. </a:t>
            </a:r>
          </a:p>
          <a:p>
            <a:r>
              <a:rPr lang="en-US" baseline="0" dirty="0"/>
              <a:t>In this section we will discuss some of the open research question in the area of spatial big data computing. </a:t>
            </a:r>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27</a:t>
            </a:fld>
            <a:endParaRPr lang="en-US"/>
          </a:p>
        </p:txBody>
      </p:sp>
    </p:spTree>
    <p:extLst>
      <p:ext uri="{BB962C8B-B14F-4D97-AF65-F5344CB8AC3E}">
        <p14:creationId xmlns:p14="http://schemas.microsoft.com/office/powerpoint/2010/main" val="2164569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3</a:t>
            </a:fld>
            <a:endParaRPr lang="en-US"/>
          </a:p>
        </p:txBody>
      </p:sp>
    </p:spTree>
    <p:extLst>
      <p:ext uri="{BB962C8B-B14F-4D97-AF65-F5344CB8AC3E}">
        <p14:creationId xmlns:p14="http://schemas.microsoft.com/office/powerpoint/2010/main" val="1920125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baseline="0" dirty="0"/>
          </a:p>
        </p:txBody>
      </p:sp>
      <p:sp>
        <p:nvSpPr>
          <p:cNvPr id="4" name="Slide Number Placeholder 3"/>
          <p:cNvSpPr>
            <a:spLocks noGrp="1"/>
          </p:cNvSpPr>
          <p:nvPr>
            <p:ph type="sldNum" sz="quarter" idx="10"/>
          </p:nvPr>
        </p:nvSpPr>
        <p:spPr/>
        <p:txBody>
          <a:bodyPr/>
          <a:lstStyle/>
          <a:p>
            <a:fld id="{718679CE-A94D-4B7C-B112-4F1B2B606A7E}" type="slidenum">
              <a:rPr lang="en-US" smtClean="0"/>
              <a:t>4</a:t>
            </a:fld>
            <a:endParaRPr lang="en-US"/>
          </a:p>
        </p:txBody>
      </p:sp>
    </p:spTree>
    <p:extLst>
      <p:ext uri="{BB962C8B-B14F-4D97-AF65-F5344CB8AC3E}">
        <p14:creationId xmlns:p14="http://schemas.microsoft.com/office/powerpoint/2010/main" val="424456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baseline="0" dirty="0"/>
          </a:p>
        </p:txBody>
      </p:sp>
      <p:sp>
        <p:nvSpPr>
          <p:cNvPr id="4" name="Slide Number Placeholder 3"/>
          <p:cNvSpPr>
            <a:spLocks noGrp="1"/>
          </p:cNvSpPr>
          <p:nvPr>
            <p:ph type="sldNum" sz="quarter" idx="10"/>
          </p:nvPr>
        </p:nvSpPr>
        <p:spPr/>
        <p:txBody>
          <a:bodyPr/>
          <a:lstStyle/>
          <a:p>
            <a:fld id="{718679CE-A94D-4B7C-B112-4F1B2B606A7E}" type="slidenum">
              <a:rPr lang="en-US" smtClean="0"/>
              <a:t>5</a:t>
            </a:fld>
            <a:endParaRPr lang="en-US"/>
          </a:p>
        </p:txBody>
      </p:sp>
    </p:spTree>
    <p:extLst>
      <p:ext uri="{BB962C8B-B14F-4D97-AF65-F5344CB8AC3E}">
        <p14:creationId xmlns:p14="http://schemas.microsoft.com/office/powerpoint/2010/main" val="251003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6</a:t>
            </a:fld>
            <a:endParaRPr lang="en-US"/>
          </a:p>
        </p:txBody>
      </p:sp>
    </p:spTree>
    <p:extLst>
      <p:ext uri="{BB962C8B-B14F-4D97-AF65-F5344CB8AC3E}">
        <p14:creationId xmlns:p14="http://schemas.microsoft.com/office/powerpoint/2010/main" val="271386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18679CE-A94D-4B7C-B112-4F1B2B606A7E}" type="slidenum">
              <a:rPr lang="en-US" smtClean="0"/>
              <a:t>7</a:t>
            </a:fld>
            <a:endParaRPr lang="en-US"/>
          </a:p>
        </p:txBody>
      </p:sp>
    </p:spTree>
    <p:extLst>
      <p:ext uri="{BB962C8B-B14F-4D97-AF65-F5344CB8AC3E}">
        <p14:creationId xmlns:p14="http://schemas.microsoft.com/office/powerpoint/2010/main" val="2407633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718679CE-A94D-4B7C-B112-4F1B2B606A7E}" type="slidenum">
              <a:rPr lang="en-US" smtClean="0"/>
              <a:t>11</a:t>
            </a:fld>
            <a:endParaRPr lang="en-US"/>
          </a:p>
        </p:txBody>
      </p:sp>
    </p:spTree>
    <p:extLst>
      <p:ext uri="{BB962C8B-B14F-4D97-AF65-F5344CB8AC3E}">
        <p14:creationId xmlns:p14="http://schemas.microsoft.com/office/powerpoint/2010/main" val="3801209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So,</a:t>
            </a:r>
            <a:r>
              <a:rPr lang="en-US" baseline="0" dirty="0"/>
              <a:t> in this slide we are going to observe how multi-dimensional indexing is implemented in Hadoop-GIS </a:t>
            </a:r>
          </a:p>
          <a:p>
            <a:pPr defTabSz="924916">
              <a:defRPr/>
            </a:pPr>
            <a:r>
              <a:rPr lang="en-US" baseline="0" dirty="0"/>
              <a:t>It implements two level indexing strategy.</a:t>
            </a:r>
          </a:p>
          <a:p>
            <a:pPr defTabSz="924916">
              <a:defRPr/>
            </a:pPr>
            <a:r>
              <a:rPr lang="en-US" baseline="0" dirty="0"/>
              <a:t>First in global index and second is local index.</a:t>
            </a:r>
          </a:p>
          <a:p>
            <a:pPr defTabSz="924916">
              <a:defRPr/>
            </a:pPr>
            <a:r>
              <a:rPr lang="en-US" baseline="0" dirty="0"/>
              <a:t>To demonstrate the index building strategy:</a:t>
            </a:r>
          </a:p>
          <a:p>
            <a:pPr defTabSz="924916">
              <a:defRPr/>
            </a:pPr>
            <a:r>
              <a:rPr lang="en-US" baseline="0" dirty="0"/>
              <a:t>Let us assume the figure shows a sample spatial big data with many polygons in it.  Each polygon has its own object id. To create a global index, a grid is imposed to the SBD. </a:t>
            </a:r>
          </a:p>
          <a:p>
            <a:pPr defTabSz="924916">
              <a:defRPr/>
            </a:pPr>
            <a:r>
              <a:rPr lang="en-US" baseline="0" dirty="0"/>
              <a:t>And each  grid cell is considered as a partition. Here the partition ids  are denoted by letters A , B and so on. </a:t>
            </a:r>
          </a:p>
          <a:p>
            <a:pPr defTabSz="924916">
              <a:defRPr/>
            </a:pPr>
            <a:r>
              <a:rPr lang="en-US" baseline="0" dirty="0"/>
              <a:t>Each object is assigned a partition id based on which partition it falls into. </a:t>
            </a:r>
          </a:p>
          <a:p>
            <a:pPr defTabSz="924916">
              <a:defRPr/>
            </a:pPr>
            <a:r>
              <a:rPr lang="en-US" baseline="0" dirty="0"/>
              <a:t>Then, the MBR of each partitions represented by the cell of the grid are indexed in the global index. </a:t>
            </a:r>
          </a:p>
          <a:p>
            <a:pPr defTabSz="924916">
              <a:defRPr/>
            </a:pPr>
            <a:endParaRPr lang="en-US" baseline="0" dirty="0"/>
          </a:p>
          <a:p>
            <a:pPr defTabSz="924916">
              <a:defRPr/>
            </a:pPr>
            <a:r>
              <a:rPr lang="en-US" baseline="0" dirty="0"/>
              <a:t>Next the concept of Local Index is to create a index on objects within the partition. In Hadoop-GIS local indexes are created on demand i.e. local indexes are created during query processing. </a:t>
            </a:r>
          </a:p>
          <a:p>
            <a:pPr defTabSz="924916">
              <a:defRPr/>
            </a:pPr>
            <a:r>
              <a:rPr lang="en-US" baseline="0" dirty="0"/>
              <a:t>And the local index will be created only on the selected partitions. </a:t>
            </a:r>
          </a:p>
          <a:p>
            <a:pPr defTabSz="924916">
              <a:defRPr/>
            </a:pPr>
            <a:r>
              <a:rPr lang="en-US" baseline="0" dirty="0"/>
              <a:t>Local Indexes are based on R-tree. </a:t>
            </a:r>
          </a:p>
          <a:p>
            <a:pPr defTabSz="924916">
              <a:defRPr/>
            </a:pPr>
            <a:r>
              <a:rPr lang="en-US" baseline="0" dirty="0"/>
              <a:t>Let us walkthrough the process of R-tree based local indexing with example. The red dotted rectangle shows the selected partition i.e. partition H. </a:t>
            </a:r>
          </a:p>
          <a:p>
            <a:pPr defTabSz="924916">
              <a:defRPr/>
            </a:pPr>
            <a:r>
              <a:rPr lang="en-US" baseline="0" dirty="0"/>
              <a:t>the objects in the partition is indexed in a r-tree structure. So, this shows how the local index is created. </a:t>
            </a:r>
          </a:p>
          <a:p>
            <a:pPr defTabSz="924916">
              <a:defRPr/>
            </a:pPr>
            <a:endParaRPr lang="en-US" baseline="0" dirty="0"/>
          </a:p>
          <a:p>
            <a:pPr defTabSz="924916">
              <a:defRPr/>
            </a:pPr>
            <a:r>
              <a:rPr lang="en-US" baseline="0" dirty="0"/>
              <a:t>Also, there are some challenges of grid based spatial partitioning.  The first challenge is Data skewness which refers to the partition that has significantly higher number of spatial objects in comparison to other partitions. The highlighted is an example of such partition. It is handled by recursive partitioning approach. The skewed partition is recursively </a:t>
            </a:r>
            <a:r>
              <a:rPr lang="en-US" baseline="0" dirty="0" err="1"/>
              <a:t>splitted</a:t>
            </a:r>
            <a:r>
              <a:rPr lang="en-US" baseline="0" dirty="0"/>
              <a:t> until each partition has no more than predefined maximum number of objects. </a:t>
            </a:r>
          </a:p>
          <a:p>
            <a:pPr defTabSz="924916">
              <a:defRPr/>
            </a:pPr>
            <a:r>
              <a:rPr lang="en-US" baseline="0" dirty="0"/>
              <a:t>The second challenge is of boundary object handling which refers to the situation in which a object may lie in two or more partitions. The highlighted region is an example of such scenario.  Here object 16 lies in both partition F and partition I. Such situation in resolved by applying multiple assignment approach in which boundary objects are replicated and assigned to each partition it overlaps. </a:t>
            </a:r>
          </a:p>
          <a:p>
            <a:pPr defTabSz="924916">
              <a:defRPr/>
            </a:pPr>
            <a:r>
              <a:rPr lang="en-US" baseline="0" dirty="0"/>
              <a:t>Here object 16 is replicated and assigned to both overlapping partitions.</a:t>
            </a:r>
          </a:p>
          <a:p>
            <a:pPr defTabSz="924916">
              <a:defRPr/>
            </a:pPr>
            <a:endParaRPr lang="en-US" baseline="0" dirty="0"/>
          </a:p>
          <a:p>
            <a:pPr defTabSz="924916">
              <a:defRPr/>
            </a:pPr>
            <a:r>
              <a:rPr lang="en-US" baseline="0" dirty="0"/>
              <a:t>Later in post-processing step, the result from multiple partitions will be normalized i.e. eliminating duplicate records by checking its partition id. If accuracy is not the concern the query result can be consider approximate result.</a:t>
            </a:r>
          </a:p>
          <a:p>
            <a:pPr defTabSz="924916">
              <a:defRPr/>
            </a:pPr>
            <a:endParaRPr lang="en-US" baseline="0" dirty="0"/>
          </a:p>
          <a:p>
            <a:pPr defTabSz="924916">
              <a:defRPr/>
            </a:pPr>
            <a:endParaRPr lang="en-US" baseline="0" dirty="0"/>
          </a:p>
        </p:txBody>
      </p:sp>
      <p:sp>
        <p:nvSpPr>
          <p:cNvPr id="4" name="Slide Number Placeholder 3"/>
          <p:cNvSpPr>
            <a:spLocks noGrp="1"/>
          </p:cNvSpPr>
          <p:nvPr>
            <p:ph type="sldNum" sz="quarter" idx="10"/>
          </p:nvPr>
        </p:nvSpPr>
        <p:spPr/>
        <p:txBody>
          <a:bodyPr/>
          <a:lstStyle/>
          <a:p>
            <a:fld id="{718679CE-A94D-4B7C-B112-4F1B2B606A7E}" type="slidenum">
              <a:rPr lang="en-US" smtClean="0"/>
              <a:t>13</a:t>
            </a:fld>
            <a:endParaRPr lang="en-US"/>
          </a:p>
        </p:txBody>
      </p:sp>
    </p:spTree>
    <p:extLst>
      <p:ext uri="{BB962C8B-B14F-4D97-AF65-F5344CB8AC3E}">
        <p14:creationId xmlns:p14="http://schemas.microsoft.com/office/powerpoint/2010/main" val="382930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EE9BB9-79DE-4CAA-81E4-434D088E63FE}" type="datetime1">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3B03A-6743-47C6-8758-902529F6BF5C}" type="slidenum">
              <a:rPr lang="en-US" smtClean="0"/>
              <a:t>‹#›</a:t>
            </a:fld>
            <a:endParaRPr lang="en-US"/>
          </a:p>
        </p:txBody>
      </p:sp>
    </p:spTree>
    <p:extLst>
      <p:ext uri="{BB962C8B-B14F-4D97-AF65-F5344CB8AC3E}">
        <p14:creationId xmlns:p14="http://schemas.microsoft.com/office/powerpoint/2010/main" val="2279398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BED588-75A6-4208-93F5-F9E368665F55}" type="datetime1">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3B03A-6743-47C6-8758-902529F6BF5C}" type="slidenum">
              <a:rPr lang="en-US" smtClean="0"/>
              <a:t>‹#›</a:t>
            </a:fld>
            <a:endParaRPr lang="en-US"/>
          </a:p>
        </p:txBody>
      </p:sp>
    </p:spTree>
    <p:extLst>
      <p:ext uri="{BB962C8B-B14F-4D97-AF65-F5344CB8AC3E}">
        <p14:creationId xmlns:p14="http://schemas.microsoft.com/office/powerpoint/2010/main" val="2785445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F3CC4F-7EEA-4FED-950B-D43E0BE3E399}" type="datetime1">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3B03A-6743-47C6-8758-902529F6BF5C}" type="slidenum">
              <a:rPr lang="en-US" smtClean="0"/>
              <a:t>‹#›</a:t>
            </a:fld>
            <a:endParaRPr lang="en-US"/>
          </a:p>
        </p:txBody>
      </p:sp>
    </p:spTree>
    <p:extLst>
      <p:ext uri="{BB962C8B-B14F-4D97-AF65-F5344CB8AC3E}">
        <p14:creationId xmlns:p14="http://schemas.microsoft.com/office/powerpoint/2010/main" val="3293341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2D7934-6B80-4AB2-9CF7-331CD53D92D2}" type="datetime1">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3B03A-6743-47C6-8758-902529F6BF5C}" type="slidenum">
              <a:rPr lang="en-US" smtClean="0"/>
              <a:t>‹#›</a:t>
            </a:fld>
            <a:endParaRPr lang="en-US"/>
          </a:p>
        </p:txBody>
      </p:sp>
    </p:spTree>
    <p:extLst>
      <p:ext uri="{BB962C8B-B14F-4D97-AF65-F5344CB8AC3E}">
        <p14:creationId xmlns:p14="http://schemas.microsoft.com/office/powerpoint/2010/main" val="2891257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CFA534-B510-478D-BF7B-F550D3ADE8DB}" type="datetime1">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3B03A-6743-47C6-8758-902529F6BF5C}" type="slidenum">
              <a:rPr lang="en-US" smtClean="0"/>
              <a:t>‹#›</a:t>
            </a:fld>
            <a:endParaRPr lang="en-US"/>
          </a:p>
        </p:txBody>
      </p:sp>
    </p:spTree>
    <p:extLst>
      <p:ext uri="{BB962C8B-B14F-4D97-AF65-F5344CB8AC3E}">
        <p14:creationId xmlns:p14="http://schemas.microsoft.com/office/powerpoint/2010/main" val="1665964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949D73-EBC1-48A4-9C42-D11C21DF97F7}" type="datetime1">
              <a:rPr lang="en-US" smtClean="0"/>
              <a:t>3/29/17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3B03A-6743-47C6-8758-902529F6BF5C}" type="slidenum">
              <a:rPr lang="en-US" smtClean="0"/>
              <a:t>‹#›</a:t>
            </a:fld>
            <a:endParaRPr lang="en-US"/>
          </a:p>
        </p:txBody>
      </p:sp>
    </p:spTree>
    <p:extLst>
      <p:ext uri="{BB962C8B-B14F-4D97-AF65-F5344CB8AC3E}">
        <p14:creationId xmlns:p14="http://schemas.microsoft.com/office/powerpoint/2010/main" val="57275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CBF59D-97B3-4C59-8BC3-28E8B174F337}" type="datetime1">
              <a:rPr lang="en-US" smtClean="0"/>
              <a:t>3/29/17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23B03A-6743-47C6-8758-902529F6BF5C}" type="slidenum">
              <a:rPr lang="en-US" smtClean="0"/>
              <a:t>‹#›</a:t>
            </a:fld>
            <a:endParaRPr lang="en-US"/>
          </a:p>
        </p:txBody>
      </p:sp>
    </p:spTree>
    <p:extLst>
      <p:ext uri="{BB962C8B-B14F-4D97-AF65-F5344CB8AC3E}">
        <p14:creationId xmlns:p14="http://schemas.microsoft.com/office/powerpoint/2010/main" val="2196301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B50910-520D-4018-8304-8DB9C636ECDF}" type="datetime1">
              <a:rPr lang="en-US" smtClean="0"/>
              <a:t>3/29/17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23B03A-6743-47C6-8758-902529F6BF5C}" type="slidenum">
              <a:rPr lang="en-US" smtClean="0"/>
              <a:t>‹#›</a:t>
            </a:fld>
            <a:endParaRPr lang="en-US"/>
          </a:p>
        </p:txBody>
      </p:sp>
    </p:spTree>
    <p:extLst>
      <p:ext uri="{BB962C8B-B14F-4D97-AF65-F5344CB8AC3E}">
        <p14:creationId xmlns:p14="http://schemas.microsoft.com/office/powerpoint/2010/main" val="236143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357DA-9A4B-4849-B2DB-79219E58D469}" type="datetime1">
              <a:rPr lang="en-US" smtClean="0"/>
              <a:t>3/29/17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23B03A-6743-47C6-8758-902529F6BF5C}" type="slidenum">
              <a:rPr lang="en-US" smtClean="0"/>
              <a:t>‹#›</a:t>
            </a:fld>
            <a:endParaRPr lang="en-US"/>
          </a:p>
        </p:txBody>
      </p:sp>
    </p:spTree>
    <p:extLst>
      <p:ext uri="{BB962C8B-B14F-4D97-AF65-F5344CB8AC3E}">
        <p14:creationId xmlns:p14="http://schemas.microsoft.com/office/powerpoint/2010/main" val="175952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2FA9F3-3D81-496C-914F-A1A0CA7CC5D7}" type="datetime1">
              <a:rPr lang="en-US" smtClean="0"/>
              <a:t>3/29/17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3B03A-6743-47C6-8758-902529F6BF5C}" type="slidenum">
              <a:rPr lang="en-US" smtClean="0"/>
              <a:t>‹#›</a:t>
            </a:fld>
            <a:endParaRPr lang="en-US"/>
          </a:p>
        </p:txBody>
      </p:sp>
    </p:spTree>
    <p:extLst>
      <p:ext uri="{BB962C8B-B14F-4D97-AF65-F5344CB8AC3E}">
        <p14:creationId xmlns:p14="http://schemas.microsoft.com/office/powerpoint/2010/main" val="2698088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49A582-64CA-4828-8126-F6D7223819EB}" type="datetime1">
              <a:rPr lang="en-US" smtClean="0"/>
              <a:t>3/29/17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3B03A-6743-47C6-8758-902529F6BF5C}" type="slidenum">
              <a:rPr lang="en-US" smtClean="0"/>
              <a:t>‹#›</a:t>
            </a:fld>
            <a:endParaRPr lang="en-US"/>
          </a:p>
        </p:txBody>
      </p:sp>
    </p:spTree>
    <p:extLst>
      <p:ext uri="{BB962C8B-B14F-4D97-AF65-F5344CB8AC3E}">
        <p14:creationId xmlns:p14="http://schemas.microsoft.com/office/powerpoint/2010/main" val="15946350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80EDA3-C6CC-4549-A543-78B135F2BE81}" type="datetime1">
              <a:rPr lang="en-US" smtClean="0"/>
              <a:t>3/29/17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3B03A-6743-47C6-8758-902529F6BF5C}" type="slidenum">
              <a:rPr lang="en-US" smtClean="0"/>
              <a:t>‹#›</a:t>
            </a:fld>
            <a:endParaRPr lang="en-US"/>
          </a:p>
        </p:txBody>
      </p:sp>
    </p:spTree>
    <p:extLst>
      <p:ext uri="{BB962C8B-B14F-4D97-AF65-F5344CB8AC3E}">
        <p14:creationId xmlns:p14="http://schemas.microsoft.com/office/powerpoint/2010/main" val="613670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de.earthengine.google.com/6400af8e9903833eda21b08b10be037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www.statesymbolsusa.org/" TargetMode="External"/><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gif"/><Relationship Id="rId7"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 Id="rId3" Type="http://schemas.openxmlformats.org/officeDocument/2006/relationships/image" Target="../media/image1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dirty="0" smtClean="0"/>
              <a:t>Computational </a:t>
            </a:r>
            <a:r>
              <a:rPr lang="en-US" sz="4800" b="1" dirty="0"/>
              <a:t>Techniques on Spatial Big Data</a:t>
            </a:r>
          </a:p>
        </p:txBody>
      </p:sp>
      <p:sp>
        <p:nvSpPr>
          <p:cNvPr id="6" name="Date Placeholder 5"/>
          <p:cNvSpPr>
            <a:spLocks noGrp="1"/>
          </p:cNvSpPr>
          <p:nvPr>
            <p:ph type="dt" sz="half" idx="10"/>
          </p:nvPr>
        </p:nvSpPr>
        <p:spPr/>
        <p:txBody>
          <a:bodyPr/>
          <a:lstStyle/>
          <a:p>
            <a:fld id="{29317DC7-203F-4A18-89D6-D3F465954BB5}" type="datetime1">
              <a:rPr lang="en-US" smtClean="0"/>
              <a:t>3/29/17</a:t>
            </a:fld>
            <a:endParaRPr lang="en-US"/>
          </a:p>
        </p:txBody>
      </p:sp>
      <p:sp>
        <p:nvSpPr>
          <p:cNvPr id="4" name="Slide Number Placeholder 3"/>
          <p:cNvSpPr>
            <a:spLocks noGrp="1"/>
          </p:cNvSpPr>
          <p:nvPr>
            <p:ph type="sldNum" sz="quarter" idx="12"/>
          </p:nvPr>
        </p:nvSpPr>
        <p:spPr/>
        <p:txBody>
          <a:bodyPr/>
          <a:lstStyle/>
          <a:p>
            <a:fld id="{2923B03A-6743-47C6-8758-902529F6BF5C}" type="slidenum">
              <a:rPr lang="en-US" smtClean="0"/>
              <a:t>1</a:t>
            </a:fld>
            <a:endParaRPr lang="en-US"/>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18562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Earth Engine</a:t>
            </a:r>
            <a:endParaRPr lang="en-US" dirty="0"/>
          </a:p>
        </p:txBody>
      </p:sp>
      <p:sp>
        <p:nvSpPr>
          <p:cNvPr id="3" name="Content Placeholder 2"/>
          <p:cNvSpPr>
            <a:spLocks noGrp="1"/>
          </p:cNvSpPr>
          <p:nvPr>
            <p:ph idx="1"/>
          </p:nvPr>
        </p:nvSpPr>
        <p:spPr/>
        <p:txBody>
          <a:bodyPr/>
          <a:lstStyle/>
          <a:p>
            <a:r>
              <a:rPr lang="en-US" dirty="0" smtClean="0"/>
              <a:t>Spatial Operations Supported (API)</a:t>
            </a:r>
          </a:p>
          <a:p>
            <a:pPr lvl="1"/>
            <a:r>
              <a:rPr lang="en-US" dirty="0" smtClean="0"/>
              <a:t>Loading or selection spatial data </a:t>
            </a:r>
          </a:p>
          <a:p>
            <a:pPr lvl="2"/>
            <a:r>
              <a:rPr lang="en-US" dirty="0" smtClean="0"/>
              <a:t>Raster imagery</a:t>
            </a:r>
          </a:p>
          <a:p>
            <a:pPr lvl="2"/>
            <a:r>
              <a:rPr lang="en-US" dirty="0" smtClean="0"/>
              <a:t>Vector data (shapefile)</a:t>
            </a:r>
          </a:p>
          <a:p>
            <a:pPr lvl="1"/>
            <a:r>
              <a:rPr lang="en-US" dirty="0" smtClean="0"/>
              <a:t>Basic spatial operations</a:t>
            </a:r>
          </a:p>
          <a:p>
            <a:pPr lvl="2"/>
            <a:r>
              <a:rPr lang="en-US" dirty="0" smtClean="0"/>
              <a:t>Spatial join for vector objects</a:t>
            </a:r>
          </a:p>
          <a:p>
            <a:pPr lvl="2"/>
            <a:r>
              <a:rPr lang="en-US" dirty="0" smtClean="0"/>
              <a:t>Spatial raster operations (local, focal, zonal)</a:t>
            </a:r>
          </a:p>
          <a:p>
            <a:pPr lvl="1"/>
            <a:r>
              <a:rPr lang="en-US" dirty="0" smtClean="0"/>
              <a:t>Advanced spatial analysis</a:t>
            </a:r>
          </a:p>
          <a:p>
            <a:pPr lvl="2"/>
            <a:r>
              <a:rPr lang="en-US" dirty="0" smtClean="0"/>
              <a:t>Supervised algorithms (e.g., decision tree)</a:t>
            </a:r>
          </a:p>
          <a:p>
            <a:pPr lvl="2"/>
            <a:r>
              <a:rPr lang="en-US" dirty="0" smtClean="0"/>
              <a:t>Image classification</a:t>
            </a:r>
          </a:p>
          <a:p>
            <a:pPr lvl="1"/>
            <a:r>
              <a:rPr lang="en-US" dirty="0" smtClean="0">
                <a:hlinkClick r:id="rId2"/>
              </a:rPr>
              <a:t>A Demo</a:t>
            </a:r>
            <a:endParaRPr lang="en-US" dirty="0" smtClean="0"/>
          </a:p>
          <a:p>
            <a:pPr lvl="2"/>
            <a:endParaRPr lang="en-US" dirty="0"/>
          </a:p>
        </p:txBody>
      </p:sp>
      <p:sp>
        <p:nvSpPr>
          <p:cNvPr id="4" name="Date Placeholder 3"/>
          <p:cNvSpPr>
            <a:spLocks noGrp="1"/>
          </p:cNvSpPr>
          <p:nvPr>
            <p:ph type="dt" sz="half" idx="10"/>
          </p:nvPr>
        </p:nvSpPr>
        <p:spPr/>
        <p:txBody>
          <a:bodyPr/>
          <a:lstStyle/>
          <a:p>
            <a:fld id="{1F2D7934-6B80-4AB2-9CF7-331CD53D92D2}" type="datetime1">
              <a:rPr lang="en-US" smtClean="0"/>
              <a:t>3/29/17</a:t>
            </a:fld>
            <a:endParaRPr lang="en-US" dirty="0"/>
          </a:p>
        </p:txBody>
      </p:sp>
      <p:sp>
        <p:nvSpPr>
          <p:cNvPr id="5" name="Slide Number Placeholder 4"/>
          <p:cNvSpPr>
            <a:spLocks noGrp="1"/>
          </p:cNvSpPr>
          <p:nvPr>
            <p:ph type="sldNum" sz="quarter" idx="12"/>
          </p:nvPr>
        </p:nvSpPr>
        <p:spPr/>
        <p:txBody>
          <a:bodyPr/>
          <a:lstStyle/>
          <a:p>
            <a:fld id="{2923B03A-6743-47C6-8758-902529F6BF5C}" type="slidenum">
              <a:rPr lang="en-US" smtClean="0"/>
              <a:t>10</a:t>
            </a:fld>
            <a:endParaRPr lang="en-US"/>
          </a:p>
        </p:txBody>
      </p:sp>
    </p:spTree>
    <p:extLst>
      <p:ext uri="{BB962C8B-B14F-4D97-AF65-F5344CB8AC3E}">
        <p14:creationId xmlns:p14="http://schemas.microsoft.com/office/powerpoint/2010/main" val="850731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Example 2: Hadoop-GIS and Spatial Hadoop</a:t>
            </a:r>
            <a:endParaRPr lang="en-US" sz="3200" b="1" dirty="0"/>
          </a:p>
        </p:txBody>
      </p:sp>
      <p:sp>
        <p:nvSpPr>
          <p:cNvPr id="3" name="Content Placeholder 2"/>
          <p:cNvSpPr>
            <a:spLocks noGrp="1"/>
          </p:cNvSpPr>
          <p:nvPr>
            <p:ph idx="1"/>
          </p:nvPr>
        </p:nvSpPr>
        <p:spPr/>
        <p:txBody>
          <a:bodyPr>
            <a:normAutofit/>
          </a:bodyPr>
          <a:lstStyle/>
          <a:p>
            <a:r>
              <a:rPr lang="en-US" sz="2400" dirty="0"/>
              <a:t>Built </a:t>
            </a:r>
            <a:r>
              <a:rPr lang="en-US" sz="2400" dirty="0" smtClean="0"/>
              <a:t>based on Hadoop</a:t>
            </a:r>
            <a:r>
              <a:rPr lang="en-US" sz="2400" dirty="0"/>
              <a:t>.</a:t>
            </a:r>
          </a:p>
          <a:p>
            <a:r>
              <a:rPr lang="en-US" sz="2400" dirty="0"/>
              <a:t>Spatial Data Type support: Point, Line and Polygon</a:t>
            </a:r>
          </a:p>
          <a:p>
            <a:r>
              <a:rPr lang="en-US" sz="2400" dirty="0"/>
              <a:t>Distributed multi-dimensional indexing</a:t>
            </a:r>
          </a:p>
          <a:p>
            <a:r>
              <a:rPr lang="en-US" sz="2400" dirty="0"/>
              <a:t>Spatial query processing</a:t>
            </a:r>
          </a:p>
        </p:txBody>
      </p:sp>
      <p:sp>
        <p:nvSpPr>
          <p:cNvPr id="13" name="Date Placeholder 12"/>
          <p:cNvSpPr>
            <a:spLocks noGrp="1"/>
          </p:cNvSpPr>
          <p:nvPr>
            <p:ph type="dt" sz="half" idx="10"/>
          </p:nvPr>
        </p:nvSpPr>
        <p:spPr/>
        <p:txBody>
          <a:bodyPr/>
          <a:lstStyle/>
          <a:p>
            <a:fld id="{C47E327A-A9E0-47F3-A6A3-0E4CB5E460F9}" type="datetime1">
              <a:rPr lang="en-US" smtClean="0"/>
              <a:t>3/29/17</a:t>
            </a:fld>
            <a:endParaRPr lang="en-US"/>
          </a:p>
        </p:txBody>
      </p:sp>
      <p:sp>
        <p:nvSpPr>
          <p:cNvPr id="4" name="Slide Number Placeholder 3"/>
          <p:cNvSpPr>
            <a:spLocks noGrp="1"/>
          </p:cNvSpPr>
          <p:nvPr>
            <p:ph type="sldNum" sz="quarter" idx="12"/>
          </p:nvPr>
        </p:nvSpPr>
        <p:spPr/>
        <p:txBody>
          <a:bodyPr/>
          <a:lstStyle/>
          <a:p>
            <a:fld id="{2923B03A-6743-47C6-8758-902529F6BF5C}" type="slidenum">
              <a:rPr lang="en-US" smtClean="0"/>
              <a:t>11</a:t>
            </a:fld>
            <a:endParaRPr lang="en-US"/>
          </a:p>
        </p:txBody>
      </p:sp>
    </p:spTree>
    <p:extLst>
      <p:ext uri="{BB962C8B-B14F-4D97-AF65-F5344CB8AC3E}">
        <p14:creationId xmlns:p14="http://schemas.microsoft.com/office/powerpoint/2010/main" val="387449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on MapReduce</a:t>
            </a:r>
            <a:endParaRPr lang="en-US" dirty="0"/>
          </a:p>
        </p:txBody>
      </p:sp>
      <p:sp>
        <p:nvSpPr>
          <p:cNvPr id="4" name="Date Placeholder 3"/>
          <p:cNvSpPr>
            <a:spLocks noGrp="1"/>
          </p:cNvSpPr>
          <p:nvPr>
            <p:ph type="dt" sz="half" idx="10"/>
          </p:nvPr>
        </p:nvSpPr>
        <p:spPr/>
        <p:txBody>
          <a:bodyPr/>
          <a:lstStyle/>
          <a:p>
            <a:fld id="{1F2D7934-6B80-4AB2-9CF7-331CD53D92D2}" type="datetime1">
              <a:rPr lang="en-US" smtClean="0"/>
              <a:t>3/29/17</a:t>
            </a:fld>
            <a:endParaRPr lang="en-US"/>
          </a:p>
        </p:txBody>
      </p:sp>
      <p:sp>
        <p:nvSpPr>
          <p:cNvPr id="5" name="Slide Number Placeholder 4"/>
          <p:cNvSpPr>
            <a:spLocks noGrp="1"/>
          </p:cNvSpPr>
          <p:nvPr>
            <p:ph type="sldNum" sz="quarter" idx="12"/>
          </p:nvPr>
        </p:nvSpPr>
        <p:spPr/>
        <p:txBody>
          <a:bodyPr/>
          <a:lstStyle/>
          <a:p>
            <a:fld id="{2923B03A-6743-47C6-8758-902529F6BF5C}" type="slidenum">
              <a:rPr lang="en-US" smtClean="0"/>
              <a:t>12</a:t>
            </a:fld>
            <a:endParaRPr lang="en-US"/>
          </a:p>
        </p:txBody>
      </p:sp>
      <p:sp>
        <p:nvSpPr>
          <p:cNvPr id="7" name="Oval 6"/>
          <p:cNvSpPr/>
          <p:nvPr/>
        </p:nvSpPr>
        <p:spPr>
          <a:xfrm>
            <a:off x="2023110" y="2798792"/>
            <a:ext cx="1481328" cy="768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Maper</a:t>
            </a:r>
            <a:endParaRPr lang="en-US" dirty="0"/>
          </a:p>
        </p:txBody>
      </p:sp>
      <p:sp>
        <p:nvSpPr>
          <p:cNvPr id="8" name="Oval 7"/>
          <p:cNvSpPr/>
          <p:nvPr/>
        </p:nvSpPr>
        <p:spPr>
          <a:xfrm>
            <a:off x="2023110" y="3761072"/>
            <a:ext cx="1481328" cy="768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Maper</a:t>
            </a:r>
            <a:endParaRPr lang="en-US" dirty="0"/>
          </a:p>
        </p:txBody>
      </p:sp>
      <p:sp>
        <p:nvSpPr>
          <p:cNvPr id="9" name="Oval 8"/>
          <p:cNvSpPr/>
          <p:nvPr/>
        </p:nvSpPr>
        <p:spPr>
          <a:xfrm>
            <a:off x="2023110" y="5029039"/>
            <a:ext cx="1481328" cy="768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Maper</a:t>
            </a:r>
            <a:endParaRPr lang="en-US" dirty="0"/>
          </a:p>
        </p:txBody>
      </p:sp>
      <p:sp>
        <p:nvSpPr>
          <p:cNvPr id="11" name="Oval 10"/>
          <p:cNvSpPr/>
          <p:nvPr/>
        </p:nvSpPr>
        <p:spPr>
          <a:xfrm>
            <a:off x="6096352" y="2776880"/>
            <a:ext cx="1481328" cy="768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Reducer</a:t>
            </a:r>
            <a:endParaRPr lang="en-US" dirty="0"/>
          </a:p>
        </p:txBody>
      </p:sp>
      <p:sp>
        <p:nvSpPr>
          <p:cNvPr id="12" name="Oval 11"/>
          <p:cNvSpPr/>
          <p:nvPr/>
        </p:nvSpPr>
        <p:spPr>
          <a:xfrm>
            <a:off x="6096352" y="3739160"/>
            <a:ext cx="1481328" cy="768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Reducer</a:t>
            </a:r>
            <a:endParaRPr lang="en-US" dirty="0"/>
          </a:p>
        </p:txBody>
      </p:sp>
      <p:sp>
        <p:nvSpPr>
          <p:cNvPr id="13" name="Oval 12"/>
          <p:cNvSpPr/>
          <p:nvPr/>
        </p:nvSpPr>
        <p:spPr>
          <a:xfrm>
            <a:off x="6096352" y="5007127"/>
            <a:ext cx="1481328" cy="768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Reducer</a:t>
            </a:r>
            <a:endParaRPr lang="en-US" dirty="0"/>
          </a:p>
        </p:txBody>
      </p:sp>
      <p:sp>
        <p:nvSpPr>
          <p:cNvPr id="14" name="TextBox 13"/>
          <p:cNvSpPr txBox="1"/>
          <p:nvPr/>
        </p:nvSpPr>
        <p:spPr>
          <a:xfrm>
            <a:off x="2479080" y="4570013"/>
            <a:ext cx="569387" cy="369332"/>
          </a:xfrm>
          <a:prstGeom prst="rect">
            <a:avLst/>
          </a:prstGeom>
          <a:noFill/>
        </p:spPr>
        <p:txBody>
          <a:bodyPr wrap="none" rtlCol="0">
            <a:spAutoFit/>
          </a:bodyPr>
          <a:lstStyle/>
          <a:p>
            <a:r>
              <a:rPr lang="is-IS" smtClean="0"/>
              <a:t>… ...</a:t>
            </a:r>
            <a:endParaRPr lang="en-US" dirty="0"/>
          </a:p>
        </p:txBody>
      </p:sp>
      <p:sp>
        <p:nvSpPr>
          <p:cNvPr id="15" name="TextBox 14"/>
          <p:cNvSpPr txBox="1"/>
          <p:nvPr/>
        </p:nvSpPr>
        <p:spPr>
          <a:xfrm>
            <a:off x="6537844" y="4554197"/>
            <a:ext cx="569387" cy="369332"/>
          </a:xfrm>
          <a:prstGeom prst="rect">
            <a:avLst/>
          </a:prstGeom>
          <a:noFill/>
        </p:spPr>
        <p:txBody>
          <a:bodyPr wrap="none" rtlCol="0">
            <a:spAutoFit/>
          </a:bodyPr>
          <a:lstStyle/>
          <a:p>
            <a:r>
              <a:rPr lang="is-IS" smtClean="0"/>
              <a:t>… ...</a:t>
            </a:r>
            <a:endParaRPr lang="en-US" dirty="0"/>
          </a:p>
        </p:txBody>
      </p:sp>
      <p:sp>
        <p:nvSpPr>
          <p:cNvPr id="16" name="TextBox 15"/>
          <p:cNvSpPr txBox="1"/>
          <p:nvPr/>
        </p:nvSpPr>
        <p:spPr>
          <a:xfrm>
            <a:off x="293900" y="1401667"/>
            <a:ext cx="1363450" cy="369332"/>
          </a:xfrm>
          <a:prstGeom prst="rect">
            <a:avLst/>
          </a:prstGeom>
          <a:noFill/>
        </p:spPr>
        <p:txBody>
          <a:bodyPr wrap="none" rtlCol="0">
            <a:spAutoFit/>
          </a:bodyPr>
          <a:lstStyle/>
          <a:p>
            <a:r>
              <a:rPr lang="en-US" dirty="0" smtClean="0"/>
              <a:t>&lt;Key</a:t>
            </a:r>
            <a:r>
              <a:rPr lang="en-US" smtClean="0"/>
              <a:t>, Value&gt;</a:t>
            </a:r>
            <a:endParaRPr lang="en-US"/>
          </a:p>
        </p:txBody>
      </p:sp>
      <p:sp>
        <p:nvSpPr>
          <p:cNvPr id="17" name="TextBox 16"/>
          <p:cNvSpPr txBox="1"/>
          <p:nvPr/>
        </p:nvSpPr>
        <p:spPr>
          <a:xfrm>
            <a:off x="2999482" y="1401667"/>
            <a:ext cx="3091487" cy="369332"/>
          </a:xfrm>
          <a:prstGeom prst="rect">
            <a:avLst/>
          </a:prstGeom>
          <a:noFill/>
        </p:spPr>
        <p:txBody>
          <a:bodyPr wrap="none" rtlCol="0">
            <a:spAutoFit/>
          </a:bodyPr>
          <a:lstStyle/>
          <a:p>
            <a:r>
              <a:rPr lang="en-US" dirty="0" smtClean="0"/>
              <a:t>&lt;Intermediate Key, new Value&gt;</a:t>
            </a:r>
            <a:endParaRPr lang="en-US" dirty="0"/>
          </a:p>
        </p:txBody>
      </p:sp>
      <p:sp>
        <p:nvSpPr>
          <p:cNvPr id="18" name="TextBox 17"/>
          <p:cNvSpPr txBox="1"/>
          <p:nvPr/>
        </p:nvSpPr>
        <p:spPr>
          <a:xfrm>
            <a:off x="6724218" y="1238848"/>
            <a:ext cx="2002215" cy="646331"/>
          </a:xfrm>
          <a:prstGeom prst="rect">
            <a:avLst/>
          </a:prstGeom>
          <a:noFill/>
        </p:spPr>
        <p:txBody>
          <a:bodyPr wrap="none" rtlCol="0">
            <a:spAutoFit/>
          </a:bodyPr>
          <a:lstStyle/>
          <a:p>
            <a:pPr algn="ctr"/>
            <a:r>
              <a:rPr lang="en-US" dirty="0" smtClean="0"/>
              <a:t>&lt;Intermediate Key, </a:t>
            </a:r>
          </a:p>
          <a:p>
            <a:pPr algn="ctr"/>
            <a:r>
              <a:rPr lang="en-US" dirty="0" smtClean="0"/>
              <a:t>Reduced Value&gt;</a:t>
            </a:r>
            <a:endParaRPr lang="en-US" dirty="0"/>
          </a:p>
        </p:txBody>
      </p:sp>
      <p:sp>
        <p:nvSpPr>
          <p:cNvPr id="20" name="TextBox 19"/>
          <p:cNvSpPr txBox="1"/>
          <p:nvPr/>
        </p:nvSpPr>
        <p:spPr>
          <a:xfrm>
            <a:off x="6577" y="1960883"/>
            <a:ext cx="1938095" cy="369332"/>
          </a:xfrm>
          <a:prstGeom prst="rect">
            <a:avLst/>
          </a:prstGeom>
          <a:noFill/>
        </p:spPr>
        <p:txBody>
          <a:bodyPr wrap="none" rtlCol="0">
            <a:spAutoFit/>
          </a:bodyPr>
          <a:lstStyle/>
          <a:p>
            <a:r>
              <a:rPr lang="en-US" dirty="0" smtClean="0"/>
              <a:t>&lt;doc id, all words&gt;</a:t>
            </a:r>
            <a:endParaRPr lang="en-US" dirty="0"/>
          </a:p>
        </p:txBody>
      </p:sp>
      <p:sp>
        <p:nvSpPr>
          <p:cNvPr id="21" name="TextBox 20"/>
          <p:cNvSpPr txBox="1"/>
          <p:nvPr/>
        </p:nvSpPr>
        <p:spPr>
          <a:xfrm>
            <a:off x="3429775" y="1994859"/>
            <a:ext cx="2177840" cy="369332"/>
          </a:xfrm>
          <a:prstGeom prst="rect">
            <a:avLst/>
          </a:prstGeom>
          <a:noFill/>
        </p:spPr>
        <p:txBody>
          <a:bodyPr wrap="none" rtlCol="0">
            <a:spAutoFit/>
          </a:bodyPr>
          <a:lstStyle/>
          <a:p>
            <a:r>
              <a:rPr lang="en-US" dirty="0" smtClean="0"/>
              <a:t>&lt;word, </a:t>
            </a:r>
            <a:r>
              <a:rPr lang="en-US" dirty="0" err="1" smtClean="0"/>
              <a:t>countsInDoc</a:t>
            </a:r>
            <a:r>
              <a:rPr lang="en-US" dirty="0" smtClean="0"/>
              <a:t>&gt;</a:t>
            </a:r>
            <a:endParaRPr lang="en-US" dirty="0"/>
          </a:p>
        </p:txBody>
      </p:sp>
      <p:sp>
        <p:nvSpPr>
          <p:cNvPr id="22" name="TextBox 21"/>
          <p:cNvSpPr txBox="1"/>
          <p:nvPr/>
        </p:nvSpPr>
        <p:spPr>
          <a:xfrm>
            <a:off x="6639002" y="2056691"/>
            <a:ext cx="2087431" cy="369332"/>
          </a:xfrm>
          <a:prstGeom prst="rect">
            <a:avLst/>
          </a:prstGeom>
          <a:noFill/>
        </p:spPr>
        <p:txBody>
          <a:bodyPr wrap="none" rtlCol="0">
            <a:spAutoFit/>
          </a:bodyPr>
          <a:lstStyle/>
          <a:p>
            <a:r>
              <a:rPr lang="en-US" dirty="0" smtClean="0"/>
              <a:t>&lt;word, </a:t>
            </a:r>
            <a:r>
              <a:rPr lang="en-US" dirty="0" err="1" smtClean="0"/>
              <a:t>countsTotal</a:t>
            </a:r>
            <a:r>
              <a:rPr lang="en-US" dirty="0" smtClean="0"/>
              <a:t>&gt;</a:t>
            </a:r>
            <a:endParaRPr lang="en-US" dirty="0"/>
          </a:p>
        </p:txBody>
      </p:sp>
      <p:sp>
        <p:nvSpPr>
          <p:cNvPr id="23" name="TextBox 22"/>
          <p:cNvSpPr txBox="1"/>
          <p:nvPr/>
        </p:nvSpPr>
        <p:spPr>
          <a:xfrm>
            <a:off x="85015" y="2814570"/>
            <a:ext cx="1938095" cy="646331"/>
          </a:xfrm>
          <a:prstGeom prst="rect">
            <a:avLst/>
          </a:prstGeom>
          <a:noFill/>
        </p:spPr>
        <p:txBody>
          <a:bodyPr wrap="square" rtlCol="0">
            <a:spAutoFit/>
          </a:bodyPr>
          <a:lstStyle/>
          <a:p>
            <a:r>
              <a:rPr lang="en-US" dirty="0" smtClean="0"/>
              <a:t>&lt;1, “spatial big data course”&gt;</a:t>
            </a:r>
            <a:endParaRPr lang="en-US" dirty="0"/>
          </a:p>
        </p:txBody>
      </p:sp>
      <p:sp>
        <p:nvSpPr>
          <p:cNvPr id="24" name="TextBox 23"/>
          <p:cNvSpPr txBox="1"/>
          <p:nvPr/>
        </p:nvSpPr>
        <p:spPr>
          <a:xfrm>
            <a:off x="110513" y="3835227"/>
            <a:ext cx="1938095" cy="646331"/>
          </a:xfrm>
          <a:prstGeom prst="rect">
            <a:avLst/>
          </a:prstGeom>
          <a:noFill/>
        </p:spPr>
        <p:txBody>
          <a:bodyPr wrap="square" rtlCol="0">
            <a:spAutoFit/>
          </a:bodyPr>
          <a:lstStyle/>
          <a:p>
            <a:r>
              <a:rPr lang="en-US" dirty="0" smtClean="0"/>
              <a:t>&lt;2, “data mining big data”&gt;</a:t>
            </a:r>
            <a:endParaRPr lang="en-US" dirty="0"/>
          </a:p>
        </p:txBody>
      </p:sp>
      <p:sp>
        <p:nvSpPr>
          <p:cNvPr id="25" name="TextBox 24"/>
          <p:cNvSpPr txBox="1"/>
          <p:nvPr/>
        </p:nvSpPr>
        <p:spPr>
          <a:xfrm>
            <a:off x="124580" y="5267717"/>
            <a:ext cx="1938095" cy="646331"/>
          </a:xfrm>
          <a:prstGeom prst="rect">
            <a:avLst/>
          </a:prstGeom>
          <a:noFill/>
        </p:spPr>
        <p:txBody>
          <a:bodyPr wrap="square" rtlCol="0">
            <a:spAutoFit/>
          </a:bodyPr>
          <a:lstStyle/>
          <a:p>
            <a:r>
              <a:rPr lang="en-US" dirty="0" smtClean="0"/>
              <a:t>&lt;100, “data mining course”&gt;</a:t>
            </a:r>
            <a:endParaRPr lang="en-US" dirty="0"/>
          </a:p>
        </p:txBody>
      </p:sp>
      <p:sp>
        <p:nvSpPr>
          <p:cNvPr id="26" name="TextBox 25"/>
          <p:cNvSpPr txBox="1"/>
          <p:nvPr/>
        </p:nvSpPr>
        <p:spPr>
          <a:xfrm>
            <a:off x="3553016" y="2519681"/>
            <a:ext cx="1421736" cy="1200329"/>
          </a:xfrm>
          <a:prstGeom prst="rect">
            <a:avLst/>
          </a:prstGeom>
          <a:noFill/>
        </p:spPr>
        <p:txBody>
          <a:bodyPr wrap="none" rtlCol="0">
            <a:spAutoFit/>
          </a:bodyPr>
          <a:lstStyle/>
          <a:p>
            <a:r>
              <a:rPr lang="en-US" dirty="0" smtClean="0"/>
              <a:t>&lt;“spatial”, 1&gt;</a:t>
            </a:r>
          </a:p>
          <a:p>
            <a:r>
              <a:rPr lang="en-US" dirty="0" smtClean="0"/>
              <a:t>&lt;“big”, 1&gt;</a:t>
            </a:r>
          </a:p>
          <a:p>
            <a:r>
              <a:rPr lang="en-US" dirty="0" smtClean="0"/>
              <a:t>&lt;“data”,1&gt;</a:t>
            </a:r>
          </a:p>
          <a:p>
            <a:r>
              <a:rPr lang="en-US" dirty="0" smtClean="0"/>
              <a:t>&lt;”course”,1&gt;</a:t>
            </a:r>
            <a:endParaRPr lang="en-US" dirty="0"/>
          </a:p>
        </p:txBody>
      </p:sp>
      <p:sp>
        <p:nvSpPr>
          <p:cNvPr id="27" name="TextBox 26"/>
          <p:cNvSpPr txBox="1"/>
          <p:nvPr/>
        </p:nvSpPr>
        <p:spPr>
          <a:xfrm>
            <a:off x="3579752" y="3873825"/>
            <a:ext cx="1465338" cy="923330"/>
          </a:xfrm>
          <a:prstGeom prst="rect">
            <a:avLst/>
          </a:prstGeom>
          <a:noFill/>
        </p:spPr>
        <p:txBody>
          <a:bodyPr wrap="none" rtlCol="0">
            <a:spAutoFit/>
          </a:bodyPr>
          <a:lstStyle/>
          <a:p>
            <a:r>
              <a:rPr lang="en-US" dirty="0" smtClean="0"/>
              <a:t>&lt;“data”, 2&gt;</a:t>
            </a:r>
          </a:p>
          <a:p>
            <a:r>
              <a:rPr lang="en-US" dirty="0" smtClean="0"/>
              <a:t>&lt;“mining”, 1&gt;</a:t>
            </a:r>
          </a:p>
          <a:p>
            <a:r>
              <a:rPr lang="en-US" dirty="0" smtClean="0"/>
              <a:t>&lt;“big”,1&gt;</a:t>
            </a:r>
          </a:p>
        </p:txBody>
      </p:sp>
      <p:sp>
        <p:nvSpPr>
          <p:cNvPr id="28" name="TextBox 27"/>
          <p:cNvSpPr txBox="1"/>
          <p:nvPr/>
        </p:nvSpPr>
        <p:spPr>
          <a:xfrm>
            <a:off x="3531215" y="5139345"/>
            <a:ext cx="1465338" cy="923330"/>
          </a:xfrm>
          <a:prstGeom prst="rect">
            <a:avLst/>
          </a:prstGeom>
          <a:noFill/>
        </p:spPr>
        <p:txBody>
          <a:bodyPr wrap="none" rtlCol="0">
            <a:spAutoFit/>
          </a:bodyPr>
          <a:lstStyle/>
          <a:p>
            <a:r>
              <a:rPr lang="en-US" dirty="0" smtClean="0"/>
              <a:t>&lt;“data”, 1&gt;</a:t>
            </a:r>
          </a:p>
          <a:p>
            <a:r>
              <a:rPr lang="en-US" dirty="0" smtClean="0"/>
              <a:t>&lt;“mining”, 1&gt;</a:t>
            </a:r>
          </a:p>
          <a:p>
            <a:r>
              <a:rPr lang="en-US" dirty="0" smtClean="0"/>
              <a:t>&lt;“course”,1&gt;</a:t>
            </a:r>
          </a:p>
        </p:txBody>
      </p:sp>
      <p:cxnSp>
        <p:nvCxnSpPr>
          <p:cNvPr id="30" name="Straight Arrow Connector 29"/>
          <p:cNvCxnSpPr/>
          <p:nvPr/>
        </p:nvCxnSpPr>
        <p:spPr>
          <a:xfrm flipV="1">
            <a:off x="4626038" y="3016114"/>
            <a:ext cx="1464931" cy="237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4611015" y="3158033"/>
            <a:ext cx="1479954" cy="937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572000" y="3308360"/>
            <a:ext cx="1546112" cy="1988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577680" y="2857297"/>
            <a:ext cx="1218090" cy="369332"/>
          </a:xfrm>
          <a:prstGeom prst="rect">
            <a:avLst/>
          </a:prstGeom>
          <a:noFill/>
        </p:spPr>
        <p:txBody>
          <a:bodyPr wrap="none" rtlCol="0">
            <a:spAutoFit/>
          </a:bodyPr>
          <a:lstStyle/>
          <a:p>
            <a:r>
              <a:rPr lang="en-US" dirty="0" smtClean="0"/>
              <a:t>&lt;“data</a:t>
            </a:r>
            <a:r>
              <a:rPr lang="en-US" smtClean="0"/>
              <a:t>”, 4&gt;</a:t>
            </a:r>
            <a:endParaRPr lang="en-US" dirty="0" smtClean="0"/>
          </a:p>
        </p:txBody>
      </p:sp>
      <p:sp>
        <p:nvSpPr>
          <p:cNvPr id="46" name="TextBox 45"/>
          <p:cNvSpPr txBox="1"/>
          <p:nvPr/>
        </p:nvSpPr>
        <p:spPr>
          <a:xfrm>
            <a:off x="7641645" y="3910561"/>
            <a:ext cx="1106265" cy="369332"/>
          </a:xfrm>
          <a:prstGeom prst="rect">
            <a:avLst/>
          </a:prstGeom>
          <a:noFill/>
        </p:spPr>
        <p:txBody>
          <a:bodyPr wrap="none" rtlCol="0">
            <a:spAutoFit/>
          </a:bodyPr>
          <a:lstStyle/>
          <a:p>
            <a:r>
              <a:rPr lang="en-US" dirty="0" smtClean="0"/>
              <a:t>&lt;“big”, 2&gt;</a:t>
            </a:r>
          </a:p>
        </p:txBody>
      </p:sp>
      <p:sp>
        <p:nvSpPr>
          <p:cNvPr id="47" name="TextBox 46"/>
          <p:cNvSpPr txBox="1"/>
          <p:nvPr/>
        </p:nvSpPr>
        <p:spPr>
          <a:xfrm>
            <a:off x="7680296" y="5303034"/>
            <a:ext cx="1421736" cy="369332"/>
          </a:xfrm>
          <a:prstGeom prst="rect">
            <a:avLst/>
          </a:prstGeom>
          <a:noFill/>
        </p:spPr>
        <p:txBody>
          <a:bodyPr wrap="none" rtlCol="0">
            <a:spAutoFit/>
          </a:bodyPr>
          <a:lstStyle/>
          <a:p>
            <a:r>
              <a:rPr lang="en-US" smtClean="0"/>
              <a:t>&lt;“spatial”, 1&gt;</a:t>
            </a:r>
            <a:endParaRPr lang="en-US" dirty="0" smtClean="0"/>
          </a:p>
        </p:txBody>
      </p:sp>
      <p:sp>
        <p:nvSpPr>
          <p:cNvPr id="48" name="TextBox 47"/>
          <p:cNvSpPr txBox="1"/>
          <p:nvPr/>
        </p:nvSpPr>
        <p:spPr>
          <a:xfrm>
            <a:off x="2817364" y="6310498"/>
            <a:ext cx="2990114" cy="369332"/>
          </a:xfrm>
          <a:prstGeom prst="rect">
            <a:avLst/>
          </a:prstGeom>
          <a:noFill/>
        </p:spPr>
        <p:txBody>
          <a:bodyPr wrap="none" rtlCol="0">
            <a:spAutoFit/>
          </a:bodyPr>
          <a:lstStyle/>
          <a:p>
            <a:r>
              <a:rPr lang="en-US" dirty="0" smtClean="0">
                <a:solidFill>
                  <a:srgbClr val="FF0000"/>
                </a:solidFill>
              </a:rPr>
              <a:t>How to use it for spatial data?</a:t>
            </a:r>
            <a:endParaRPr lang="en-US" dirty="0">
              <a:solidFill>
                <a:srgbClr val="FF0000"/>
              </a:solidFill>
            </a:endParaRPr>
          </a:p>
        </p:txBody>
      </p:sp>
    </p:spTree>
    <p:extLst>
      <p:ext uri="{BB962C8B-B14F-4D97-AF65-F5344CB8AC3E}">
        <p14:creationId xmlns:p14="http://schemas.microsoft.com/office/powerpoint/2010/main" val="208230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45" grpId="0"/>
      <p:bldP spid="46" grpId="0"/>
      <p:bldP spid="47"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reeform 159"/>
          <p:cNvSpPr/>
          <p:nvPr/>
        </p:nvSpPr>
        <p:spPr>
          <a:xfrm>
            <a:off x="4287239" y="4279283"/>
            <a:ext cx="521494" cy="485775"/>
          </a:xfrm>
          <a:custGeom>
            <a:avLst/>
            <a:gdLst>
              <a:gd name="connsiteX0" fmla="*/ 107156 w 521494"/>
              <a:gd name="connsiteY0" fmla="*/ 0 h 485775"/>
              <a:gd name="connsiteX1" fmla="*/ 0 w 521494"/>
              <a:gd name="connsiteY1" fmla="*/ 314325 h 485775"/>
              <a:gd name="connsiteX2" fmla="*/ 292894 w 521494"/>
              <a:gd name="connsiteY2" fmla="*/ 485775 h 485775"/>
              <a:gd name="connsiteX3" fmla="*/ 478631 w 521494"/>
              <a:gd name="connsiteY3" fmla="*/ 414338 h 485775"/>
              <a:gd name="connsiteX4" fmla="*/ 521494 w 521494"/>
              <a:gd name="connsiteY4" fmla="*/ 78582 h 485775"/>
              <a:gd name="connsiteX5" fmla="*/ 107156 w 521494"/>
              <a:gd name="connsiteY5"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494" h="485775">
                <a:moveTo>
                  <a:pt x="107156" y="0"/>
                </a:moveTo>
                <a:lnTo>
                  <a:pt x="0" y="314325"/>
                </a:lnTo>
                <a:lnTo>
                  <a:pt x="292894" y="485775"/>
                </a:lnTo>
                <a:lnTo>
                  <a:pt x="478631" y="414338"/>
                </a:lnTo>
                <a:lnTo>
                  <a:pt x="521494" y="78582"/>
                </a:lnTo>
                <a:lnTo>
                  <a:pt x="10715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aphicFrame>
        <p:nvGraphicFramePr>
          <p:cNvPr id="72" name="Table 71"/>
          <p:cNvGraphicFramePr>
            <a:graphicFrameLocks noGrp="1"/>
          </p:cNvGraphicFramePr>
          <p:nvPr>
            <p:extLst>
              <p:ext uri="{D42A27DB-BD31-4B8C-83A1-F6EECF244321}">
                <p14:modId xmlns:p14="http://schemas.microsoft.com/office/powerpoint/2010/main" val="893765151"/>
              </p:ext>
            </p:extLst>
          </p:nvPr>
        </p:nvGraphicFramePr>
        <p:xfrm>
          <a:off x="1789490" y="2388589"/>
          <a:ext cx="4086090" cy="2496924"/>
        </p:xfrm>
        <a:graphic>
          <a:graphicData uri="http://schemas.openxmlformats.org/drawingml/2006/table">
            <a:tbl>
              <a:tblPr firstRow="1" bandRow="1">
                <a:tableStyleId>{073A0DAA-6AF3-43AB-8588-CEC1D06C72B9}</a:tableStyleId>
              </a:tblPr>
              <a:tblGrid>
                <a:gridCol w="1362030">
                  <a:extLst>
                    <a:ext uri="{9D8B030D-6E8A-4147-A177-3AD203B41FA5}">
                      <a16:colId xmlns:a16="http://schemas.microsoft.com/office/drawing/2014/main" xmlns="" val="3694440498"/>
                    </a:ext>
                  </a:extLst>
                </a:gridCol>
                <a:gridCol w="1362030">
                  <a:extLst>
                    <a:ext uri="{9D8B030D-6E8A-4147-A177-3AD203B41FA5}">
                      <a16:colId xmlns:a16="http://schemas.microsoft.com/office/drawing/2014/main" xmlns="" val="3689473300"/>
                    </a:ext>
                  </a:extLst>
                </a:gridCol>
                <a:gridCol w="1362030">
                  <a:extLst>
                    <a:ext uri="{9D8B030D-6E8A-4147-A177-3AD203B41FA5}">
                      <a16:colId xmlns:a16="http://schemas.microsoft.com/office/drawing/2014/main" xmlns="" val="2908817534"/>
                    </a:ext>
                  </a:extLst>
                </a:gridCol>
              </a:tblGrid>
              <a:tr h="83230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82475863"/>
                  </a:ext>
                </a:extLst>
              </a:tr>
              <a:tr h="83230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53720949"/>
                  </a:ext>
                </a:extLst>
              </a:tr>
              <a:tr h="83230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35237954"/>
                  </a:ext>
                </a:extLst>
              </a:tr>
            </a:tbl>
          </a:graphicData>
        </a:graphic>
      </p:graphicFrame>
      <p:sp>
        <p:nvSpPr>
          <p:cNvPr id="2" name="Title 1"/>
          <p:cNvSpPr>
            <a:spLocks noGrp="1"/>
          </p:cNvSpPr>
          <p:nvPr>
            <p:ph type="title"/>
          </p:nvPr>
        </p:nvSpPr>
        <p:spPr/>
        <p:txBody>
          <a:bodyPr>
            <a:noAutofit/>
          </a:bodyPr>
          <a:lstStyle/>
          <a:p>
            <a:r>
              <a:rPr lang="en-US" sz="3200" b="1" dirty="0" smtClean="0"/>
              <a:t>Hadoop-GIS</a:t>
            </a:r>
            <a:r>
              <a:rPr lang="en-US" sz="3200" b="1" dirty="0"/>
              <a:t/>
            </a:r>
            <a:br>
              <a:rPr lang="en-US" sz="3200" b="1" dirty="0"/>
            </a:br>
            <a:endParaRPr lang="en-US" sz="3200" b="1" dirty="0"/>
          </a:p>
        </p:txBody>
      </p:sp>
      <p:sp>
        <p:nvSpPr>
          <p:cNvPr id="3" name="Content Placeholder 2"/>
          <p:cNvSpPr>
            <a:spLocks noGrp="1"/>
          </p:cNvSpPr>
          <p:nvPr>
            <p:ph idx="1"/>
          </p:nvPr>
        </p:nvSpPr>
        <p:spPr>
          <a:xfrm>
            <a:off x="628649" y="1334816"/>
            <a:ext cx="8376013" cy="5208597"/>
          </a:xfrm>
        </p:spPr>
        <p:txBody>
          <a:bodyPr>
            <a:normAutofit/>
          </a:bodyPr>
          <a:lstStyle/>
          <a:p>
            <a:r>
              <a:rPr lang="en-US" sz="2400" dirty="0"/>
              <a:t>Global Index (grid partitioning)</a:t>
            </a:r>
          </a:p>
          <a:p>
            <a:r>
              <a:rPr lang="en-US" sz="2400" dirty="0"/>
              <a:t>Local Index (on demand R-Tree)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Challenges of grid partitioning</a:t>
            </a:r>
          </a:p>
          <a:p>
            <a:pPr lvl="1"/>
            <a:r>
              <a:rPr lang="en-US" sz="2000" dirty="0"/>
              <a:t>Data skewness</a:t>
            </a:r>
          </a:p>
          <a:p>
            <a:pPr lvl="1"/>
            <a:r>
              <a:rPr lang="en-US" sz="2000" dirty="0"/>
              <a:t>Boundary object</a:t>
            </a:r>
            <a:endParaRPr lang="en-US" sz="2800" dirty="0"/>
          </a:p>
          <a:p>
            <a:endParaRPr lang="en-US" dirty="0"/>
          </a:p>
          <a:p>
            <a:endParaRPr lang="en-US" dirty="0"/>
          </a:p>
          <a:p>
            <a:pPr lvl="1"/>
            <a:endParaRPr lang="en-US" sz="2000" dirty="0"/>
          </a:p>
          <a:p>
            <a:pPr marL="457200" lvl="1" indent="0">
              <a:buNone/>
            </a:pPr>
            <a:endParaRPr lang="en-US" sz="2000" dirty="0"/>
          </a:p>
          <a:p>
            <a:endParaRPr lang="en-US" dirty="0"/>
          </a:p>
        </p:txBody>
      </p:sp>
      <p:cxnSp>
        <p:nvCxnSpPr>
          <p:cNvPr id="10" name="Straight Connector 9"/>
          <p:cNvCxnSpPr/>
          <p:nvPr/>
        </p:nvCxnSpPr>
        <p:spPr>
          <a:xfrm flipV="1">
            <a:off x="1499224" y="2530426"/>
            <a:ext cx="290265" cy="26908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470524" y="2832146"/>
            <a:ext cx="315001" cy="4828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5431" y="2670002"/>
            <a:ext cx="784061" cy="276999"/>
          </a:xfrm>
          <a:prstGeom prst="rect">
            <a:avLst/>
          </a:prstGeom>
        </p:spPr>
        <p:txBody>
          <a:bodyPr wrap="none">
            <a:spAutoFit/>
          </a:bodyPr>
          <a:lstStyle/>
          <a:p>
            <a:r>
              <a:rPr lang="en-US" sz="1200" dirty="0"/>
              <a:t>Partitions</a:t>
            </a:r>
          </a:p>
        </p:txBody>
      </p:sp>
      <p:graphicFrame>
        <p:nvGraphicFramePr>
          <p:cNvPr id="32" name="Table 31"/>
          <p:cNvGraphicFramePr>
            <a:graphicFrameLocks noGrp="1"/>
          </p:cNvGraphicFramePr>
          <p:nvPr>
            <p:extLst>
              <p:ext uri="{D42A27DB-BD31-4B8C-83A1-F6EECF244321}">
                <p14:modId xmlns:p14="http://schemas.microsoft.com/office/powerpoint/2010/main" val="2013394263"/>
              </p:ext>
            </p:extLst>
          </p:nvPr>
        </p:nvGraphicFramePr>
        <p:xfrm>
          <a:off x="53795" y="3464628"/>
          <a:ext cx="1685217" cy="1371600"/>
        </p:xfrm>
        <a:graphic>
          <a:graphicData uri="http://schemas.openxmlformats.org/drawingml/2006/table">
            <a:tbl>
              <a:tblPr firstRow="1" bandRow="1">
                <a:tableStyleId>{073A0DAA-6AF3-43AB-8588-CEC1D06C72B9}</a:tableStyleId>
              </a:tblPr>
              <a:tblGrid>
                <a:gridCol w="763750">
                  <a:extLst>
                    <a:ext uri="{9D8B030D-6E8A-4147-A177-3AD203B41FA5}">
                      <a16:colId xmlns:a16="http://schemas.microsoft.com/office/drawing/2014/main" xmlns="" val="3694440498"/>
                    </a:ext>
                  </a:extLst>
                </a:gridCol>
                <a:gridCol w="921467">
                  <a:extLst>
                    <a:ext uri="{9D8B030D-6E8A-4147-A177-3AD203B41FA5}">
                      <a16:colId xmlns:a16="http://schemas.microsoft.com/office/drawing/2014/main" xmlns="" val="3689473300"/>
                    </a:ext>
                  </a:extLst>
                </a:gridCol>
              </a:tblGrid>
              <a:tr h="268275">
                <a:tc>
                  <a:txBody>
                    <a:bodyPr/>
                    <a:lstStyle/>
                    <a:p>
                      <a:pPr algn="ctr"/>
                      <a:r>
                        <a:rPr lang="en-US" sz="1200" dirty="0" err="1">
                          <a:solidFill>
                            <a:sysClr val="windowText" lastClr="000000"/>
                          </a:solidFill>
                        </a:rPr>
                        <a:t>ObjectID</a:t>
                      </a: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ysClr val="windowText" lastClr="000000"/>
                          </a:solidFill>
                        </a:rPr>
                        <a:t>PartitionID</a:t>
                      </a: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r h="268275">
                <a:tc>
                  <a:txBody>
                    <a:bodyPr/>
                    <a:lstStyle/>
                    <a:p>
                      <a:pPr algn="ctr"/>
                      <a:r>
                        <a:rPr lang="en-US" sz="12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42258961"/>
                  </a:ext>
                </a:extLst>
              </a:tr>
              <a:tr h="268275">
                <a:tc>
                  <a:txBody>
                    <a:bodyPr/>
                    <a:lstStyle/>
                    <a:p>
                      <a:pPr algn="ctr"/>
                      <a:r>
                        <a:rPr lang="en-US" sz="120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500965171"/>
                  </a:ext>
                </a:extLst>
              </a:tr>
              <a:tr h="158222">
                <a:tc>
                  <a:txBody>
                    <a:bodyPr/>
                    <a:lstStyle/>
                    <a:p>
                      <a:pPr algn="ctr"/>
                      <a:r>
                        <a:rPr lang="en-US" sz="1200"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755806071"/>
                  </a:ext>
                </a:extLst>
              </a:tr>
              <a:tr h="158222">
                <a:tc>
                  <a:txBody>
                    <a:bodyPr/>
                    <a:lstStyle/>
                    <a:p>
                      <a:pPr algn="ctr"/>
                      <a:r>
                        <a:rPr lang="en-US" sz="1200" b="1"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585883083"/>
                  </a:ext>
                </a:extLst>
              </a:tr>
            </a:tbl>
          </a:graphicData>
        </a:graphic>
      </p:graphicFrame>
      <p:sp>
        <p:nvSpPr>
          <p:cNvPr id="19" name="Rectangle 18"/>
          <p:cNvSpPr/>
          <p:nvPr/>
        </p:nvSpPr>
        <p:spPr>
          <a:xfrm>
            <a:off x="4522928" y="3223474"/>
            <a:ext cx="1331883" cy="79519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Down Arrow 92"/>
          <p:cNvSpPr/>
          <p:nvPr/>
        </p:nvSpPr>
        <p:spPr>
          <a:xfrm>
            <a:off x="6984048" y="5511172"/>
            <a:ext cx="277609" cy="212157"/>
          </a:xfrm>
          <a:prstGeom prst="downArrow">
            <a:avLst/>
          </a:pr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5752242" y="5787250"/>
            <a:ext cx="987642" cy="8760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5798441" y="5880977"/>
            <a:ext cx="363678" cy="435769"/>
          </a:xfrm>
          <a:custGeom>
            <a:avLst/>
            <a:gdLst>
              <a:gd name="connsiteX0" fmla="*/ 171450 w 321469"/>
              <a:gd name="connsiteY0" fmla="*/ 0 h 435769"/>
              <a:gd name="connsiteX1" fmla="*/ 0 w 321469"/>
              <a:gd name="connsiteY1" fmla="*/ 264319 h 435769"/>
              <a:gd name="connsiteX2" fmla="*/ 157163 w 321469"/>
              <a:gd name="connsiteY2" fmla="*/ 435769 h 435769"/>
              <a:gd name="connsiteX3" fmla="*/ 321469 w 321469"/>
              <a:gd name="connsiteY3" fmla="*/ 328613 h 435769"/>
              <a:gd name="connsiteX4" fmla="*/ 300038 w 321469"/>
              <a:gd name="connsiteY4" fmla="*/ 142875 h 435769"/>
              <a:gd name="connsiteX5" fmla="*/ 171450 w 321469"/>
              <a:gd name="connsiteY5" fmla="*/ 0 h 43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435769">
                <a:moveTo>
                  <a:pt x="171450" y="0"/>
                </a:moveTo>
                <a:lnTo>
                  <a:pt x="0" y="264319"/>
                </a:lnTo>
                <a:lnTo>
                  <a:pt x="157163" y="435769"/>
                </a:lnTo>
                <a:lnTo>
                  <a:pt x="321469" y="328613"/>
                </a:lnTo>
                <a:lnTo>
                  <a:pt x="300038" y="142875"/>
                </a:lnTo>
                <a:lnTo>
                  <a:pt x="171450" y="0"/>
                </a:lnTo>
                <a:close/>
              </a:path>
            </a:pathLst>
          </a:cu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15</a:t>
            </a:r>
            <a:r>
              <a:rPr lang="en-US" sz="1000" baseline="-25000" dirty="0">
                <a:solidFill>
                  <a:schemeClr val="tx1"/>
                </a:solidFill>
              </a:rPr>
              <a:t>F</a:t>
            </a:r>
            <a:endParaRPr lang="en-US" sz="1000" dirty="0">
              <a:solidFill>
                <a:schemeClr val="tx1"/>
              </a:solidFill>
            </a:endParaRPr>
          </a:p>
        </p:txBody>
      </p:sp>
      <p:sp>
        <p:nvSpPr>
          <p:cNvPr id="98" name="Rectangle 97"/>
          <p:cNvSpPr/>
          <p:nvPr/>
        </p:nvSpPr>
        <p:spPr>
          <a:xfrm>
            <a:off x="7308588" y="5780512"/>
            <a:ext cx="987642" cy="8760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6489118" y="5948467"/>
            <a:ext cx="521494" cy="485775"/>
          </a:xfrm>
          <a:custGeom>
            <a:avLst/>
            <a:gdLst>
              <a:gd name="connsiteX0" fmla="*/ 107156 w 521494"/>
              <a:gd name="connsiteY0" fmla="*/ 0 h 485775"/>
              <a:gd name="connsiteX1" fmla="*/ 0 w 521494"/>
              <a:gd name="connsiteY1" fmla="*/ 314325 h 485775"/>
              <a:gd name="connsiteX2" fmla="*/ 292894 w 521494"/>
              <a:gd name="connsiteY2" fmla="*/ 485775 h 485775"/>
              <a:gd name="connsiteX3" fmla="*/ 478631 w 521494"/>
              <a:gd name="connsiteY3" fmla="*/ 414338 h 485775"/>
              <a:gd name="connsiteX4" fmla="*/ 521494 w 521494"/>
              <a:gd name="connsiteY4" fmla="*/ 78582 h 485775"/>
              <a:gd name="connsiteX5" fmla="*/ 107156 w 521494"/>
              <a:gd name="connsiteY5"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494" h="485775">
                <a:moveTo>
                  <a:pt x="107156" y="0"/>
                </a:moveTo>
                <a:lnTo>
                  <a:pt x="0" y="314325"/>
                </a:lnTo>
                <a:lnTo>
                  <a:pt x="292894" y="485775"/>
                </a:lnTo>
                <a:lnTo>
                  <a:pt x="478631" y="414338"/>
                </a:lnTo>
                <a:lnTo>
                  <a:pt x="521494" y="78582"/>
                </a:lnTo>
                <a:lnTo>
                  <a:pt x="107156" y="0"/>
                </a:lnTo>
                <a:close/>
              </a:path>
            </a:pathLst>
          </a:cu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16</a:t>
            </a:r>
            <a:r>
              <a:rPr lang="en-US" sz="1100" baseline="-25000" dirty="0">
                <a:solidFill>
                  <a:schemeClr val="tx1"/>
                </a:solidFill>
              </a:rPr>
              <a:t>F</a:t>
            </a:r>
          </a:p>
        </p:txBody>
      </p:sp>
      <p:sp>
        <p:nvSpPr>
          <p:cNvPr id="101" name="Rectangle 100"/>
          <p:cNvSpPr/>
          <p:nvPr/>
        </p:nvSpPr>
        <p:spPr>
          <a:xfrm>
            <a:off x="6088844" y="4562178"/>
            <a:ext cx="987642" cy="8760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7110250" y="6018632"/>
            <a:ext cx="521494" cy="485775"/>
          </a:xfrm>
          <a:custGeom>
            <a:avLst/>
            <a:gdLst>
              <a:gd name="connsiteX0" fmla="*/ 107156 w 521494"/>
              <a:gd name="connsiteY0" fmla="*/ 0 h 485775"/>
              <a:gd name="connsiteX1" fmla="*/ 0 w 521494"/>
              <a:gd name="connsiteY1" fmla="*/ 314325 h 485775"/>
              <a:gd name="connsiteX2" fmla="*/ 292894 w 521494"/>
              <a:gd name="connsiteY2" fmla="*/ 485775 h 485775"/>
              <a:gd name="connsiteX3" fmla="*/ 478631 w 521494"/>
              <a:gd name="connsiteY3" fmla="*/ 414338 h 485775"/>
              <a:gd name="connsiteX4" fmla="*/ 521494 w 521494"/>
              <a:gd name="connsiteY4" fmla="*/ 78582 h 485775"/>
              <a:gd name="connsiteX5" fmla="*/ 107156 w 521494"/>
              <a:gd name="connsiteY5"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494" h="485775">
                <a:moveTo>
                  <a:pt x="107156" y="0"/>
                </a:moveTo>
                <a:lnTo>
                  <a:pt x="0" y="314325"/>
                </a:lnTo>
                <a:lnTo>
                  <a:pt x="292894" y="485775"/>
                </a:lnTo>
                <a:lnTo>
                  <a:pt x="478631" y="414338"/>
                </a:lnTo>
                <a:lnTo>
                  <a:pt x="521494" y="78582"/>
                </a:lnTo>
                <a:lnTo>
                  <a:pt x="107156" y="0"/>
                </a:lnTo>
                <a:close/>
              </a:path>
            </a:pathLst>
          </a:cu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16</a:t>
            </a:r>
            <a:r>
              <a:rPr lang="en-US" sz="1100" baseline="-25000" dirty="0">
                <a:solidFill>
                  <a:schemeClr val="tx1"/>
                </a:solidFill>
              </a:rPr>
              <a:t>I</a:t>
            </a:r>
          </a:p>
        </p:txBody>
      </p:sp>
      <p:sp>
        <p:nvSpPr>
          <p:cNvPr id="105" name="TextBox 104"/>
          <p:cNvSpPr txBox="1"/>
          <p:nvPr/>
        </p:nvSpPr>
        <p:spPr>
          <a:xfrm>
            <a:off x="5798441" y="6440005"/>
            <a:ext cx="871075" cy="276999"/>
          </a:xfrm>
          <a:prstGeom prst="rect">
            <a:avLst/>
          </a:prstGeom>
          <a:noFill/>
        </p:spPr>
        <p:txBody>
          <a:bodyPr wrap="square" rtlCol="0">
            <a:spAutoFit/>
          </a:bodyPr>
          <a:lstStyle/>
          <a:p>
            <a:r>
              <a:rPr lang="en-US" sz="1200" dirty="0"/>
              <a:t>Partition F</a:t>
            </a:r>
          </a:p>
        </p:txBody>
      </p:sp>
      <p:sp>
        <p:nvSpPr>
          <p:cNvPr id="106" name="TextBox 105"/>
          <p:cNvSpPr txBox="1"/>
          <p:nvPr/>
        </p:nvSpPr>
        <p:spPr>
          <a:xfrm>
            <a:off x="7426696" y="6442987"/>
            <a:ext cx="871075" cy="276999"/>
          </a:xfrm>
          <a:prstGeom prst="rect">
            <a:avLst/>
          </a:prstGeom>
          <a:noFill/>
        </p:spPr>
        <p:txBody>
          <a:bodyPr wrap="square" rtlCol="0">
            <a:spAutoFit/>
          </a:bodyPr>
          <a:lstStyle/>
          <a:p>
            <a:r>
              <a:rPr lang="en-US" sz="1200" dirty="0"/>
              <a:t>Partition I</a:t>
            </a:r>
          </a:p>
        </p:txBody>
      </p:sp>
      <p:sp>
        <p:nvSpPr>
          <p:cNvPr id="81" name="Rectangle 80"/>
          <p:cNvSpPr/>
          <p:nvPr/>
        </p:nvSpPr>
        <p:spPr>
          <a:xfrm>
            <a:off x="7076486" y="4562178"/>
            <a:ext cx="987642" cy="8760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6780786" y="4748860"/>
            <a:ext cx="521494" cy="485775"/>
          </a:xfrm>
          <a:custGeom>
            <a:avLst/>
            <a:gdLst>
              <a:gd name="connsiteX0" fmla="*/ 107156 w 521494"/>
              <a:gd name="connsiteY0" fmla="*/ 0 h 485775"/>
              <a:gd name="connsiteX1" fmla="*/ 0 w 521494"/>
              <a:gd name="connsiteY1" fmla="*/ 314325 h 485775"/>
              <a:gd name="connsiteX2" fmla="*/ 292894 w 521494"/>
              <a:gd name="connsiteY2" fmla="*/ 485775 h 485775"/>
              <a:gd name="connsiteX3" fmla="*/ 478631 w 521494"/>
              <a:gd name="connsiteY3" fmla="*/ 414338 h 485775"/>
              <a:gd name="connsiteX4" fmla="*/ 521494 w 521494"/>
              <a:gd name="connsiteY4" fmla="*/ 78582 h 485775"/>
              <a:gd name="connsiteX5" fmla="*/ 107156 w 521494"/>
              <a:gd name="connsiteY5"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494" h="485775">
                <a:moveTo>
                  <a:pt x="107156" y="0"/>
                </a:moveTo>
                <a:lnTo>
                  <a:pt x="0" y="314325"/>
                </a:lnTo>
                <a:lnTo>
                  <a:pt x="292894" y="485775"/>
                </a:lnTo>
                <a:lnTo>
                  <a:pt x="478631" y="414338"/>
                </a:lnTo>
                <a:lnTo>
                  <a:pt x="521494" y="78582"/>
                </a:lnTo>
                <a:lnTo>
                  <a:pt x="107156" y="0"/>
                </a:lnTo>
                <a:close/>
              </a:path>
            </a:pathLst>
          </a:cu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16</a:t>
            </a:r>
          </a:p>
        </p:txBody>
      </p:sp>
      <p:sp>
        <p:nvSpPr>
          <p:cNvPr id="83" name="Freeform 82"/>
          <p:cNvSpPr/>
          <p:nvPr/>
        </p:nvSpPr>
        <p:spPr>
          <a:xfrm>
            <a:off x="6135043" y="4655905"/>
            <a:ext cx="321469" cy="435769"/>
          </a:xfrm>
          <a:custGeom>
            <a:avLst/>
            <a:gdLst>
              <a:gd name="connsiteX0" fmla="*/ 171450 w 321469"/>
              <a:gd name="connsiteY0" fmla="*/ 0 h 435769"/>
              <a:gd name="connsiteX1" fmla="*/ 0 w 321469"/>
              <a:gd name="connsiteY1" fmla="*/ 264319 h 435769"/>
              <a:gd name="connsiteX2" fmla="*/ 157163 w 321469"/>
              <a:gd name="connsiteY2" fmla="*/ 435769 h 435769"/>
              <a:gd name="connsiteX3" fmla="*/ 321469 w 321469"/>
              <a:gd name="connsiteY3" fmla="*/ 328613 h 435769"/>
              <a:gd name="connsiteX4" fmla="*/ 300038 w 321469"/>
              <a:gd name="connsiteY4" fmla="*/ 142875 h 435769"/>
              <a:gd name="connsiteX5" fmla="*/ 171450 w 321469"/>
              <a:gd name="connsiteY5" fmla="*/ 0 h 43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435769">
                <a:moveTo>
                  <a:pt x="171450" y="0"/>
                </a:moveTo>
                <a:lnTo>
                  <a:pt x="0" y="264319"/>
                </a:lnTo>
                <a:lnTo>
                  <a:pt x="157163" y="435769"/>
                </a:lnTo>
                <a:lnTo>
                  <a:pt x="321469" y="328613"/>
                </a:lnTo>
                <a:lnTo>
                  <a:pt x="300038" y="142875"/>
                </a:lnTo>
                <a:lnTo>
                  <a:pt x="171450" y="0"/>
                </a:lnTo>
                <a:close/>
              </a:path>
            </a:pathLst>
          </a:cu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15</a:t>
            </a:r>
          </a:p>
        </p:txBody>
      </p:sp>
      <p:sp>
        <p:nvSpPr>
          <p:cNvPr id="103" name="TextBox 102"/>
          <p:cNvSpPr txBox="1"/>
          <p:nvPr/>
        </p:nvSpPr>
        <p:spPr>
          <a:xfrm>
            <a:off x="6107140" y="5218440"/>
            <a:ext cx="871075" cy="276999"/>
          </a:xfrm>
          <a:prstGeom prst="rect">
            <a:avLst/>
          </a:prstGeom>
          <a:noFill/>
        </p:spPr>
        <p:txBody>
          <a:bodyPr wrap="square" rtlCol="0">
            <a:spAutoFit/>
          </a:bodyPr>
          <a:lstStyle/>
          <a:p>
            <a:r>
              <a:rPr lang="en-US" sz="1200" dirty="0"/>
              <a:t>Partition F</a:t>
            </a:r>
          </a:p>
        </p:txBody>
      </p:sp>
      <p:sp>
        <p:nvSpPr>
          <p:cNvPr id="104" name="TextBox 103"/>
          <p:cNvSpPr txBox="1"/>
          <p:nvPr/>
        </p:nvSpPr>
        <p:spPr>
          <a:xfrm>
            <a:off x="7136855" y="5212824"/>
            <a:ext cx="871075" cy="276999"/>
          </a:xfrm>
          <a:prstGeom prst="rect">
            <a:avLst/>
          </a:prstGeom>
          <a:noFill/>
        </p:spPr>
        <p:txBody>
          <a:bodyPr wrap="square" rtlCol="0">
            <a:spAutoFit/>
          </a:bodyPr>
          <a:lstStyle/>
          <a:p>
            <a:r>
              <a:rPr lang="en-US" sz="1200" dirty="0"/>
              <a:t>Partition I</a:t>
            </a:r>
          </a:p>
        </p:txBody>
      </p:sp>
      <p:sp>
        <p:nvSpPr>
          <p:cNvPr id="116" name="Date Placeholder 115"/>
          <p:cNvSpPr>
            <a:spLocks noGrp="1"/>
          </p:cNvSpPr>
          <p:nvPr>
            <p:ph type="dt" sz="half" idx="10"/>
          </p:nvPr>
        </p:nvSpPr>
        <p:spPr/>
        <p:txBody>
          <a:bodyPr/>
          <a:lstStyle/>
          <a:p>
            <a:fld id="{4482B1C9-3AE3-41E3-84B5-5545F583CEEA}" type="datetime1">
              <a:rPr lang="en-US" smtClean="0"/>
              <a:t>3/29/17</a:t>
            </a:fld>
            <a:endParaRPr lang="en-US"/>
          </a:p>
        </p:txBody>
      </p:sp>
      <p:cxnSp>
        <p:nvCxnSpPr>
          <p:cNvPr id="5" name="Straight Arrow Connector 4"/>
          <p:cNvCxnSpPr/>
          <p:nvPr/>
        </p:nvCxnSpPr>
        <p:spPr>
          <a:xfrm>
            <a:off x="5295413" y="4880599"/>
            <a:ext cx="779723" cy="353968"/>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875580" y="1905219"/>
            <a:ext cx="854794" cy="134883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7529815" y="4760811"/>
            <a:ext cx="485336" cy="386861"/>
          </a:xfrm>
          <a:custGeom>
            <a:avLst/>
            <a:gdLst>
              <a:gd name="connsiteX0" fmla="*/ 225084 w 485336"/>
              <a:gd name="connsiteY0" fmla="*/ 0 h 386861"/>
              <a:gd name="connsiteX1" fmla="*/ 0 w 485336"/>
              <a:gd name="connsiteY1" fmla="*/ 161778 h 386861"/>
              <a:gd name="connsiteX2" fmla="*/ 70339 w 485336"/>
              <a:gd name="connsiteY2" fmla="*/ 386861 h 386861"/>
              <a:gd name="connsiteX3" fmla="*/ 414997 w 485336"/>
              <a:gd name="connsiteY3" fmla="*/ 386861 h 386861"/>
              <a:gd name="connsiteX4" fmla="*/ 485336 w 485336"/>
              <a:gd name="connsiteY4" fmla="*/ 246184 h 386861"/>
              <a:gd name="connsiteX5" fmla="*/ 393896 w 485336"/>
              <a:gd name="connsiteY5" fmla="*/ 98474 h 386861"/>
              <a:gd name="connsiteX6" fmla="*/ 225084 w 485336"/>
              <a:gd name="connsiteY6" fmla="*/ 0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336" h="386861">
                <a:moveTo>
                  <a:pt x="225084" y="0"/>
                </a:moveTo>
                <a:lnTo>
                  <a:pt x="0" y="161778"/>
                </a:lnTo>
                <a:lnTo>
                  <a:pt x="70339" y="386861"/>
                </a:lnTo>
                <a:lnTo>
                  <a:pt x="414997" y="386861"/>
                </a:lnTo>
                <a:lnTo>
                  <a:pt x="485336" y="246184"/>
                </a:lnTo>
                <a:lnTo>
                  <a:pt x="393896" y="98474"/>
                </a:lnTo>
                <a:lnTo>
                  <a:pt x="225084" y="0"/>
                </a:lnTo>
                <a:close/>
              </a:path>
            </a:pathLst>
          </a:cu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17</a:t>
            </a:r>
          </a:p>
        </p:txBody>
      </p:sp>
      <p:sp>
        <p:nvSpPr>
          <p:cNvPr id="88" name="Freeform 87"/>
          <p:cNvSpPr/>
          <p:nvPr/>
        </p:nvSpPr>
        <p:spPr>
          <a:xfrm>
            <a:off x="7736513" y="5906054"/>
            <a:ext cx="485336" cy="386861"/>
          </a:xfrm>
          <a:custGeom>
            <a:avLst/>
            <a:gdLst>
              <a:gd name="connsiteX0" fmla="*/ 225084 w 485336"/>
              <a:gd name="connsiteY0" fmla="*/ 0 h 386861"/>
              <a:gd name="connsiteX1" fmla="*/ 0 w 485336"/>
              <a:gd name="connsiteY1" fmla="*/ 161778 h 386861"/>
              <a:gd name="connsiteX2" fmla="*/ 70339 w 485336"/>
              <a:gd name="connsiteY2" fmla="*/ 386861 h 386861"/>
              <a:gd name="connsiteX3" fmla="*/ 414997 w 485336"/>
              <a:gd name="connsiteY3" fmla="*/ 386861 h 386861"/>
              <a:gd name="connsiteX4" fmla="*/ 485336 w 485336"/>
              <a:gd name="connsiteY4" fmla="*/ 246184 h 386861"/>
              <a:gd name="connsiteX5" fmla="*/ 393896 w 485336"/>
              <a:gd name="connsiteY5" fmla="*/ 98474 h 386861"/>
              <a:gd name="connsiteX6" fmla="*/ 225084 w 485336"/>
              <a:gd name="connsiteY6" fmla="*/ 0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336" h="386861">
                <a:moveTo>
                  <a:pt x="225084" y="0"/>
                </a:moveTo>
                <a:lnTo>
                  <a:pt x="0" y="161778"/>
                </a:lnTo>
                <a:lnTo>
                  <a:pt x="70339" y="386861"/>
                </a:lnTo>
                <a:lnTo>
                  <a:pt x="414997" y="386861"/>
                </a:lnTo>
                <a:lnTo>
                  <a:pt x="485336" y="246184"/>
                </a:lnTo>
                <a:lnTo>
                  <a:pt x="393896" y="98474"/>
                </a:lnTo>
                <a:lnTo>
                  <a:pt x="225084" y="0"/>
                </a:lnTo>
                <a:close/>
              </a:path>
            </a:pathLst>
          </a:cu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17</a:t>
            </a:r>
            <a:r>
              <a:rPr lang="en-US" sz="1100" baseline="-25000" dirty="0">
                <a:solidFill>
                  <a:schemeClr val="tx1"/>
                </a:solidFill>
              </a:rPr>
              <a:t>I</a:t>
            </a:r>
          </a:p>
        </p:txBody>
      </p:sp>
      <p:sp>
        <p:nvSpPr>
          <p:cNvPr id="15" name="TextBox 14"/>
          <p:cNvSpPr txBox="1"/>
          <p:nvPr/>
        </p:nvSpPr>
        <p:spPr>
          <a:xfrm>
            <a:off x="2878668" y="5817410"/>
            <a:ext cx="2415075" cy="369332"/>
          </a:xfrm>
          <a:prstGeom prst="rect">
            <a:avLst/>
          </a:prstGeom>
          <a:noFill/>
        </p:spPr>
        <p:txBody>
          <a:bodyPr wrap="square" rtlCol="0">
            <a:spAutoFit/>
          </a:bodyPr>
          <a:lstStyle/>
          <a:p>
            <a:r>
              <a:rPr lang="en-US" dirty="0"/>
              <a:t>: Recursive Partitioning</a:t>
            </a:r>
          </a:p>
        </p:txBody>
      </p:sp>
      <p:sp>
        <p:nvSpPr>
          <p:cNvPr id="95" name="TextBox 94"/>
          <p:cNvSpPr txBox="1"/>
          <p:nvPr/>
        </p:nvSpPr>
        <p:spPr>
          <a:xfrm>
            <a:off x="2592808" y="6161745"/>
            <a:ext cx="2943321" cy="369332"/>
          </a:xfrm>
          <a:prstGeom prst="rect">
            <a:avLst/>
          </a:prstGeom>
          <a:noFill/>
        </p:spPr>
        <p:txBody>
          <a:bodyPr wrap="square" rtlCol="0">
            <a:spAutoFit/>
          </a:bodyPr>
          <a:lstStyle/>
          <a:p>
            <a:pPr lvl="1"/>
            <a:r>
              <a:rPr lang="en-US" dirty="0"/>
              <a:t>: Multiple Assignment</a:t>
            </a:r>
          </a:p>
        </p:txBody>
      </p:sp>
      <p:sp>
        <p:nvSpPr>
          <p:cNvPr id="6" name="Rectangle 5"/>
          <p:cNvSpPr/>
          <p:nvPr/>
        </p:nvSpPr>
        <p:spPr>
          <a:xfrm>
            <a:off x="1775436" y="2374635"/>
            <a:ext cx="4113656" cy="25018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nip Same Side Corner Rectangle 7"/>
          <p:cNvSpPr/>
          <p:nvPr/>
        </p:nvSpPr>
        <p:spPr>
          <a:xfrm>
            <a:off x="1888479" y="2561544"/>
            <a:ext cx="368067" cy="286302"/>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11" name="Isosceles Triangle 10"/>
          <p:cNvSpPr/>
          <p:nvPr/>
        </p:nvSpPr>
        <p:spPr>
          <a:xfrm>
            <a:off x="2468493" y="2479619"/>
            <a:ext cx="449368" cy="369948"/>
          </a:xfrm>
          <a:prstGeom prst="triangle">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20353" y="2929409"/>
            <a:ext cx="318758" cy="243863"/>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18" name="Freeform 17"/>
          <p:cNvSpPr/>
          <p:nvPr/>
        </p:nvSpPr>
        <p:spPr>
          <a:xfrm>
            <a:off x="2455524" y="2894316"/>
            <a:ext cx="534256" cy="280399"/>
          </a:xfrm>
          <a:custGeom>
            <a:avLst/>
            <a:gdLst>
              <a:gd name="connsiteX0" fmla="*/ 174660 w 523982"/>
              <a:gd name="connsiteY0" fmla="*/ 0 h 236306"/>
              <a:gd name="connsiteX1" fmla="*/ 0 w 523982"/>
              <a:gd name="connsiteY1" fmla="*/ 143838 h 236306"/>
              <a:gd name="connsiteX2" fmla="*/ 369869 w 523982"/>
              <a:gd name="connsiteY2" fmla="*/ 236306 h 236306"/>
              <a:gd name="connsiteX3" fmla="*/ 523982 w 523982"/>
              <a:gd name="connsiteY3" fmla="*/ 61645 h 236306"/>
              <a:gd name="connsiteX4" fmla="*/ 174660 w 523982"/>
              <a:gd name="connsiteY4" fmla="*/ 0 h 23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82" h="236306">
                <a:moveTo>
                  <a:pt x="174660" y="0"/>
                </a:moveTo>
                <a:lnTo>
                  <a:pt x="0" y="143838"/>
                </a:lnTo>
                <a:lnTo>
                  <a:pt x="369869" y="236306"/>
                </a:lnTo>
                <a:lnTo>
                  <a:pt x="523982" y="61645"/>
                </a:lnTo>
                <a:lnTo>
                  <a:pt x="17466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1868474" y="3257565"/>
            <a:ext cx="531660" cy="420522"/>
          </a:xfrm>
          <a:custGeom>
            <a:avLst/>
            <a:gdLst>
              <a:gd name="connsiteX0" fmla="*/ 205483 w 462337"/>
              <a:gd name="connsiteY0" fmla="*/ 0 h 349321"/>
              <a:gd name="connsiteX1" fmla="*/ 0 w 462337"/>
              <a:gd name="connsiteY1" fmla="*/ 205483 h 349321"/>
              <a:gd name="connsiteX2" fmla="*/ 164387 w 462337"/>
              <a:gd name="connsiteY2" fmla="*/ 349321 h 349321"/>
              <a:gd name="connsiteX3" fmla="*/ 369870 w 462337"/>
              <a:gd name="connsiteY3" fmla="*/ 349321 h 349321"/>
              <a:gd name="connsiteX4" fmla="*/ 462337 w 462337"/>
              <a:gd name="connsiteY4" fmla="*/ 226031 h 349321"/>
              <a:gd name="connsiteX5" fmla="*/ 380144 w 462337"/>
              <a:gd name="connsiteY5" fmla="*/ 102741 h 349321"/>
              <a:gd name="connsiteX6" fmla="*/ 205483 w 462337"/>
              <a:gd name="connsiteY6"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337" h="349321">
                <a:moveTo>
                  <a:pt x="205483" y="0"/>
                </a:moveTo>
                <a:lnTo>
                  <a:pt x="0" y="205483"/>
                </a:lnTo>
                <a:lnTo>
                  <a:pt x="164387" y="349321"/>
                </a:lnTo>
                <a:lnTo>
                  <a:pt x="369870" y="349321"/>
                </a:lnTo>
                <a:lnTo>
                  <a:pt x="462337" y="226031"/>
                </a:lnTo>
                <a:lnTo>
                  <a:pt x="380144" y="102741"/>
                </a:lnTo>
                <a:lnTo>
                  <a:pt x="20548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sp>
        <p:nvSpPr>
          <p:cNvPr id="21" name="Rectangle 20"/>
          <p:cNvSpPr/>
          <p:nvPr/>
        </p:nvSpPr>
        <p:spPr>
          <a:xfrm>
            <a:off x="2627463" y="3376051"/>
            <a:ext cx="384370" cy="156911"/>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13673" y="3748863"/>
            <a:ext cx="359584" cy="253533"/>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4</a:t>
            </a:r>
          </a:p>
        </p:txBody>
      </p:sp>
      <p:sp>
        <p:nvSpPr>
          <p:cNvPr id="23" name="Freeform 22"/>
          <p:cNvSpPr/>
          <p:nvPr/>
        </p:nvSpPr>
        <p:spPr>
          <a:xfrm>
            <a:off x="2465798" y="3729519"/>
            <a:ext cx="452063" cy="226032"/>
          </a:xfrm>
          <a:custGeom>
            <a:avLst/>
            <a:gdLst>
              <a:gd name="connsiteX0" fmla="*/ 267128 w 452063"/>
              <a:gd name="connsiteY0" fmla="*/ 0 h 226032"/>
              <a:gd name="connsiteX1" fmla="*/ 0 w 452063"/>
              <a:gd name="connsiteY1" fmla="*/ 123290 h 226032"/>
              <a:gd name="connsiteX2" fmla="*/ 10274 w 452063"/>
              <a:gd name="connsiteY2" fmla="*/ 226032 h 226032"/>
              <a:gd name="connsiteX3" fmla="*/ 452063 w 452063"/>
              <a:gd name="connsiteY3" fmla="*/ 226032 h 226032"/>
              <a:gd name="connsiteX4" fmla="*/ 441789 w 452063"/>
              <a:gd name="connsiteY4" fmla="*/ 30823 h 226032"/>
              <a:gd name="connsiteX5" fmla="*/ 267128 w 452063"/>
              <a:gd name="connsiteY5" fmla="*/ 0 h 22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063" h="226032">
                <a:moveTo>
                  <a:pt x="267128" y="0"/>
                </a:moveTo>
                <a:lnTo>
                  <a:pt x="0" y="123290"/>
                </a:lnTo>
                <a:lnTo>
                  <a:pt x="10274" y="226032"/>
                </a:lnTo>
                <a:lnTo>
                  <a:pt x="452063" y="226032"/>
                </a:lnTo>
                <a:lnTo>
                  <a:pt x="441789" y="30823"/>
                </a:lnTo>
                <a:lnTo>
                  <a:pt x="267128"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890445" y="4181582"/>
            <a:ext cx="616449" cy="349321"/>
          </a:xfrm>
          <a:custGeom>
            <a:avLst/>
            <a:gdLst>
              <a:gd name="connsiteX0" fmla="*/ 113016 w 616449"/>
              <a:gd name="connsiteY0" fmla="*/ 0 h 349321"/>
              <a:gd name="connsiteX1" fmla="*/ 0 w 616449"/>
              <a:gd name="connsiteY1" fmla="*/ 246580 h 349321"/>
              <a:gd name="connsiteX2" fmla="*/ 195209 w 616449"/>
              <a:gd name="connsiteY2" fmla="*/ 349321 h 349321"/>
              <a:gd name="connsiteX3" fmla="*/ 390418 w 616449"/>
              <a:gd name="connsiteY3" fmla="*/ 339047 h 349321"/>
              <a:gd name="connsiteX4" fmla="*/ 616449 w 616449"/>
              <a:gd name="connsiteY4" fmla="*/ 308225 h 349321"/>
              <a:gd name="connsiteX5" fmla="*/ 606175 w 616449"/>
              <a:gd name="connsiteY5" fmla="*/ 123290 h 349321"/>
              <a:gd name="connsiteX6" fmla="*/ 277402 w 616449"/>
              <a:gd name="connsiteY6" fmla="*/ 0 h 349321"/>
              <a:gd name="connsiteX7" fmla="*/ 113016 w 616449"/>
              <a:gd name="connsiteY7"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449" h="349321">
                <a:moveTo>
                  <a:pt x="113016" y="0"/>
                </a:moveTo>
                <a:lnTo>
                  <a:pt x="0" y="246580"/>
                </a:lnTo>
                <a:lnTo>
                  <a:pt x="195209" y="349321"/>
                </a:lnTo>
                <a:lnTo>
                  <a:pt x="390418" y="339047"/>
                </a:lnTo>
                <a:lnTo>
                  <a:pt x="616449" y="308225"/>
                </a:lnTo>
                <a:lnTo>
                  <a:pt x="606175" y="123290"/>
                </a:lnTo>
                <a:lnTo>
                  <a:pt x="277402" y="0"/>
                </a:lnTo>
                <a:lnTo>
                  <a:pt x="11301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5</a:t>
            </a:r>
          </a:p>
        </p:txBody>
      </p:sp>
      <p:sp>
        <p:nvSpPr>
          <p:cNvPr id="28" name="Freeform 27"/>
          <p:cNvSpPr/>
          <p:nvPr/>
        </p:nvSpPr>
        <p:spPr>
          <a:xfrm>
            <a:off x="2763748" y="4140485"/>
            <a:ext cx="328773" cy="400693"/>
          </a:xfrm>
          <a:custGeom>
            <a:avLst/>
            <a:gdLst>
              <a:gd name="connsiteX0" fmla="*/ 102742 w 328773"/>
              <a:gd name="connsiteY0" fmla="*/ 10275 h 400693"/>
              <a:gd name="connsiteX1" fmla="*/ 0 w 328773"/>
              <a:gd name="connsiteY1" fmla="*/ 184935 h 400693"/>
              <a:gd name="connsiteX2" fmla="*/ 61645 w 328773"/>
              <a:gd name="connsiteY2" fmla="*/ 400693 h 400693"/>
              <a:gd name="connsiteX3" fmla="*/ 215758 w 328773"/>
              <a:gd name="connsiteY3" fmla="*/ 400693 h 400693"/>
              <a:gd name="connsiteX4" fmla="*/ 328773 w 328773"/>
              <a:gd name="connsiteY4" fmla="*/ 297951 h 400693"/>
              <a:gd name="connsiteX5" fmla="*/ 287677 w 328773"/>
              <a:gd name="connsiteY5" fmla="*/ 113016 h 400693"/>
              <a:gd name="connsiteX6" fmla="*/ 308225 w 328773"/>
              <a:gd name="connsiteY6" fmla="*/ 0 h 400693"/>
              <a:gd name="connsiteX7" fmla="*/ 102742 w 328773"/>
              <a:gd name="connsiteY7" fmla="*/ 10275 h 400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773" h="400693">
                <a:moveTo>
                  <a:pt x="102742" y="10275"/>
                </a:moveTo>
                <a:lnTo>
                  <a:pt x="0" y="184935"/>
                </a:lnTo>
                <a:lnTo>
                  <a:pt x="61645" y="400693"/>
                </a:lnTo>
                <a:lnTo>
                  <a:pt x="215758" y="400693"/>
                </a:lnTo>
                <a:lnTo>
                  <a:pt x="328773" y="297951"/>
                </a:lnTo>
                <a:lnTo>
                  <a:pt x="287677" y="113016"/>
                </a:lnTo>
                <a:lnTo>
                  <a:pt x="308225" y="0"/>
                </a:lnTo>
                <a:lnTo>
                  <a:pt x="102742" y="10275"/>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1818526" y="4572000"/>
            <a:ext cx="1171254" cy="256854"/>
          </a:xfrm>
          <a:custGeom>
            <a:avLst/>
            <a:gdLst>
              <a:gd name="connsiteX0" fmla="*/ 1006867 w 1171254"/>
              <a:gd name="connsiteY0" fmla="*/ 123290 h 256854"/>
              <a:gd name="connsiteX1" fmla="*/ 719191 w 1171254"/>
              <a:gd name="connsiteY1" fmla="*/ 0 h 256854"/>
              <a:gd name="connsiteX2" fmla="*/ 267128 w 1171254"/>
              <a:gd name="connsiteY2" fmla="*/ 71919 h 256854"/>
              <a:gd name="connsiteX3" fmla="*/ 0 w 1171254"/>
              <a:gd name="connsiteY3" fmla="*/ 143838 h 256854"/>
              <a:gd name="connsiteX4" fmla="*/ 308225 w 1171254"/>
              <a:gd name="connsiteY4" fmla="*/ 246580 h 256854"/>
              <a:gd name="connsiteX5" fmla="*/ 1171254 w 1171254"/>
              <a:gd name="connsiteY5" fmla="*/ 256854 h 256854"/>
              <a:gd name="connsiteX6" fmla="*/ 1006867 w 1171254"/>
              <a:gd name="connsiteY6" fmla="*/ 123290 h 2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254" h="256854">
                <a:moveTo>
                  <a:pt x="1006867" y="123290"/>
                </a:moveTo>
                <a:lnTo>
                  <a:pt x="719191" y="0"/>
                </a:lnTo>
                <a:lnTo>
                  <a:pt x="267128" y="71919"/>
                </a:lnTo>
                <a:lnTo>
                  <a:pt x="0" y="143838"/>
                </a:lnTo>
                <a:lnTo>
                  <a:pt x="308225" y="246580"/>
                </a:lnTo>
                <a:lnTo>
                  <a:pt x="1171254" y="256854"/>
                </a:lnTo>
                <a:lnTo>
                  <a:pt x="1006867" y="12329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6</a:t>
            </a:r>
            <a:endParaRPr lang="en-US" dirty="0">
              <a:solidFill>
                <a:schemeClr val="tx1"/>
              </a:solidFill>
            </a:endParaRPr>
          </a:p>
        </p:txBody>
      </p:sp>
      <p:sp>
        <p:nvSpPr>
          <p:cNvPr id="31" name="Isosceles Triangle 30"/>
          <p:cNvSpPr/>
          <p:nvPr/>
        </p:nvSpPr>
        <p:spPr>
          <a:xfrm>
            <a:off x="3176056" y="3254049"/>
            <a:ext cx="111674" cy="114324"/>
          </a:xfrm>
          <a:prstGeom prst="triangle">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3327456" y="3258528"/>
            <a:ext cx="157789" cy="204790"/>
          </a:xfrm>
          <a:custGeom>
            <a:avLst/>
            <a:gdLst>
              <a:gd name="connsiteX0" fmla="*/ 41096 w 205483"/>
              <a:gd name="connsiteY0" fmla="*/ 0 h 246580"/>
              <a:gd name="connsiteX1" fmla="*/ 0 w 205483"/>
              <a:gd name="connsiteY1" fmla="*/ 195209 h 246580"/>
              <a:gd name="connsiteX2" fmla="*/ 133564 w 205483"/>
              <a:gd name="connsiteY2" fmla="*/ 246580 h 246580"/>
              <a:gd name="connsiteX3" fmla="*/ 205483 w 205483"/>
              <a:gd name="connsiteY3" fmla="*/ 123290 h 246580"/>
              <a:gd name="connsiteX4" fmla="*/ 41096 w 205483"/>
              <a:gd name="connsiteY4" fmla="*/ 0 h 24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83" h="246580">
                <a:moveTo>
                  <a:pt x="41096" y="0"/>
                </a:moveTo>
                <a:lnTo>
                  <a:pt x="0" y="195209"/>
                </a:lnTo>
                <a:lnTo>
                  <a:pt x="133564" y="246580"/>
                </a:lnTo>
                <a:lnTo>
                  <a:pt x="205483" y="123290"/>
                </a:lnTo>
                <a:lnTo>
                  <a:pt x="4109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3183345" y="3420480"/>
            <a:ext cx="277402" cy="196674"/>
          </a:xfrm>
          <a:custGeom>
            <a:avLst/>
            <a:gdLst>
              <a:gd name="connsiteX0" fmla="*/ 0 w 277402"/>
              <a:gd name="connsiteY0" fmla="*/ 0 h 277402"/>
              <a:gd name="connsiteX1" fmla="*/ 41097 w 277402"/>
              <a:gd name="connsiteY1" fmla="*/ 195209 h 277402"/>
              <a:gd name="connsiteX2" fmla="*/ 277402 w 277402"/>
              <a:gd name="connsiteY2" fmla="*/ 277402 h 277402"/>
              <a:gd name="connsiteX3" fmla="*/ 267128 w 277402"/>
              <a:gd name="connsiteY3" fmla="*/ 133564 h 277402"/>
              <a:gd name="connsiteX4" fmla="*/ 0 w 277402"/>
              <a:gd name="connsiteY4" fmla="*/ 0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402" h="277402">
                <a:moveTo>
                  <a:pt x="0" y="0"/>
                </a:moveTo>
                <a:lnTo>
                  <a:pt x="41097" y="195209"/>
                </a:lnTo>
                <a:lnTo>
                  <a:pt x="277402" y="277402"/>
                </a:lnTo>
                <a:lnTo>
                  <a:pt x="267128" y="133564"/>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4253501" y="3226085"/>
            <a:ext cx="226032" cy="308225"/>
          </a:xfrm>
          <a:custGeom>
            <a:avLst/>
            <a:gdLst>
              <a:gd name="connsiteX0" fmla="*/ 154112 w 226032"/>
              <a:gd name="connsiteY0" fmla="*/ 0 h 308225"/>
              <a:gd name="connsiteX1" fmla="*/ 0 w 226032"/>
              <a:gd name="connsiteY1" fmla="*/ 133564 h 308225"/>
              <a:gd name="connsiteX2" fmla="*/ 215757 w 226032"/>
              <a:gd name="connsiteY2" fmla="*/ 308225 h 308225"/>
              <a:gd name="connsiteX3" fmla="*/ 226032 w 226032"/>
              <a:gd name="connsiteY3" fmla="*/ 30823 h 308225"/>
              <a:gd name="connsiteX4" fmla="*/ 154112 w 226032"/>
              <a:gd name="connsiteY4" fmla="*/ 0 h 30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2" h="308225">
                <a:moveTo>
                  <a:pt x="154112" y="0"/>
                </a:moveTo>
                <a:lnTo>
                  <a:pt x="0" y="133564"/>
                </a:lnTo>
                <a:lnTo>
                  <a:pt x="215757" y="308225"/>
                </a:lnTo>
                <a:lnTo>
                  <a:pt x="226032" y="30823"/>
                </a:lnTo>
                <a:lnTo>
                  <a:pt x="154112"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3205537" y="3770616"/>
            <a:ext cx="174661" cy="195209"/>
          </a:xfrm>
          <a:custGeom>
            <a:avLst/>
            <a:gdLst>
              <a:gd name="connsiteX0" fmla="*/ 123290 w 174661"/>
              <a:gd name="connsiteY0" fmla="*/ 0 h 195209"/>
              <a:gd name="connsiteX1" fmla="*/ 0 w 174661"/>
              <a:gd name="connsiteY1" fmla="*/ 102741 h 195209"/>
              <a:gd name="connsiteX2" fmla="*/ 41097 w 174661"/>
              <a:gd name="connsiteY2" fmla="*/ 174660 h 195209"/>
              <a:gd name="connsiteX3" fmla="*/ 164387 w 174661"/>
              <a:gd name="connsiteY3" fmla="*/ 195209 h 195209"/>
              <a:gd name="connsiteX4" fmla="*/ 174661 w 174661"/>
              <a:gd name="connsiteY4" fmla="*/ 113015 h 195209"/>
              <a:gd name="connsiteX5" fmla="*/ 123290 w 174661"/>
              <a:gd name="connsiteY5" fmla="*/ 0 h 1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61" h="195209">
                <a:moveTo>
                  <a:pt x="123290" y="0"/>
                </a:moveTo>
                <a:lnTo>
                  <a:pt x="0" y="102741"/>
                </a:lnTo>
                <a:lnTo>
                  <a:pt x="41097" y="174660"/>
                </a:lnTo>
                <a:lnTo>
                  <a:pt x="164387" y="195209"/>
                </a:lnTo>
                <a:lnTo>
                  <a:pt x="174661" y="113015"/>
                </a:lnTo>
                <a:lnTo>
                  <a:pt x="12329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3496068" y="3724994"/>
            <a:ext cx="195209" cy="277402"/>
          </a:xfrm>
          <a:custGeom>
            <a:avLst/>
            <a:gdLst>
              <a:gd name="connsiteX0" fmla="*/ 92467 w 195209"/>
              <a:gd name="connsiteY0" fmla="*/ 41097 h 277402"/>
              <a:gd name="connsiteX1" fmla="*/ 0 w 195209"/>
              <a:gd name="connsiteY1" fmla="*/ 82193 h 277402"/>
              <a:gd name="connsiteX2" fmla="*/ 51371 w 195209"/>
              <a:gd name="connsiteY2" fmla="*/ 215757 h 277402"/>
              <a:gd name="connsiteX3" fmla="*/ 195209 w 195209"/>
              <a:gd name="connsiteY3" fmla="*/ 277402 h 277402"/>
              <a:gd name="connsiteX4" fmla="*/ 174661 w 195209"/>
              <a:gd name="connsiteY4" fmla="*/ 113016 h 277402"/>
              <a:gd name="connsiteX5" fmla="*/ 61645 w 195209"/>
              <a:gd name="connsiteY5" fmla="*/ 0 h 277402"/>
              <a:gd name="connsiteX6" fmla="*/ 92467 w 195209"/>
              <a:gd name="connsiteY6" fmla="*/ 41097 h 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209" h="277402">
                <a:moveTo>
                  <a:pt x="92467" y="41097"/>
                </a:moveTo>
                <a:lnTo>
                  <a:pt x="0" y="82193"/>
                </a:lnTo>
                <a:lnTo>
                  <a:pt x="51371" y="215757"/>
                </a:lnTo>
                <a:lnTo>
                  <a:pt x="195209" y="277402"/>
                </a:lnTo>
                <a:lnTo>
                  <a:pt x="174661" y="113016"/>
                </a:lnTo>
                <a:lnTo>
                  <a:pt x="61645" y="0"/>
                </a:lnTo>
                <a:lnTo>
                  <a:pt x="92467" y="41097"/>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4130211" y="3236360"/>
            <a:ext cx="174661" cy="113015"/>
          </a:xfrm>
          <a:custGeom>
            <a:avLst/>
            <a:gdLst>
              <a:gd name="connsiteX0" fmla="*/ 0 w 174661"/>
              <a:gd name="connsiteY0" fmla="*/ 0 h 113015"/>
              <a:gd name="connsiteX1" fmla="*/ 0 w 174661"/>
              <a:gd name="connsiteY1" fmla="*/ 0 h 113015"/>
              <a:gd name="connsiteX2" fmla="*/ 82193 w 174661"/>
              <a:gd name="connsiteY2" fmla="*/ 113015 h 113015"/>
              <a:gd name="connsiteX3" fmla="*/ 92468 w 174661"/>
              <a:gd name="connsiteY3" fmla="*/ 113015 h 113015"/>
              <a:gd name="connsiteX4" fmla="*/ 174661 w 174661"/>
              <a:gd name="connsiteY4" fmla="*/ 30822 h 113015"/>
              <a:gd name="connsiteX5" fmla="*/ 164387 w 174661"/>
              <a:gd name="connsiteY5" fmla="*/ 10274 h 113015"/>
              <a:gd name="connsiteX6" fmla="*/ 71919 w 174661"/>
              <a:gd name="connsiteY6" fmla="*/ 0 h 113015"/>
              <a:gd name="connsiteX7" fmla="*/ 0 w 174661"/>
              <a:gd name="connsiteY7" fmla="*/ 0 h 11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1" h="113015">
                <a:moveTo>
                  <a:pt x="0" y="0"/>
                </a:moveTo>
                <a:lnTo>
                  <a:pt x="0" y="0"/>
                </a:lnTo>
                <a:lnTo>
                  <a:pt x="82193" y="113015"/>
                </a:lnTo>
                <a:lnTo>
                  <a:pt x="92468" y="113015"/>
                </a:lnTo>
                <a:lnTo>
                  <a:pt x="174661" y="30822"/>
                </a:lnTo>
                <a:lnTo>
                  <a:pt x="164387" y="10274"/>
                </a:lnTo>
                <a:cubicBezTo>
                  <a:pt x="133564" y="6849"/>
                  <a:pt x="102931" y="0"/>
                  <a:pt x="71919" y="0"/>
                </a:cubicBezTo>
                <a:cubicBezTo>
                  <a:pt x="54457" y="0"/>
                  <a:pt x="20549" y="10274"/>
                  <a:pt x="0" y="0"/>
                </a:cubicBez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3893906" y="3246634"/>
            <a:ext cx="236305" cy="195209"/>
          </a:xfrm>
          <a:custGeom>
            <a:avLst/>
            <a:gdLst>
              <a:gd name="connsiteX0" fmla="*/ 0 w 236305"/>
              <a:gd name="connsiteY0" fmla="*/ 0 h 195209"/>
              <a:gd name="connsiteX1" fmla="*/ 0 w 236305"/>
              <a:gd name="connsiteY1" fmla="*/ 0 h 195209"/>
              <a:gd name="connsiteX2" fmla="*/ 51370 w 236305"/>
              <a:gd name="connsiteY2" fmla="*/ 92467 h 195209"/>
              <a:gd name="connsiteX3" fmla="*/ 205483 w 236305"/>
              <a:gd name="connsiteY3" fmla="*/ 195209 h 195209"/>
              <a:gd name="connsiteX4" fmla="*/ 215757 w 236305"/>
              <a:gd name="connsiteY4" fmla="*/ 195209 h 195209"/>
              <a:gd name="connsiteX5" fmla="*/ 236305 w 236305"/>
              <a:gd name="connsiteY5" fmla="*/ 92467 h 195209"/>
              <a:gd name="connsiteX6" fmla="*/ 133564 w 236305"/>
              <a:gd name="connsiteY6" fmla="*/ 0 h 195209"/>
              <a:gd name="connsiteX7" fmla="*/ 0 w 236305"/>
              <a:gd name="connsiteY7" fmla="*/ 0 h 1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05" h="195209">
                <a:moveTo>
                  <a:pt x="0" y="0"/>
                </a:moveTo>
                <a:lnTo>
                  <a:pt x="0" y="0"/>
                </a:lnTo>
                <a:cubicBezTo>
                  <a:pt x="17123" y="30822"/>
                  <a:pt x="25807" y="68182"/>
                  <a:pt x="51370" y="92467"/>
                </a:cubicBezTo>
                <a:cubicBezTo>
                  <a:pt x="96132" y="134991"/>
                  <a:pt x="205483" y="195209"/>
                  <a:pt x="205483" y="195209"/>
                </a:cubicBezTo>
                <a:lnTo>
                  <a:pt x="215757" y="195209"/>
                </a:lnTo>
                <a:lnTo>
                  <a:pt x="236305" y="92467"/>
                </a:lnTo>
                <a:lnTo>
                  <a:pt x="133564" y="0"/>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3513762" y="3236360"/>
            <a:ext cx="123290" cy="174660"/>
          </a:xfrm>
          <a:custGeom>
            <a:avLst/>
            <a:gdLst>
              <a:gd name="connsiteX0" fmla="*/ 41096 w 123290"/>
              <a:gd name="connsiteY0" fmla="*/ 0 h 174660"/>
              <a:gd name="connsiteX1" fmla="*/ 0 w 123290"/>
              <a:gd name="connsiteY1" fmla="*/ 164386 h 174660"/>
              <a:gd name="connsiteX2" fmla="*/ 123290 w 123290"/>
              <a:gd name="connsiteY2" fmla="*/ 174660 h 174660"/>
              <a:gd name="connsiteX3" fmla="*/ 41096 w 123290"/>
              <a:gd name="connsiteY3" fmla="*/ 0 h 174660"/>
            </a:gdLst>
            <a:ahLst/>
            <a:cxnLst>
              <a:cxn ang="0">
                <a:pos x="connsiteX0" y="connsiteY0"/>
              </a:cxn>
              <a:cxn ang="0">
                <a:pos x="connsiteX1" y="connsiteY1"/>
              </a:cxn>
              <a:cxn ang="0">
                <a:pos x="connsiteX2" y="connsiteY2"/>
              </a:cxn>
              <a:cxn ang="0">
                <a:pos x="connsiteX3" y="connsiteY3"/>
              </a:cxn>
            </a:cxnLst>
            <a:rect l="l" t="t" r="r" b="b"/>
            <a:pathLst>
              <a:path w="123290" h="174660">
                <a:moveTo>
                  <a:pt x="41096" y="0"/>
                </a:moveTo>
                <a:lnTo>
                  <a:pt x="0" y="164386"/>
                </a:lnTo>
                <a:lnTo>
                  <a:pt x="123290" y="174660"/>
                </a:lnTo>
                <a:lnTo>
                  <a:pt x="4109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3842535" y="3308279"/>
            <a:ext cx="143838" cy="195209"/>
          </a:xfrm>
          <a:custGeom>
            <a:avLst/>
            <a:gdLst>
              <a:gd name="connsiteX0" fmla="*/ 0 w 143838"/>
              <a:gd name="connsiteY0" fmla="*/ 0 h 195209"/>
              <a:gd name="connsiteX1" fmla="*/ 10274 w 143838"/>
              <a:gd name="connsiteY1" fmla="*/ 154112 h 195209"/>
              <a:gd name="connsiteX2" fmla="*/ 143838 w 143838"/>
              <a:gd name="connsiteY2" fmla="*/ 195209 h 195209"/>
              <a:gd name="connsiteX3" fmla="*/ 0 w 143838"/>
              <a:gd name="connsiteY3" fmla="*/ 0 h 195209"/>
            </a:gdLst>
            <a:ahLst/>
            <a:cxnLst>
              <a:cxn ang="0">
                <a:pos x="connsiteX0" y="connsiteY0"/>
              </a:cxn>
              <a:cxn ang="0">
                <a:pos x="connsiteX1" y="connsiteY1"/>
              </a:cxn>
              <a:cxn ang="0">
                <a:pos x="connsiteX2" y="connsiteY2"/>
              </a:cxn>
              <a:cxn ang="0">
                <a:pos x="connsiteX3" y="connsiteY3"/>
              </a:cxn>
            </a:cxnLst>
            <a:rect l="l" t="t" r="r" b="b"/>
            <a:pathLst>
              <a:path w="143838" h="195209">
                <a:moveTo>
                  <a:pt x="0" y="0"/>
                </a:moveTo>
                <a:lnTo>
                  <a:pt x="10274" y="154112"/>
                </a:lnTo>
                <a:lnTo>
                  <a:pt x="143838" y="195209"/>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3544584" y="3452117"/>
            <a:ext cx="123290" cy="164386"/>
          </a:xfrm>
          <a:custGeom>
            <a:avLst/>
            <a:gdLst>
              <a:gd name="connsiteX0" fmla="*/ 102742 w 123290"/>
              <a:gd name="connsiteY0" fmla="*/ 0 h 164386"/>
              <a:gd name="connsiteX1" fmla="*/ 0 w 123290"/>
              <a:gd name="connsiteY1" fmla="*/ 92467 h 164386"/>
              <a:gd name="connsiteX2" fmla="*/ 123290 w 123290"/>
              <a:gd name="connsiteY2" fmla="*/ 164386 h 164386"/>
              <a:gd name="connsiteX3" fmla="*/ 102742 w 123290"/>
              <a:gd name="connsiteY3" fmla="*/ 0 h 164386"/>
            </a:gdLst>
            <a:ahLst/>
            <a:cxnLst>
              <a:cxn ang="0">
                <a:pos x="connsiteX0" y="connsiteY0"/>
              </a:cxn>
              <a:cxn ang="0">
                <a:pos x="connsiteX1" y="connsiteY1"/>
              </a:cxn>
              <a:cxn ang="0">
                <a:pos x="connsiteX2" y="connsiteY2"/>
              </a:cxn>
              <a:cxn ang="0">
                <a:pos x="connsiteX3" y="connsiteY3"/>
              </a:cxn>
            </a:cxnLst>
            <a:rect l="l" t="t" r="r" b="b"/>
            <a:pathLst>
              <a:path w="123290" h="164386">
                <a:moveTo>
                  <a:pt x="102742" y="0"/>
                </a:moveTo>
                <a:lnTo>
                  <a:pt x="0" y="92467"/>
                </a:lnTo>
                <a:lnTo>
                  <a:pt x="123290" y="164386"/>
                </a:lnTo>
                <a:lnTo>
                  <a:pt x="102742"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4315147" y="3667420"/>
            <a:ext cx="164386" cy="143838"/>
          </a:xfrm>
          <a:custGeom>
            <a:avLst/>
            <a:gdLst>
              <a:gd name="connsiteX0" fmla="*/ 164386 w 164386"/>
              <a:gd name="connsiteY0" fmla="*/ 0 h 143838"/>
              <a:gd name="connsiteX1" fmla="*/ 0 w 164386"/>
              <a:gd name="connsiteY1" fmla="*/ 92467 h 143838"/>
              <a:gd name="connsiteX2" fmla="*/ 154112 w 164386"/>
              <a:gd name="connsiteY2" fmla="*/ 143838 h 143838"/>
              <a:gd name="connsiteX3" fmla="*/ 164386 w 164386"/>
              <a:gd name="connsiteY3" fmla="*/ 0 h 143838"/>
            </a:gdLst>
            <a:ahLst/>
            <a:cxnLst>
              <a:cxn ang="0">
                <a:pos x="connsiteX0" y="connsiteY0"/>
              </a:cxn>
              <a:cxn ang="0">
                <a:pos x="connsiteX1" y="connsiteY1"/>
              </a:cxn>
              <a:cxn ang="0">
                <a:pos x="connsiteX2" y="connsiteY2"/>
              </a:cxn>
              <a:cxn ang="0">
                <a:pos x="connsiteX3" y="connsiteY3"/>
              </a:cxn>
            </a:cxnLst>
            <a:rect l="l" t="t" r="r" b="b"/>
            <a:pathLst>
              <a:path w="164386" h="143838">
                <a:moveTo>
                  <a:pt x="164386" y="0"/>
                </a:moveTo>
                <a:lnTo>
                  <a:pt x="0" y="92467"/>
                </a:lnTo>
                <a:lnTo>
                  <a:pt x="154112" y="143838"/>
                </a:lnTo>
                <a:lnTo>
                  <a:pt x="16438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4171308" y="3748734"/>
            <a:ext cx="318499" cy="278736"/>
          </a:xfrm>
          <a:custGeom>
            <a:avLst/>
            <a:gdLst>
              <a:gd name="connsiteX0" fmla="*/ 0 w 318499"/>
              <a:gd name="connsiteY0" fmla="*/ 0 h 421241"/>
              <a:gd name="connsiteX1" fmla="*/ 0 w 318499"/>
              <a:gd name="connsiteY1" fmla="*/ 339047 h 421241"/>
              <a:gd name="connsiteX2" fmla="*/ 277402 w 318499"/>
              <a:gd name="connsiteY2" fmla="*/ 421241 h 421241"/>
              <a:gd name="connsiteX3" fmla="*/ 318499 w 318499"/>
              <a:gd name="connsiteY3" fmla="*/ 143838 h 421241"/>
              <a:gd name="connsiteX4" fmla="*/ 0 w 318499"/>
              <a:gd name="connsiteY4" fmla="*/ 0 h 42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499" h="421241">
                <a:moveTo>
                  <a:pt x="0" y="0"/>
                </a:moveTo>
                <a:lnTo>
                  <a:pt x="0" y="339047"/>
                </a:lnTo>
                <a:lnTo>
                  <a:pt x="277402" y="421241"/>
                </a:lnTo>
                <a:lnTo>
                  <a:pt x="318499" y="143838"/>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nip Same Side Corner Rectangle 46"/>
          <p:cNvSpPr/>
          <p:nvPr/>
        </p:nvSpPr>
        <p:spPr>
          <a:xfrm>
            <a:off x="3883818" y="3825493"/>
            <a:ext cx="202388" cy="176903"/>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nip Same Side Corner Rectangle 47"/>
          <p:cNvSpPr/>
          <p:nvPr/>
        </p:nvSpPr>
        <p:spPr>
          <a:xfrm>
            <a:off x="4131628" y="3441843"/>
            <a:ext cx="204097" cy="115592"/>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287730" y="2445249"/>
            <a:ext cx="554805" cy="523982"/>
          </a:xfrm>
          <a:custGeom>
            <a:avLst/>
            <a:gdLst>
              <a:gd name="connsiteX0" fmla="*/ 195209 w 554805"/>
              <a:gd name="connsiteY0" fmla="*/ 0 h 523982"/>
              <a:gd name="connsiteX1" fmla="*/ 0 w 554805"/>
              <a:gd name="connsiteY1" fmla="*/ 277403 h 523982"/>
              <a:gd name="connsiteX2" fmla="*/ 164387 w 554805"/>
              <a:gd name="connsiteY2" fmla="*/ 523982 h 523982"/>
              <a:gd name="connsiteX3" fmla="*/ 554805 w 554805"/>
              <a:gd name="connsiteY3" fmla="*/ 462338 h 523982"/>
              <a:gd name="connsiteX4" fmla="*/ 513708 w 554805"/>
              <a:gd name="connsiteY4" fmla="*/ 123290 h 523982"/>
              <a:gd name="connsiteX5" fmla="*/ 195209 w 554805"/>
              <a:gd name="connsiteY5" fmla="*/ 0 h 52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805" h="523982">
                <a:moveTo>
                  <a:pt x="195209" y="0"/>
                </a:moveTo>
                <a:lnTo>
                  <a:pt x="0" y="277403"/>
                </a:lnTo>
                <a:lnTo>
                  <a:pt x="164387" y="523982"/>
                </a:lnTo>
                <a:lnTo>
                  <a:pt x="554805" y="462338"/>
                </a:lnTo>
                <a:lnTo>
                  <a:pt x="513708" y="123290"/>
                </a:lnTo>
                <a:lnTo>
                  <a:pt x="195209"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3914454" y="2485263"/>
            <a:ext cx="503433" cy="452063"/>
          </a:xfrm>
          <a:custGeom>
            <a:avLst/>
            <a:gdLst>
              <a:gd name="connsiteX0" fmla="*/ 123290 w 503433"/>
              <a:gd name="connsiteY0" fmla="*/ 0 h 452063"/>
              <a:gd name="connsiteX1" fmla="*/ 0 w 503433"/>
              <a:gd name="connsiteY1" fmla="*/ 328773 h 452063"/>
              <a:gd name="connsiteX2" fmla="*/ 287676 w 503433"/>
              <a:gd name="connsiteY2" fmla="*/ 452063 h 452063"/>
              <a:gd name="connsiteX3" fmla="*/ 503433 w 503433"/>
              <a:gd name="connsiteY3" fmla="*/ 123290 h 452063"/>
              <a:gd name="connsiteX4" fmla="*/ 123290 w 503433"/>
              <a:gd name="connsiteY4" fmla="*/ 0 h 4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33" h="452063">
                <a:moveTo>
                  <a:pt x="123290" y="0"/>
                </a:moveTo>
                <a:lnTo>
                  <a:pt x="0" y="328773"/>
                </a:lnTo>
                <a:lnTo>
                  <a:pt x="287676" y="452063"/>
                </a:lnTo>
                <a:lnTo>
                  <a:pt x="503433" y="123290"/>
                </a:lnTo>
                <a:lnTo>
                  <a:pt x="12329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4726112" y="2424701"/>
            <a:ext cx="369870" cy="575353"/>
          </a:xfrm>
          <a:custGeom>
            <a:avLst/>
            <a:gdLst>
              <a:gd name="connsiteX0" fmla="*/ 154113 w 369870"/>
              <a:gd name="connsiteY0" fmla="*/ 0 h 575353"/>
              <a:gd name="connsiteX1" fmla="*/ 359596 w 369870"/>
              <a:gd name="connsiteY1" fmla="*/ 164387 h 575353"/>
              <a:gd name="connsiteX2" fmla="*/ 369870 w 369870"/>
              <a:gd name="connsiteY2" fmla="*/ 441789 h 575353"/>
              <a:gd name="connsiteX3" fmla="*/ 164387 w 369870"/>
              <a:gd name="connsiteY3" fmla="*/ 575353 h 575353"/>
              <a:gd name="connsiteX4" fmla="*/ 10275 w 369870"/>
              <a:gd name="connsiteY4" fmla="*/ 472611 h 575353"/>
              <a:gd name="connsiteX5" fmla="*/ 0 w 369870"/>
              <a:gd name="connsiteY5" fmla="*/ 205483 h 575353"/>
              <a:gd name="connsiteX6" fmla="*/ 154113 w 369870"/>
              <a:gd name="connsiteY6"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870" h="575353">
                <a:moveTo>
                  <a:pt x="154113" y="0"/>
                </a:moveTo>
                <a:lnTo>
                  <a:pt x="359596" y="164387"/>
                </a:lnTo>
                <a:lnTo>
                  <a:pt x="369870" y="441789"/>
                </a:lnTo>
                <a:lnTo>
                  <a:pt x="164387" y="575353"/>
                </a:lnTo>
                <a:lnTo>
                  <a:pt x="10275" y="472611"/>
                </a:lnTo>
                <a:lnTo>
                  <a:pt x="0" y="205483"/>
                </a:lnTo>
                <a:lnTo>
                  <a:pt x="15411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223657" y="2526645"/>
            <a:ext cx="515392" cy="150590"/>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377802" y="2744095"/>
            <a:ext cx="193289" cy="412517"/>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5318186" y="3427422"/>
            <a:ext cx="289030" cy="352120"/>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27" name="Freeform 126"/>
          <p:cNvSpPr/>
          <p:nvPr/>
        </p:nvSpPr>
        <p:spPr>
          <a:xfrm rot="10800000" flipV="1">
            <a:off x="5484828" y="3789951"/>
            <a:ext cx="289030" cy="196302"/>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28" name="Freeform 127"/>
          <p:cNvSpPr/>
          <p:nvPr/>
        </p:nvSpPr>
        <p:spPr>
          <a:xfrm>
            <a:off x="4958138" y="3719804"/>
            <a:ext cx="211956" cy="256088"/>
          </a:xfrm>
          <a:custGeom>
            <a:avLst/>
            <a:gdLst>
              <a:gd name="connsiteX0" fmla="*/ 166255 w 304800"/>
              <a:gd name="connsiteY0" fmla="*/ 0 h 369455"/>
              <a:gd name="connsiteX1" fmla="*/ 0 w 304800"/>
              <a:gd name="connsiteY1" fmla="*/ 249382 h 369455"/>
              <a:gd name="connsiteX2" fmla="*/ 304800 w 304800"/>
              <a:gd name="connsiteY2" fmla="*/ 369455 h 369455"/>
              <a:gd name="connsiteX3" fmla="*/ 166255 w 304800"/>
              <a:gd name="connsiteY3" fmla="*/ 0 h 369455"/>
            </a:gdLst>
            <a:ahLst/>
            <a:cxnLst>
              <a:cxn ang="0">
                <a:pos x="connsiteX0" y="connsiteY0"/>
              </a:cxn>
              <a:cxn ang="0">
                <a:pos x="connsiteX1" y="connsiteY1"/>
              </a:cxn>
              <a:cxn ang="0">
                <a:pos x="connsiteX2" y="connsiteY2"/>
              </a:cxn>
              <a:cxn ang="0">
                <a:pos x="connsiteX3" y="connsiteY3"/>
              </a:cxn>
            </a:cxnLst>
            <a:rect l="l" t="t" r="r" b="b"/>
            <a:pathLst>
              <a:path w="304800" h="369455">
                <a:moveTo>
                  <a:pt x="166255" y="0"/>
                </a:moveTo>
                <a:lnTo>
                  <a:pt x="0" y="249382"/>
                </a:lnTo>
                <a:lnTo>
                  <a:pt x="304800" y="369455"/>
                </a:lnTo>
                <a:lnTo>
                  <a:pt x="166255"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29" name="Freeform 128"/>
          <p:cNvSpPr/>
          <p:nvPr/>
        </p:nvSpPr>
        <p:spPr>
          <a:xfrm>
            <a:off x="4724002" y="3254049"/>
            <a:ext cx="224801" cy="377728"/>
          </a:xfrm>
          <a:custGeom>
            <a:avLst/>
            <a:gdLst>
              <a:gd name="connsiteX0" fmla="*/ 175491 w 323273"/>
              <a:gd name="connsiteY0" fmla="*/ 0 h 544945"/>
              <a:gd name="connsiteX1" fmla="*/ 0 w 323273"/>
              <a:gd name="connsiteY1" fmla="*/ 267854 h 544945"/>
              <a:gd name="connsiteX2" fmla="*/ 249382 w 323273"/>
              <a:gd name="connsiteY2" fmla="*/ 544945 h 544945"/>
              <a:gd name="connsiteX3" fmla="*/ 323273 w 323273"/>
              <a:gd name="connsiteY3" fmla="*/ 341745 h 544945"/>
              <a:gd name="connsiteX4" fmla="*/ 175491 w 323273"/>
              <a:gd name="connsiteY4" fmla="*/ 0 h 544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73" h="544945">
                <a:moveTo>
                  <a:pt x="175491" y="0"/>
                </a:moveTo>
                <a:lnTo>
                  <a:pt x="0" y="267854"/>
                </a:lnTo>
                <a:lnTo>
                  <a:pt x="249382" y="544945"/>
                </a:lnTo>
                <a:lnTo>
                  <a:pt x="323273" y="341745"/>
                </a:lnTo>
                <a:lnTo>
                  <a:pt x="175491"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30" name="Rectangle 129"/>
          <p:cNvSpPr/>
          <p:nvPr/>
        </p:nvSpPr>
        <p:spPr>
          <a:xfrm>
            <a:off x="4574401" y="3766518"/>
            <a:ext cx="244786" cy="248939"/>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31" name="Rectangle 130"/>
          <p:cNvSpPr/>
          <p:nvPr/>
        </p:nvSpPr>
        <p:spPr>
          <a:xfrm>
            <a:off x="6730374" y="1066343"/>
            <a:ext cx="1969265" cy="1677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7946252" y="1651219"/>
            <a:ext cx="415636" cy="508000"/>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133" name="Freeform 132"/>
          <p:cNvSpPr/>
          <p:nvPr/>
        </p:nvSpPr>
        <p:spPr>
          <a:xfrm rot="10800000" flipV="1">
            <a:off x="8228696" y="2125117"/>
            <a:ext cx="415636" cy="283203"/>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134" name="Freeform 133"/>
          <p:cNvSpPr/>
          <p:nvPr/>
        </p:nvSpPr>
        <p:spPr>
          <a:xfrm>
            <a:off x="7404171" y="2266901"/>
            <a:ext cx="304800" cy="369455"/>
          </a:xfrm>
          <a:custGeom>
            <a:avLst/>
            <a:gdLst>
              <a:gd name="connsiteX0" fmla="*/ 166255 w 304800"/>
              <a:gd name="connsiteY0" fmla="*/ 0 h 369455"/>
              <a:gd name="connsiteX1" fmla="*/ 0 w 304800"/>
              <a:gd name="connsiteY1" fmla="*/ 249382 h 369455"/>
              <a:gd name="connsiteX2" fmla="*/ 304800 w 304800"/>
              <a:gd name="connsiteY2" fmla="*/ 369455 h 369455"/>
              <a:gd name="connsiteX3" fmla="*/ 166255 w 304800"/>
              <a:gd name="connsiteY3" fmla="*/ 0 h 369455"/>
            </a:gdLst>
            <a:ahLst/>
            <a:cxnLst>
              <a:cxn ang="0">
                <a:pos x="connsiteX0" y="connsiteY0"/>
              </a:cxn>
              <a:cxn ang="0">
                <a:pos x="connsiteX1" y="connsiteY1"/>
              </a:cxn>
              <a:cxn ang="0">
                <a:pos x="connsiteX2" y="connsiteY2"/>
              </a:cxn>
              <a:cxn ang="0">
                <a:pos x="connsiteX3" y="connsiteY3"/>
              </a:cxn>
            </a:cxnLst>
            <a:rect l="l" t="t" r="r" b="b"/>
            <a:pathLst>
              <a:path w="304800" h="369455">
                <a:moveTo>
                  <a:pt x="166255" y="0"/>
                </a:moveTo>
                <a:lnTo>
                  <a:pt x="0" y="249382"/>
                </a:lnTo>
                <a:lnTo>
                  <a:pt x="304800" y="369455"/>
                </a:lnTo>
                <a:lnTo>
                  <a:pt x="166255" y="0"/>
                </a:lnTo>
                <a:close/>
              </a:path>
            </a:pathLst>
          </a:cu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135" name="Freeform 134"/>
          <p:cNvSpPr/>
          <p:nvPr/>
        </p:nvSpPr>
        <p:spPr>
          <a:xfrm>
            <a:off x="7127076" y="1284147"/>
            <a:ext cx="323273" cy="544945"/>
          </a:xfrm>
          <a:custGeom>
            <a:avLst/>
            <a:gdLst>
              <a:gd name="connsiteX0" fmla="*/ 175491 w 323273"/>
              <a:gd name="connsiteY0" fmla="*/ 0 h 544945"/>
              <a:gd name="connsiteX1" fmla="*/ 0 w 323273"/>
              <a:gd name="connsiteY1" fmla="*/ 267854 h 544945"/>
              <a:gd name="connsiteX2" fmla="*/ 249382 w 323273"/>
              <a:gd name="connsiteY2" fmla="*/ 544945 h 544945"/>
              <a:gd name="connsiteX3" fmla="*/ 323273 w 323273"/>
              <a:gd name="connsiteY3" fmla="*/ 341745 h 544945"/>
              <a:gd name="connsiteX4" fmla="*/ 175491 w 323273"/>
              <a:gd name="connsiteY4" fmla="*/ 0 h 544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73" h="544945">
                <a:moveTo>
                  <a:pt x="175491" y="0"/>
                </a:moveTo>
                <a:lnTo>
                  <a:pt x="0" y="267854"/>
                </a:lnTo>
                <a:lnTo>
                  <a:pt x="249382" y="544945"/>
                </a:lnTo>
                <a:lnTo>
                  <a:pt x="323273" y="341745"/>
                </a:lnTo>
                <a:lnTo>
                  <a:pt x="175491" y="0"/>
                </a:lnTo>
                <a:close/>
              </a:path>
            </a:pathLst>
          </a:cu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136" name="Rectangle 135"/>
          <p:cNvSpPr/>
          <p:nvPr/>
        </p:nvSpPr>
        <p:spPr>
          <a:xfrm>
            <a:off x="6906664" y="2316764"/>
            <a:ext cx="352012" cy="359142"/>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137" name="Rectangle 136"/>
          <p:cNvSpPr/>
          <p:nvPr/>
        </p:nvSpPr>
        <p:spPr>
          <a:xfrm>
            <a:off x="7096553" y="1278404"/>
            <a:ext cx="353796" cy="550688"/>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7376190" y="2234653"/>
            <a:ext cx="332781" cy="428927"/>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7946252" y="1635033"/>
            <a:ext cx="431253" cy="511803"/>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8223832" y="2058987"/>
            <a:ext cx="425574" cy="349334"/>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6902257" y="2228904"/>
            <a:ext cx="806714" cy="450405"/>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7935982" y="1635033"/>
            <a:ext cx="721291" cy="773287"/>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7084905" y="1272580"/>
            <a:ext cx="375901" cy="558260"/>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6902257" y="1272580"/>
            <a:ext cx="806714" cy="1406729"/>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7920918" y="1619129"/>
            <a:ext cx="751322" cy="800839"/>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6925265" y="4059304"/>
            <a:ext cx="1505477" cy="307777"/>
          </a:xfrm>
          <a:prstGeom prst="rect">
            <a:avLst/>
          </a:prstGeom>
        </p:spPr>
        <p:txBody>
          <a:bodyPr wrap="none">
            <a:spAutoFit/>
          </a:bodyPr>
          <a:lstStyle/>
          <a:p>
            <a:r>
              <a:rPr lang="en-US" sz="1400" dirty="0"/>
              <a:t>Local R-Tree Index</a:t>
            </a:r>
          </a:p>
        </p:txBody>
      </p:sp>
      <p:sp>
        <p:nvSpPr>
          <p:cNvPr id="148" name="Down Arrow 147"/>
          <p:cNvSpPr/>
          <p:nvPr/>
        </p:nvSpPr>
        <p:spPr>
          <a:xfrm>
            <a:off x="7639050" y="2794681"/>
            <a:ext cx="204332" cy="124693"/>
          </a:xfrm>
          <a:prstGeom prst="downArrow">
            <a:avLst/>
          </a:pr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9" name="Table 148"/>
          <p:cNvGraphicFramePr>
            <a:graphicFrameLocks noGrp="1"/>
          </p:cNvGraphicFramePr>
          <p:nvPr>
            <p:extLst>
              <p:ext uri="{D42A27DB-BD31-4B8C-83A1-F6EECF244321}">
                <p14:modId xmlns:p14="http://schemas.microsoft.com/office/powerpoint/2010/main" val="4257881000"/>
              </p:ext>
            </p:extLst>
          </p:nvPr>
        </p:nvGraphicFramePr>
        <p:xfrm>
          <a:off x="6456977" y="3853285"/>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150" name="Table 149"/>
          <p:cNvGraphicFramePr>
            <a:graphicFrameLocks noGrp="1"/>
          </p:cNvGraphicFramePr>
          <p:nvPr>
            <p:extLst>
              <p:ext uri="{D42A27DB-BD31-4B8C-83A1-F6EECF244321}">
                <p14:modId xmlns:p14="http://schemas.microsoft.com/office/powerpoint/2010/main" val="2455544338"/>
              </p:ext>
            </p:extLst>
          </p:nvPr>
        </p:nvGraphicFramePr>
        <p:xfrm>
          <a:off x="7264528" y="3853285"/>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151" name="Table 150"/>
          <p:cNvGraphicFramePr>
            <a:graphicFrameLocks noGrp="1"/>
          </p:cNvGraphicFramePr>
          <p:nvPr>
            <p:extLst>
              <p:ext uri="{D42A27DB-BD31-4B8C-83A1-F6EECF244321}">
                <p14:modId xmlns:p14="http://schemas.microsoft.com/office/powerpoint/2010/main" val="44636947"/>
              </p:ext>
            </p:extLst>
          </p:nvPr>
        </p:nvGraphicFramePr>
        <p:xfrm>
          <a:off x="8084725" y="3852205"/>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152" name="Table 151"/>
          <p:cNvGraphicFramePr>
            <a:graphicFrameLocks noGrp="1"/>
          </p:cNvGraphicFramePr>
          <p:nvPr>
            <p:extLst/>
          </p:nvPr>
        </p:nvGraphicFramePr>
        <p:xfrm>
          <a:off x="6851163" y="3420275"/>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153" name="Table 152"/>
          <p:cNvGraphicFramePr>
            <a:graphicFrameLocks noGrp="1"/>
          </p:cNvGraphicFramePr>
          <p:nvPr>
            <p:extLst/>
          </p:nvPr>
        </p:nvGraphicFramePr>
        <p:xfrm>
          <a:off x="7708245" y="3420275"/>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154" name="Table 153"/>
          <p:cNvGraphicFramePr>
            <a:graphicFrameLocks noGrp="1"/>
          </p:cNvGraphicFramePr>
          <p:nvPr>
            <p:extLst/>
          </p:nvPr>
        </p:nvGraphicFramePr>
        <p:xfrm>
          <a:off x="7270214" y="2974188"/>
          <a:ext cx="883246" cy="274320"/>
        </p:xfrm>
        <a:graphic>
          <a:graphicData uri="http://schemas.openxmlformats.org/drawingml/2006/table">
            <a:tbl>
              <a:tblPr firstRow="1" bandRow="1">
                <a:tableStyleId>{073A0DAA-6AF3-43AB-8588-CEC1D06C72B9}</a:tableStyleId>
              </a:tblPr>
              <a:tblGrid>
                <a:gridCol w="441623">
                  <a:extLst>
                    <a:ext uri="{9D8B030D-6E8A-4147-A177-3AD203B41FA5}">
                      <a16:colId xmlns:a16="http://schemas.microsoft.com/office/drawing/2014/main" xmlns="" val="3694440498"/>
                    </a:ext>
                  </a:extLst>
                </a:gridCol>
                <a:gridCol w="441623">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cxnSp>
        <p:nvCxnSpPr>
          <p:cNvPr id="155" name="Straight Arrow Connector 154"/>
          <p:cNvCxnSpPr>
            <a:endCxn id="149" idx="0"/>
          </p:cNvCxnSpPr>
          <p:nvPr/>
        </p:nvCxnSpPr>
        <p:spPr>
          <a:xfrm flipH="1">
            <a:off x="6814407" y="3705798"/>
            <a:ext cx="194751" cy="1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endCxn id="150" idx="0"/>
          </p:cNvCxnSpPr>
          <p:nvPr/>
        </p:nvCxnSpPr>
        <p:spPr>
          <a:xfrm>
            <a:off x="7430199" y="3705798"/>
            <a:ext cx="191759" cy="1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53" idx="2"/>
            <a:endCxn id="151" idx="0"/>
          </p:cNvCxnSpPr>
          <p:nvPr/>
        </p:nvCxnSpPr>
        <p:spPr>
          <a:xfrm>
            <a:off x="8065675" y="3694595"/>
            <a:ext cx="376480" cy="157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endCxn id="152" idx="0"/>
          </p:cNvCxnSpPr>
          <p:nvPr/>
        </p:nvCxnSpPr>
        <p:spPr>
          <a:xfrm flipH="1">
            <a:off x="7208593" y="3224196"/>
            <a:ext cx="241358" cy="196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endCxn id="153" idx="0"/>
          </p:cNvCxnSpPr>
          <p:nvPr/>
        </p:nvCxnSpPr>
        <p:spPr>
          <a:xfrm>
            <a:off x="7884942" y="3240000"/>
            <a:ext cx="180733" cy="180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Freeform 160"/>
          <p:cNvSpPr/>
          <p:nvPr/>
        </p:nvSpPr>
        <p:spPr>
          <a:xfrm>
            <a:off x="3641496" y="4186328"/>
            <a:ext cx="321469" cy="435769"/>
          </a:xfrm>
          <a:custGeom>
            <a:avLst/>
            <a:gdLst>
              <a:gd name="connsiteX0" fmla="*/ 171450 w 321469"/>
              <a:gd name="connsiteY0" fmla="*/ 0 h 435769"/>
              <a:gd name="connsiteX1" fmla="*/ 0 w 321469"/>
              <a:gd name="connsiteY1" fmla="*/ 264319 h 435769"/>
              <a:gd name="connsiteX2" fmla="*/ 157163 w 321469"/>
              <a:gd name="connsiteY2" fmla="*/ 435769 h 435769"/>
              <a:gd name="connsiteX3" fmla="*/ 321469 w 321469"/>
              <a:gd name="connsiteY3" fmla="*/ 328613 h 435769"/>
              <a:gd name="connsiteX4" fmla="*/ 300038 w 321469"/>
              <a:gd name="connsiteY4" fmla="*/ 142875 h 435769"/>
              <a:gd name="connsiteX5" fmla="*/ 171450 w 321469"/>
              <a:gd name="connsiteY5" fmla="*/ 0 h 43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435769">
                <a:moveTo>
                  <a:pt x="171450" y="0"/>
                </a:moveTo>
                <a:lnTo>
                  <a:pt x="0" y="264319"/>
                </a:lnTo>
                <a:lnTo>
                  <a:pt x="157163" y="435769"/>
                </a:lnTo>
                <a:lnTo>
                  <a:pt x="321469" y="328613"/>
                </a:lnTo>
                <a:lnTo>
                  <a:pt x="300038" y="142875"/>
                </a:lnTo>
                <a:lnTo>
                  <a:pt x="17145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62" name="Freeform 161"/>
          <p:cNvSpPr/>
          <p:nvPr/>
        </p:nvSpPr>
        <p:spPr>
          <a:xfrm>
            <a:off x="5036268" y="4291234"/>
            <a:ext cx="485336" cy="386861"/>
          </a:xfrm>
          <a:custGeom>
            <a:avLst/>
            <a:gdLst>
              <a:gd name="connsiteX0" fmla="*/ 225084 w 485336"/>
              <a:gd name="connsiteY0" fmla="*/ 0 h 386861"/>
              <a:gd name="connsiteX1" fmla="*/ 0 w 485336"/>
              <a:gd name="connsiteY1" fmla="*/ 161778 h 386861"/>
              <a:gd name="connsiteX2" fmla="*/ 70339 w 485336"/>
              <a:gd name="connsiteY2" fmla="*/ 386861 h 386861"/>
              <a:gd name="connsiteX3" fmla="*/ 414997 w 485336"/>
              <a:gd name="connsiteY3" fmla="*/ 386861 h 386861"/>
              <a:gd name="connsiteX4" fmla="*/ 485336 w 485336"/>
              <a:gd name="connsiteY4" fmla="*/ 246184 h 386861"/>
              <a:gd name="connsiteX5" fmla="*/ 393896 w 485336"/>
              <a:gd name="connsiteY5" fmla="*/ 98474 h 386861"/>
              <a:gd name="connsiteX6" fmla="*/ 225084 w 485336"/>
              <a:gd name="connsiteY6" fmla="*/ 0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336" h="386861">
                <a:moveTo>
                  <a:pt x="225084" y="0"/>
                </a:moveTo>
                <a:lnTo>
                  <a:pt x="0" y="161778"/>
                </a:lnTo>
                <a:lnTo>
                  <a:pt x="70339" y="386861"/>
                </a:lnTo>
                <a:lnTo>
                  <a:pt x="414997" y="386861"/>
                </a:lnTo>
                <a:lnTo>
                  <a:pt x="485336" y="246184"/>
                </a:lnTo>
                <a:lnTo>
                  <a:pt x="393896" y="98474"/>
                </a:lnTo>
                <a:lnTo>
                  <a:pt x="225084"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4" name="TextBox 73"/>
          <p:cNvSpPr txBox="1"/>
          <p:nvPr/>
        </p:nvSpPr>
        <p:spPr>
          <a:xfrm>
            <a:off x="1736334" y="2333539"/>
            <a:ext cx="315778" cy="261610"/>
          </a:xfrm>
          <a:prstGeom prst="rect">
            <a:avLst/>
          </a:prstGeom>
          <a:noFill/>
        </p:spPr>
        <p:txBody>
          <a:bodyPr wrap="square" rtlCol="0">
            <a:spAutoFit/>
          </a:bodyPr>
          <a:lstStyle/>
          <a:p>
            <a:r>
              <a:rPr lang="en-US" sz="1050" b="1" dirty="0"/>
              <a:t>A</a:t>
            </a:r>
          </a:p>
        </p:txBody>
      </p:sp>
      <p:sp>
        <p:nvSpPr>
          <p:cNvPr id="163" name="TextBox 162"/>
          <p:cNvSpPr txBox="1"/>
          <p:nvPr/>
        </p:nvSpPr>
        <p:spPr>
          <a:xfrm>
            <a:off x="1734470" y="3195360"/>
            <a:ext cx="315778" cy="261610"/>
          </a:xfrm>
          <a:prstGeom prst="rect">
            <a:avLst/>
          </a:prstGeom>
          <a:noFill/>
        </p:spPr>
        <p:txBody>
          <a:bodyPr wrap="square" rtlCol="0">
            <a:spAutoFit/>
          </a:bodyPr>
          <a:lstStyle/>
          <a:p>
            <a:r>
              <a:rPr lang="en-US" sz="1050" b="1" dirty="0"/>
              <a:t>B</a:t>
            </a:r>
          </a:p>
        </p:txBody>
      </p:sp>
      <p:sp>
        <p:nvSpPr>
          <p:cNvPr id="164" name="Rectangle 163"/>
          <p:cNvSpPr/>
          <p:nvPr/>
        </p:nvSpPr>
        <p:spPr>
          <a:xfrm>
            <a:off x="3174856" y="3231335"/>
            <a:ext cx="1331883" cy="79519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p:cNvCxnSpPr/>
          <p:nvPr/>
        </p:nvCxnSpPr>
        <p:spPr>
          <a:xfrm flipV="1">
            <a:off x="3830524" y="3231335"/>
            <a:ext cx="0" cy="79519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164" idx="3"/>
          </p:cNvCxnSpPr>
          <p:nvPr/>
        </p:nvCxnSpPr>
        <p:spPr>
          <a:xfrm flipV="1">
            <a:off x="3142209" y="3628932"/>
            <a:ext cx="1364530" cy="8119"/>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3162796" y="4060629"/>
            <a:ext cx="2702303" cy="79519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241332" y="1088595"/>
            <a:ext cx="438947" cy="246221"/>
          </a:xfrm>
          <a:prstGeom prst="rect">
            <a:avLst/>
          </a:prstGeom>
          <a:noFill/>
        </p:spPr>
        <p:txBody>
          <a:bodyPr wrap="square" rtlCol="0">
            <a:spAutoFit/>
          </a:bodyPr>
          <a:lstStyle/>
          <a:p>
            <a:r>
              <a:rPr lang="en-US" sz="1000" dirty="0"/>
              <a:t>R1</a:t>
            </a:r>
          </a:p>
        </p:txBody>
      </p:sp>
      <p:sp>
        <p:nvSpPr>
          <p:cNvPr id="111" name="TextBox 110"/>
          <p:cNvSpPr txBox="1"/>
          <p:nvPr/>
        </p:nvSpPr>
        <p:spPr>
          <a:xfrm>
            <a:off x="7033241" y="2128061"/>
            <a:ext cx="438947" cy="246221"/>
          </a:xfrm>
          <a:prstGeom prst="rect">
            <a:avLst/>
          </a:prstGeom>
          <a:noFill/>
        </p:spPr>
        <p:txBody>
          <a:bodyPr wrap="square" rtlCol="0">
            <a:spAutoFit/>
          </a:bodyPr>
          <a:lstStyle/>
          <a:p>
            <a:r>
              <a:rPr lang="en-US" sz="1000" dirty="0"/>
              <a:t>R2</a:t>
            </a:r>
          </a:p>
        </p:txBody>
      </p:sp>
      <p:sp>
        <p:nvSpPr>
          <p:cNvPr id="112" name="TextBox 111"/>
          <p:cNvSpPr txBox="1"/>
          <p:nvPr/>
        </p:nvSpPr>
        <p:spPr>
          <a:xfrm>
            <a:off x="7475348" y="2025903"/>
            <a:ext cx="438947" cy="246221"/>
          </a:xfrm>
          <a:prstGeom prst="rect">
            <a:avLst/>
          </a:prstGeom>
          <a:noFill/>
        </p:spPr>
        <p:txBody>
          <a:bodyPr wrap="square" rtlCol="0">
            <a:spAutoFit/>
          </a:bodyPr>
          <a:lstStyle/>
          <a:p>
            <a:r>
              <a:rPr lang="en-US" sz="1000" dirty="0"/>
              <a:t>R3</a:t>
            </a:r>
          </a:p>
        </p:txBody>
      </p:sp>
      <p:sp>
        <p:nvSpPr>
          <p:cNvPr id="113" name="TextBox 112"/>
          <p:cNvSpPr txBox="1"/>
          <p:nvPr/>
        </p:nvSpPr>
        <p:spPr>
          <a:xfrm>
            <a:off x="8117347" y="1433165"/>
            <a:ext cx="438947" cy="246221"/>
          </a:xfrm>
          <a:prstGeom prst="rect">
            <a:avLst/>
          </a:prstGeom>
          <a:noFill/>
        </p:spPr>
        <p:txBody>
          <a:bodyPr wrap="square" rtlCol="0">
            <a:spAutoFit/>
          </a:bodyPr>
          <a:lstStyle/>
          <a:p>
            <a:r>
              <a:rPr lang="en-US" sz="1000" dirty="0"/>
              <a:t>R4</a:t>
            </a:r>
          </a:p>
        </p:txBody>
      </p:sp>
      <p:sp>
        <p:nvSpPr>
          <p:cNvPr id="114" name="TextBox 113"/>
          <p:cNvSpPr txBox="1"/>
          <p:nvPr/>
        </p:nvSpPr>
        <p:spPr>
          <a:xfrm>
            <a:off x="8429722" y="1877561"/>
            <a:ext cx="438947" cy="246221"/>
          </a:xfrm>
          <a:prstGeom prst="rect">
            <a:avLst/>
          </a:prstGeom>
          <a:noFill/>
        </p:spPr>
        <p:txBody>
          <a:bodyPr wrap="square" rtlCol="0">
            <a:spAutoFit/>
          </a:bodyPr>
          <a:lstStyle/>
          <a:p>
            <a:r>
              <a:rPr lang="en-US" sz="1000" dirty="0"/>
              <a:t>R5</a:t>
            </a:r>
          </a:p>
        </p:txBody>
      </p:sp>
      <p:sp>
        <p:nvSpPr>
          <p:cNvPr id="117" name="TextBox 116"/>
          <p:cNvSpPr txBox="1"/>
          <p:nvPr/>
        </p:nvSpPr>
        <p:spPr>
          <a:xfrm>
            <a:off x="1739012" y="4024096"/>
            <a:ext cx="315778" cy="261610"/>
          </a:xfrm>
          <a:prstGeom prst="rect">
            <a:avLst/>
          </a:prstGeom>
          <a:noFill/>
        </p:spPr>
        <p:txBody>
          <a:bodyPr wrap="square" rtlCol="0">
            <a:spAutoFit/>
          </a:bodyPr>
          <a:lstStyle/>
          <a:p>
            <a:r>
              <a:rPr lang="en-US" sz="1050" b="1" dirty="0"/>
              <a:t>C</a:t>
            </a:r>
          </a:p>
        </p:txBody>
      </p:sp>
      <p:sp>
        <p:nvSpPr>
          <p:cNvPr id="118" name="TextBox 117"/>
          <p:cNvSpPr txBox="1"/>
          <p:nvPr/>
        </p:nvSpPr>
        <p:spPr>
          <a:xfrm>
            <a:off x="3106297" y="2348814"/>
            <a:ext cx="315778" cy="261610"/>
          </a:xfrm>
          <a:prstGeom prst="rect">
            <a:avLst/>
          </a:prstGeom>
          <a:noFill/>
        </p:spPr>
        <p:txBody>
          <a:bodyPr wrap="square" rtlCol="0">
            <a:spAutoFit/>
          </a:bodyPr>
          <a:lstStyle/>
          <a:p>
            <a:r>
              <a:rPr lang="en-US" sz="1050" b="1" dirty="0"/>
              <a:t>D</a:t>
            </a:r>
          </a:p>
        </p:txBody>
      </p:sp>
      <p:sp>
        <p:nvSpPr>
          <p:cNvPr id="119" name="TextBox 118"/>
          <p:cNvSpPr txBox="1"/>
          <p:nvPr/>
        </p:nvSpPr>
        <p:spPr>
          <a:xfrm>
            <a:off x="3106297" y="4039490"/>
            <a:ext cx="315778" cy="261610"/>
          </a:xfrm>
          <a:prstGeom prst="rect">
            <a:avLst/>
          </a:prstGeom>
          <a:noFill/>
        </p:spPr>
        <p:txBody>
          <a:bodyPr wrap="square" rtlCol="0">
            <a:spAutoFit/>
          </a:bodyPr>
          <a:lstStyle/>
          <a:p>
            <a:r>
              <a:rPr lang="en-US" sz="1050" b="1" dirty="0"/>
              <a:t>F</a:t>
            </a:r>
          </a:p>
        </p:txBody>
      </p:sp>
      <p:sp>
        <p:nvSpPr>
          <p:cNvPr id="120" name="TextBox 119"/>
          <p:cNvSpPr txBox="1"/>
          <p:nvPr/>
        </p:nvSpPr>
        <p:spPr>
          <a:xfrm>
            <a:off x="4480482" y="2405021"/>
            <a:ext cx="315778" cy="261610"/>
          </a:xfrm>
          <a:prstGeom prst="rect">
            <a:avLst/>
          </a:prstGeom>
          <a:noFill/>
        </p:spPr>
        <p:txBody>
          <a:bodyPr wrap="square" rtlCol="0">
            <a:spAutoFit/>
          </a:bodyPr>
          <a:lstStyle/>
          <a:p>
            <a:r>
              <a:rPr lang="en-US" sz="1050" b="1" dirty="0"/>
              <a:t>G</a:t>
            </a:r>
          </a:p>
        </p:txBody>
      </p:sp>
      <p:sp>
        <p:nvSpPr>
          <p:cNvPr id="122" name="TextBox 121"/>
          <p:cNvSpPr txBox="1"/>
          <p:nvPr/>
        </p:nvSpPr>
        <p:spPr>
          <a:xfrm>
            <a:off x="4472648" y="3172191"/>
            <a:ext cx="315778" cy="261610"/>
          </a:xfrm>
          <a:prstGeom prst="rect">
            <a:avLst/>
          </a:prstGeom>
          <a:noFill/>
        </p:spPr>
        <p:txBody>
          <a:bodyPr wrap="square" rtlCol="0">
            <a:spAutoFit/>
          </a:bodyPr>
          <a:lstStyle/>
          <a:p>
            <a:r>
              <a:rPr lang="en-US" sz="1050" b="1" dirty="0"/>
              <a:t>H</a:t>
            </a:r>
          </a:p>
        </p:txBody>
      </p:sp>
      <p:sp>
        <p:nvSpPr>
          <p:cNvPr id="123" name="TextBox 122"/>
          <p:cNvSpPr txBox="1"/>
          <p:nvPr/>
        </p:nvSpPr>
        <p:spPr>
          <a:xfrm>
            <a:off x="4500430" y="4030465"/>
            <a:ext cx="315778" cy="261610"/>
          </a:xfrm>
          <a:prstGeom prst="rect">
            <a:avLst/>
          </a:prstGeom>
          <a:noFill/>
        </p:spPr>
        <p:txBody>
          <a:bodyPr wrap="square" rtlCol="0">
            <a:spAutoFit/>
          </a:bodyPr>
          <a:lstStyle/>
          <a:p>
            <a:r>
              <a:rPr lang="en-US" sz="1050" b="1" dirty="0"/>
              <a:t>I</a:t>
            </a:r>
          </a:p>
        </p:txBody>
      </p:sp>
      <p:sp>
        <p:nvSpPr>
          <p:cNvPr id="7" name="Slide Number Placeholder 6"/>
          <p:cNvSpPr>
            <a:spLocks noGrp="1"/>
          </p:cNvSpPr>
          <p:nvPr>
            <p:ph type="sldNum" sz="quarter" idx="12"/>
          </p:nvPr>
        </p:nvSpPr>
        <p:spPr/>
        <p:txBody>
          <a:bodyPr/>
          <a:lstStyle/>
          <a:p>
            <a:fld id="{2923B03A-6743-47C6-8758-902529F6BF5C}" type="slidenum">
              <a:rPr lang="en-US" smtClean="0"/>
              <a:t>13</a:t>
            </a:fld>
            <a:endParaRPr lang="en-US"/>
          </a:p>
        </p:txBody>
      </p:sp>
      <p:sp>
        <p:nvSpPr>
          <p:cNvPr id="126" name="Rectangle 125"/>
          <p:cNvSpPr/>
          <p:nvPr/>
        </p:nvSpPr>
        <p:spPr>
          <a:xfrm>
            <a:off x="2775069" y="4975842"/>
            <a:ext cx="2183739" cy="307777"/>
          </a:xfrm>
          <a:prstGeom prst="rect">
            <a:avLst/>
          </a:prstGeom>
        </p:spPr>
        <p:txBody>
          <a:bodyPr wrap="none">
            <a:spAutoFit/>
          </a:bodyPr>
          <a:lstStyle/>
          <a:p>
            <a:r>
              <a:rPr lang="en-US" sz="1400" dirty="0"/>
              <a:t>An example of polygon SBD</a:t>
            </a:r>
          </a:p>
        </p:txBody>
      </p:sp>
    </p:spTree>
    <p:extLst>
      <p:ext uri="{BB962C8B-B14F-4D97-AF65-F5344CB8AC3E}">
        <p14:creationId xmlns:p14="http://schemas.microsoft.com/office/powerpoint/2010/main" val="194353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1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3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4"/>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3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39"/>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4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4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4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4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44"/>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45"/>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1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12"/>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4"/>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47"/>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48"/>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49"/>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50"/>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51"/>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52"/>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53"/>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54"/>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55"/>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56"/>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57"/>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58"/>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59"/>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0"/>
                                  </p:stCondLst>
                                  <p:childTnLst>
                                    <p:set>
                                      <p:cBhvr>
                                        <p:cTn id="218" dur="1" fill="hold">
                                          <p:stCondLst>
                                            <p:cond delay="0"/>
                                          </p:stCondLst>
                                        </p:cTn>
                                        <p:tgtEl>
                                          <p:spTgt spid="3">
                                            <p:txEl>
                                              <p:pRg st="10" end="10"/>
                                            </p:txEl>
                                          </p:spTgt>
                                        </p:tgtEl>
                                        <p:attrNameLst>
                                          <p:attrName>style.visibility</p:attrName>
                                        </p:attrNameLst>
                                      </p:cBhvr>
                                      <p:to>
                                        <p:strVal val="visible"/>
                                      </p:to>
                                    </p:set>
                                  </p:childTnLst>
                                </p:cTn>
                              </p:par>
                              <p:par>
                                <p:cTn id="219" presetID="1" presetClass="exit" presetSubtype="0" fill="hold" grpId="2" nodeType="withEffect">
                                  <p:stCondLst>
                                    <p:cond delay="0"/>
                                  </p:stCondLst>
                                  <p:childTnLst>
                                    <p:set>
                                      <p:cBhvr>
                                        <p:cTn id="220" dur="1" fill="hold">
                                          <p:stCondLst>
                                            <p:cond delay="0"/>
                                          </p:stCondLst>
                                        </p:cTn>
                                        <p:tgtEl>
                                          <p:spTgt spid="19"/>
                                        </p:tgtEl>
                                        <p:attrNameLst>
                                          <p:attrName>style.visibility</p:attrName>
                                        </p:attrNameLst>
                                      </p:cBhvr>
                                      <p:to>
                                        <p:strVal val="hidden"/>
                                      </p:to>
                                    </p:set>
                                  </p:childTnLst>
                                </p:cTn>
                              </p:par>
                              <p:par>
                                <p:cTn id="221" presetID="1" presetClass="entr" presetSubtype="0" fill="hold" grpId="0" nodeType="withEffect">
                                  <p:stCondLst>
                                    <p:cond delay="0"/>
                                  </p:stCondLst>
                                  <p:childTnLst>
                                    <p:set>
                                      <p:cBhvr>
                                        <p:cTn id="222" dur="1" fill="hold">
                                          <p:stCondLst>
                                            <p:cond delay="0"/>
                                          </p:stCondLst>
                                        </p:cTn>
                                        <p:tgtEl>
                                          <p:spTgt spid="164"/>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5"/>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nodeType="clickEffect">
                                  <p:stCondLst>
                                    <p:cond delay="0"/>
                                  </p:stCondLst>
                                  <p:childTnLst>
                                    <p:set>
                                      <p:cBhvr>
                                        <p:cTn id="230" dur="1" fill="hold">
                                          <p:stCondLst>
                                            <p:cond delay="0"/>
                                          </p:stCondLst>
                                        </p:cTn>
                                        <p:tgtEl>
                                          <p:spTgt spid="8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nodeType="clickEffect">
                                  <p:stCondLst>
                                    <p:cond delay="0"/>
                                  </p:stCondLst>
                                  <p:childTnLst>
                                    <p:set>
                                      <p:cBhvr>
                                        <p:cTn id="234" dur="1" fill="hold">
                                          <p:stCondLst>
                                            <p:cond delay="0"/>
                                          </p:stCondLst>
                                        </p:cTn>
                                        <p:tgtEl>
                                          <p:spTgt spid="86"/>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nodeType="clickEffect">
                                  <p:stCondLst>
                                    <p:cond delay="0"/>
                                  </p:stCondLst>
                                  <p:childTnLst>
                                    <p:set>
                                      <p:cBhvr>
                                        <p:cTn id="238" dur="1" fill="hold">
                                          <p:stCondLst>
                                            <p:cond delay="0"/>
                                          </p:stCondLst>
                                        </p:cTn>
                                        <p:tgtEl>
                                          <p:spTgt spid="3">
                                            <p:txEl>
                                              <p:pRg st="11" end="11"/>
                                            </p:txEl>
                                          </p:spTgt>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65"/>
                                        </p:tgtEl>
                                        <p:attrNameLst>
                                          <p:attrName>style.visibility</p:attrName>
                                        </p:attrNameLst>
                                      </p:cBhvr>
                                      <p:to>
                                        <p:strVal val="visible"/>
                                      </p:to>
                                    </p:set>
                                  </p:childTnLst>
                                </p:cTn>
                              </p:par>
                              <p:par>
                                <p:cTn id="241" presetID="1" presetClass="exit" presetSubtype="0" fill="hold" grpId="1" nodeType="withEffect">
                                  <p:stCondLst>
                                    <p:cond delay="0"/>
                                  </p:stCondLst>
                                  <p:childTnLst>
                                    <p:set>
                                      <p:cBhvr>
                                        <p:cTn id="242" dur="1" fill="hold">
                                          <p:stCondLst>
                                            <p:cond delay="0"/>
                                          </p:stCondLst>
                                        </p:cTn>
                                        <p:tgtEl>
                                          <p:spTgt spid="164"/>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101"/>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81"/>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82"/>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83"/>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03"/>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04"/>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3"/>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5"/>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grpId="0" nodeType="clickEffect">
                                  <p:stCondLst>
                                    <p:cond delay="0"/>
                                  </p:stCondLst>
                                  <p:childTnLst>
                                    <p:set>
                                      <p:cBhvr>
                                        <p:cTn id="264" dur="1" fill="hold">
                                          <p:stCondLst>
                                            <p:cond delay="0"/>
                                          </p:stCondLst>
                                        </p:cTn>
                                        <p:tgtEl>
                                          <p:spTgt spid="95"/>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93"/>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94"/>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96"/>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98"/>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00"/>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02"/>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05"/>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06"/>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29" grpId="0"/>
      <p:bldP spid="19" grpId="0" animBg="1"/>
      <p:bldP spid="19" grpId="2" animBg="1"/>
      <p:bldP spid="93" grpId="0" animBg="1"/>
      <p:bldP spid="94" grpId="0" animBg="1"/>
      <p:bldP spid="96" grpId="0" animBg="1"/>
      <p:bldP spid="98" grpId="0" animBg="1"/>
      <p:bldP spid="100" grpId="0" animBg="1"/>
      <p:bldP spid="101" grpId="0" animBg="1"/>
      <p:bldP spid="102" grpId="0" animBg="1"/>
      <p:bldP spid="105" grpId="0"/>
      <p:bldP spid="106" grpId="0"/>
      <p:bldP spid="81" grpId="0" animBg="1"/>
      <p:bldP spid="82" grpId="0" animBg="1"/>
      <p:bldP spid="83" grpId="0" animBg="1"/>
      <p:bldP spid="103" grpId="0"/>
      <p:bldP spid="104" grpId="0"/>
      <p:bldP spid="13" grpId="0" animBg="1"/>
      <p:bldP spid="88" grpId="0" animBg="1"/>
      <p:bldP spid="15" grpId="0"/>
      <p:bldP spid="95" grpId="0"/>
      <p:bldP spid="6" grpId="0" animBg="1"/>
      <p:bldP spid="8" grpId="0" animBg="1"/>
      <p:bldP spid="11" grpId="0" animBg="1"/>
      <p:bldP spid="16" grpId="0" animBg="1"/>
      <p:bldP spid="18" grpId="0" animBg="1"/>
      <p:bldP spid="20" grpId="0" animBg="1"/>
      <p:bldP spid="21" grpId="0" animBg="1"/>
      <p:bldP spid="22" grpId="0" animBg="1"/>
      <p:bldP spid="23" grpId="0" animBg="1"/>
      <p:bldP spid="25" grpId="0" animBg="1"/>
      <p:bldP spid="28"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115"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7" grpId="0"/>
      <p:bldP spid="148" grpId="0" animBg="1"/>
      <p:bldP spid="161" grpId="0" animBg="1"/>
      <p:bldP spid="162" grpId="0" animBg="1"/>
      <p:bldP spid="74" grpId="0"/>
      <p:bldP spid="163" grpId="0"/>
      <p:bldP spid="164" grpId="0" animBg="1"/>
      <p:bldP spid="164" grpId="1" animBg="1"/>
      <p:bldP spid="165" grpId="0" animBg="1"/>
      <p:bldP spid="4" grpId="0"/>
      <p:bldP spid="111" grpId="0"/>
      <p:bldP spid="112" grpId="0"/>
      <p:bldP spid="113" grpId="0"/>
      <p:bldP spid="114" grpId="0"/>
      <p:bldP spid="117" grpId="0"/>
      <p:bldP spid="118" grpId="0"/>
      <p:bldP spid="119" grpId="0"/>
      <p:bldP spid="120" grpId="0"/>
      <p:bldP spid="122" grpId="0"/>
      <p:bldP spid="123" grpId="0"/>
      <p:bldP spid="1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Hadoop-GIS </a:t>
            </a:r>
            <a:r>
              <a:rPr lang="en-US" sz="3200" b="1" dirty="0"/>
              <a:t/>
            </a:r>
            <a:br>
              <a:rPr lang="en-US" sz="3200" b="1" dirty="0"/>
            </a:br>
            <a:endParaRPr lang="en-US" sz="3200" b="1" dirty="0"/>
          </a:p>
        </p:txBody>
      </p:sp>
      <p:sp>
        <p:nvSpPr>
          <p:cNvPr id="3" name="Content Placeholder 2"/>
          <p:cNvSpPr>
            <a:spLocks noGrp="1"/>
          </p:cNvSpPr>
          <p:nvPr>
            <p:ph idx="1"/>
          </p:nvPr>
        </p:nvSpPr>
        <p:spPr>
          <a:xfrm>
            <a:off x="639938" y="1541124"/>
            <a:ext cx="8376013" cy="5141764"/>
          </a:xfrm>
        </p:spPr>
        <p:txBody>
          <a:bodyPr>
            <a:normAutofit/>
          </a:bodyPr>
          <a:lstStyle/>
          <a:p>
            <a:pPr marL="0" indent="0">
              <a:buNone/>
            </a:pPr>
            <a:r>
              <a:rPr lang="en-US" sz="1800" dirty="0"/>
              <a:t> </a:t>
            </a:r>
            <a:r>
              <a:rPr lang="en-US" sz="2400" dirty="0" smtClean="0"/>
              <a:t>An example of SQL Query:</a:t>
            </a:r>
            <a:endParaRPr lang="en-US" sz="2400" dirty="0"/>
          </a:p>
          <a:p>
            <a:pPr lvl="1"/>
            <a:r>
              <a:rPr lang="en-US" sz="1800" dirty="0"/>
              <a:t>Find all the spatial objects </a:t>
            </a:r>
            <a:r>
              <a:rPr lang="en-US" sz="1800" dirty="0">
                <a:solidFill>
                  <a:srgbClr val="FF0000"/>
                </a:solidFill>
              </a:rPr>
              <a:t>within</a:t>
            </a:r>
            <a:r>
              <a:rPr lang="en-US" sz="1800" dirty="0"/>
              <a:t> a user</a:t>
            </a:r>
          </a:p>
          <a:p>
            <a:pPr marL="457200" lvl="1" indent="0">
              <a:buNone/>
            </a:pPr>
            <a:r>
              <a:rPr lang="en-US" sz="1800" dirty="0"/>
              <a:t>      define query region. </a:t>
            </a:r>
          </a:p>
          <a:p>
            <a:endParaRPr lang="en-US" sz="1800" dirty="0"/>
          </a:p>
          <a:p>
            <a:endParaRPr lang="en-US" sz="1800" dirty="0"/>
          </a:p>
          <a:p>
            <a:endParaRPr lang="en-US" sz="1800" dirty="0"/>
          </a:p>
          <a:p>
            <a:pPr lvl="1"/>
            <a:endParaRPr lang="en-US" sz="1400" dirty="0"/>
          </a:p>
          <a:p>
            <a:pPr marL="457200" lvl="1" indent="0">
              <a:buNone/>
            </a:pPr>
            <a:endParaRPr lang="en-US" sz="1400" dirty="0"/>
          </a:p>
          <a:p>
            <a:endParaRPr lang="en-US" sz="1800" dirty="0"/>
          </a:p>
        </p:txBody>
      </p:sp>
      <p:sp>
        <p:nvSpPr>
          <p:cNvPr id="47" name="TextBox 46"/>
          <p:cNvSpPr txBox="1"/>
          <p:nvPr/>
        </p:nvSpPr>
        <p:spPr>
          <a:xfrm>
            <a:off x="2509066" y="6517067"/>
            <a:ext cx="3461490" cy="307777"/>
          </a:xfrm>
          <a:prstGeom prst="rect">
            <a:avLst/>
          </a:prstGeom>
          <a:noFill/>
        </p:spPr>
        <p:txBody>
          <a:bodyPr wrap="square" rtlCol="0">
            <a:spAutoFit/>
          </a:bodyPr>
          <a:lstStyle/>
          <a:p>
            <a:r>
              <a:rPr lang="en-US" sz="1400" dirty="0"/>
              <a:t>Spatial query Processing in Hadoop-GIS</a:t>
            </a:r>
          </a:p>
        </p:txBody>
      </p:sp>
      <p:sp>
        <p:nvSpPr>
          <p:cNvPr id="49" name="Date Placeholder 48"/>
          <p:cNvSpPr>
            <a:spLocks noGrp="1"/>
          </p:cNvSpPr>
          <p:nvPr>
            <p:ph type="dt" sz="half" idx="10"/>
          </p:nvPr>
        </p:nvSpPr>
        <p:spPr>
          <a:xfrm>
            <a:off x="423167" y="6410364"/>
            <a:ext cx="2057400" cy="365125"/>
          </a:xfrm>
        </p:spPr>
        <p:txBody>
          <a:bodyPr/>
          <a:lstStyle/>
          <a:p>
            <a:fld id="{96827C38-63BD-4AEB-A30D-09592317C2E6}" type="datetime1">
              <a:rPr lang="en-US" smtClean="0"/>
              <a:t>3/29/17</a:t>
            </a:fld>
            <a:endParaRPr lang="en-US" dirty="0"/>
          </a:p>
        </p:txBody>
      </p:sp>
      <p:pic>
        <p:nvPicPr>
          <p:cNvPr id="5" name="Picture 4"/>
          <p:cNvPicPr>
            <a:picLocks noChangeAspect="1"/>
          </p:cNvPicPr>
          <p:nvPr/>
        </p:nvPicPr>
        <p:blipFill>
          <a:blip r:embed="rId3"/>
          <a:stretch>
            <a:fillRect/>
          </a:stretch>
        </p:blipFill>
        <p:spPr>
          <a:xfrm>
            <a:off x="321706" y="4811340"/>
            <a:ext cx="765218" cy="570459"/>
          </a:xfrm>
          <a:prstGeom prst="rect">
            <a:avLst/>
          </a:prstGeom>
        </p:spPr>
      </p:pic>
      <p:pic>
        <p:nvPicPr>
          <p:cNvPr id="6" name="Picture 5"/>
          <p:cNvPicPr>
            <a:picLocks noChangeAspect="1"/>
          </p:cNvPicPr>
          <p:nvPr/>
        </p:nvPicPr>
        <p:blipFill rotWithShape="1">
          <a:blip r:embed="rId4"/>
          <a:srcRect r="-1289"/>
          <a:stretch/>
        </p:blipFill>
        <p:spPr>
          <a:xfrm>
            <a:off x="317390" y="5452359"/>
            <a:ext cx="747092" cy="598486"/>
          </a:xfrm>
          <a:prstGeom prst="rect">
            <a:avLst/>
          </a:prstGeom>
        </p:spPr>
      </p:pic>
      <p:cxnSp>
        <p:nvCxnSpPr>
          <p:cNvPr id="11" name="Straight Arrow Connector 10"/>
          <p:cNvCxnSpPr/>
          <p:nvPr/>
        </p:nvCxnSpPr>
        <p:spPr>
          <a:xfrm flipH="1" flipV="1">
            <a:off x="1060297" y="4358145"/>
            <a:ext cx="834069" cy="2139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76119" y="3695444"/>
            <a:ext cx="1034011" cy="276999"/>
          </a:xfrm>
          <a:prstGeom prst="rect">
            <a:avLst/>
          </a:prstGeom>
          <a:noFill/>
        </p:spPr>
        <p:txBody>
          <a:bodyPr wrap="square" rtlCol="0">
            <a:spAutoFit/>
          </a:bodyPr>
          <a:lstStyle/>
          <a:p>
            <a:r>
              <a:rPr lang="en-US" sz="1200" dirty="0"/>
              <a:t>Query Region</a:t>
            </a:r>
          </a:p>
        </p:txBody>
      </p:sp>
      <p:cxnSp>
        <p:nvCxnSpPr>
          <p:cNvPr id="111" name="Straight Arrow Connector 110"/>
          <p:cNvCxnSpPr/>
          <p:nvPr/>
        </p:nvCxnSpPr>
        <p:spPr>
          <a:xfrm flipH="1" flipV="1">
            <a:off x="1117917" y="5008468"/>
            <a:ext cx="652739" cy="99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40" idx="1"/>
            <a:endCxn id="6" idx="3"/>
          </p:cNvCxnSpPr>
          <p:nvPr/>
        </p:nvCxnSpPr>
        <p:spPr>
          <a:xfrm flipH="1">
            <a:off x="1064482" y="5657269"/>
            <a:ext cx="674740" cy="94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083645" y="5937186"/>
            <a:ext cx="1422829" cy="338554"/>
          </a:xfrm>
          <a:prstGeom prst="rect">
            <a:avLst/>
          </a:prstGeom>
          <a:noFill/>
        </p:spPr>
        <p:txBody>
          <a:bodyPr wrap="square" rtlCol="0">
            <a:spAutoFit/>
          </a:bodyPr>
          <a:lstStyle/>
          <a:p>
            <a:r>
              <a:rPr lang="en-US" sz="1600" dirty="0"/>
              <a:t>Global Index</a:t>
            </a:r>
          </a:p>
        </p:txBody>
      </p:sp>
      <p:graphicFrame>
        <p:nvGraphicFramePr>
          <p:cNvPr id="104" name="Table 103"/>
          <p:cNvGraphicFramePr>
            <a:graphicFrameLocks noGrp="1"/>
          </p:cNvGraphicFramePr>
          <p:nvPr>
            <p:extLst>
              <p:ext uri="{D42A27DB-BD31-4B8C-83A1-F6EECF244321}">
                <p14:modId xmlns:p14="http://schemas.microsoft.com/office/powerpoint/2010/main" val="112301039"/>
              </p:ext>
            </p:extLst>
          </p:nvPr>
        </p:nvGraphicFramePr>
        <p:xfrm>
          <a:off x="1548012" y="4209137"/>
          <a:ext cx="2191518" cy="1705929"/>
        </p:xfrm>
        <a:graphic>
          <a:graphicData uri="http://schemas.openxmlformats.org/drawingml/2006/table">
            <a:tbl>
              <a:tblPr firstRow="1" bandRow="1">
                <a:tableStyleId>{073A0DAA-6AF3-43AB-8588-CEC1D06C72B9}</a:tableStyleId>
              </a:tblPr>
              <a:tblGrid>
                <a:gridCol w="730506">
                  <a:extLst>
                    <a:ext uri="{9D8B030D-6E8A-4147-A177-3AD203B41FA5}">
                      <a16:colId xmlns:a16="http://schemas.microsoft.com/office/drawing/2014/main" xmlns="" val="3694440498"/>
                    </a:ext>
                  </a:extLst>
                </a:gridCol>
                <a:gridCol w="730506">
                  <a:extLst>
                    <a:ext uri="{9D8B030D-6E8A-4147-A177-3AD203B41FA5}">
                      <a16:colId xmlns:a16="http://schemas.microsoft.com/office/drawing/2014/main" xmlns="" val="3689473300"/>
                    </a:ext>
                  </a:extLst>
                </a:gridCol>
                <a:gridCol w="730506">
                  <a:extLst>
                    <a:ext uri="{9D8B030D-6E8A-4147-A177-3AD203B41FA5}">
                      <a16:colId xmlns:a16="http://schemas.microsoft.com/office/drawing/2014/main" xmlns="" val="2908817534"/>
                    </a:ext>
                  </a:extLst>
                </a:gridCol>
              </a:tblGrid>
              <a:tr h="568643">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82475863"/>
                  </a:ext>
                </a:extLst>
              </a:tr>
              <a:tr h="568643">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53720949"/>
                  </a:ext>
                </a:extLst>
              </a:tr>
              <a:tr h="568643">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35237954"/>
                  </a:ext>
                </a:extLst>
              </a:tr>
            </a:tbl>
          </a:graphicData>
        </a:graphic>
      </p:graphicFrame>
      <p:sp>
        <p:nvSpPr>
          <p:cNvPr id="118" name="Oval 117"/>
          <p:cNvSpPr/>
          <p:nvPr/>
        </p:nvSpPr>
        <p:spPr>
          <a:xfrm>
            <a:off x="7364716" y="4590124"/>
            <a:ext cx="515155" cy="4378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a:off x="7344096" y="5785056"/>
            <a:ext cx="515155" cy="4378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7025396" y="3796173"/>
            <a:ext cx="1193539" cy="369332"/>
          </a:xfrm>
          <a:prstGeom prst="rect">
            <a:avLst/>
          </a:prstGeom>
          <a:noFill/>
        </p:spPr>
        <p:txBody>
          <a:bodyPr wrap="square" rtlCol="0">
            <a:spAutoFit/>
          </a:bodyPr>
          <a:lstStyle/>
          <a:p>
            <a:pPr algn="ctr"/>
            <a:r>
              <a:rPr lang="en-US" b="1" dirty="0"/>
              <a:t>MAPPERS</a:t>
            </a:r>
          </a:p>
        </p:txBody>
      </p:sp>
      <p:cxnSp>
        <p:nvCxnSpPr>
          <p:cNvPr id="124" name="Straight Arrow Connector 123"/>
          <p:cNvCxnSpPr/>
          <p:nvPr/>
        </p:nvCxnSpPr>
        <p:spPr>
          <a:xfrm>
            <a:off x="7041162" y="4803603"/>
            <a:ext cx="298685" cy="11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7020542" y="6028233"/>
            <a:ext cx="319305" cy="3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4" name="Table 133"/>
          <p:cNvGraphicFramePr>
            <a:graphicFrameLocks noGrp="1"/>
          </p:cNvGraphicFramePr>
          <p:nvPr>
            <p:extLst>
              <p:ext uri="{D42A27DB-BD31-4B8C-83A1-F6EECF244321}">
                <p14:modId xmlns:p14="http://schemas.microsoft.com/office/powerpoint/2010/main" val="2660162204"/>
              </p:ext>
            </p:extLst>
          </p:nvPr>
        </p:nvGraphicFramePr>
        <p:xfrm>
          <a:off x="5380925" y="1108159"/>
          <a:ext cx="3535998" cy="2312304"/>
        </p:xfrm>
        <a:graphic>
          <a:graphicData uri="http://schemas.openxmlformats.org/drawingml/2006/table">
            <a:tbl>
              <a:tblPr firstRow="1" bandRow="1">
                <a:tableStyleId>{073A0DAA-6AF3-43AB-8588-CEC1D06C72B9}</a:tableStyleId>
              </a:tblPr>
              <a:tblGrid>
                <a:gridCol w="1178666">
                  <a:extLst>
                    <a:ext uri="{9D8B030D-6E8A-4147-A177-3AD203B41FA5}">
                      <a16:colId xmlns:a16="http://schemas.microsoft.com/office/drawing/2014/main" xmlns="" val="3694440498"/>
                    </a:ext>
                  </a:extLst>
                </a:gridCol>
                <a:gridCol w="1178666">
                  <a:extLst>
                    <a:ext uri="{9D8B030D-6E8A-4147-A177-3AD203B41FA5}">
                      <a16:colId xmlns:a16="http://schemas.microsoft.com/office/drawing/2014/main" xmlns="" val="3689473300"/>
                    </a:ext>
                  </a:extLst>
                </a:gridCol>
                <a:gridCol w="1178666">
                  <a:extLst>
                    <a:ext uri="{9D8B030D-6E8A-4147-A177-3AD203B41FA5}">
                      <a16:colId xmlns:a16="http://schemas.microsoft.com/office/drawing/2014/main" xmlns="" val="2908817534"/>
                    </a:ext>
                  </a:extLst>
                </a:gridCol>
              </a:tblGrid>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82475863"/>
                  </a:ext>
                </a:extLst>
              </a:tr>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53720949"/>
                  </a:ext>
                </a:extLst>
              </a:tr>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35237954"/>
                  </a:ext>
                </a:extLst>
              </a:tr>
            </a:tbl>
          </a:graphicData>
        </a:graphic>
      </p:graphicFrame>
      <p:sp>
        <p:nvSpPr>
          <p:cNvPr id="135" name="Snip Same Side Corner Rectangle 134"/>
          <p:cNvSpPr/>
          <p:nvPr/>
        </p:nvSpPr>
        <p:spPr>
          <a:xfrm>
            <a:off x="5511097" y="1220756"/>
            <a:ext cx="318516" cy="265133"/>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136" name="Isosceles Triangle 135"/>
          <p:cNvSpPr/>
          <p:nvPr/>
        </p:nvSpPr>
        <p:spPr>
          <a:xfrm>
            <a:off x="6058400" y="1165522"/>
            <a:ext cx="388872" cy="342594"/>
          </a:xfrm>
          <a:prstGeom prst="triangle">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5441086" y="1586065"/>
            <a:ext cx="275845" cy="22583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138" name="Freeform 137"/>
          <p:cNvSpPr/>
          <p:nvPr/>
        </p:nvSpPr>
        <p:spPr>
          <a:xfrm>
            <a:off x="6026568" y="1552230"/>
            <a:ext cx="462332" cy="259667"/>
          </a:xfrm>
          <a:custGeom>
            <a:avLst/>
            <a:gdLst>
              <a:gd name="connsiteX0" fmla="*/ 174660 w 523982"/>
              <a:gd name="connsiteY0" fmla="*/ 0 h 236306"/>
              <a:gd name="connsiteX1" fmla="*/ 0 w 523982"/>
              <a:gd name="connsiteY1" fmla="*/ 143838 h 236306"/>
              <a:gd name="connsiteX2" fmla="*/ 369869 w 523982"/>
              <a:gd name="connsiteY2" fmla="*/ 236306 h 236306"/>
              <a:gd name="connsiteX3" fmla="*/ 523982 w 523982"/>
              <a:gd name="connsiteY3" fmla="*/ 61645 h 236306"/>
              <a:gd name="connsiteX4" fmla="*/ 174660 w 523982"/>
              <a:gd name="connsiteY4" fmla="*/ 0 h 23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82" h="236306">
                <a:moveTo>
                  <a:pt x="174660" y="0"/>
                </a:moveTo>
                <a:lnTo>
                  <a:pt x="0" y="143838"/>
                </a:lnTo>
                <a:lnTo>
                  <a:pt x="369869" y="236306"/>
                </a:lnTo>
                <a:lnTo>
                  <a:pt x="523982" y="61645"/>
                </a:lnTo>
                <a:lnTo>
                  <a:pt x="17466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5430808" y="1915528"/>
            <a:ext cx="460085" cy="389429"/>
          </a:xfrm>
          <a:custGeom>
            <a:avLst/>
            <a:gdLst>
              <a:gd name="connsiteX0" fmla="*/ 205483 w 462337"/>
              <a:gd name="connsiteY0" fmla="*/ 0 h 349321"/>
              <a:gd name="connsiteX1" fmla="*/ 0 w 462337"/>
              <a:gd name="connsiteY1" fmla="*/ 205483 h 349321"/>
              <a:gd name="connsiteX2" fmla="*/ 164387 w 462337"/>
              <a:gd name="connsiteY2" fmla="*/ 349321 h 349321"/>
              <a:gd name="connsiteX3" fmla="*/ 369870 w 462337"/>
              <a:gd name="connsiteY3" fmla="*/ 349321 h 349321"/>
              <a:gd name="connsiteX4" fmla="*/ 462337 w 462337"/>
              <a:gd name="connsiteY4" fmla="*/ 226031 h 349321"/>
              <a:gd name="connsiteX5" fmla="*/ 380144 w 462337"/>
              <a:gd name="connsiteY5" fmla="*/ 102741 h 349321"/>
              <a:gd name="connsiteX6" fmla="*/ 205483 w 462337"/>
              <a:gd name="connsiteY6"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337" h="349321">
                <a:moveTo>
                  <a:pt x="205483" y="0"/>
                </a:moveTo>
                <a:lnTo>
                  <a:pt x="0" y="205483"/>
                </a:lnTo>
                <a:lnTo>
                  <a:pt x="164387" y="349321"/>
                </a:lnTo>
                <a:lnTo>
                  <a:pt x="369870" y="349321"/>
                </a:lnTo>
                <a:lnTo>
                  <a:pt x="462337" y="226031"/>
                </a:lnTo>
                <a:lnTo>
                  <a:pt x="380144" y="102741"/>
                </a:lnTo>
                <a:lnTo>
                  <a:pt x="20548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sp>
        <p:nvSpPr>
          <p:cNvPr id="140" name="Rectangle 139"/>
          <p:cNvSpPr/>
          <p:nvPr/>
        </p:nvSpPr>
        <p:spPr>
          <a:xfrm>
            <a:off x="6097486" y="1963876"/>
            <a:ext cx="332624" cy="145309"/>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5463692" y="2366204"/>
            <a:ext cx="311175" cy="234787"/>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4</a:t>
            </a:r>
          </a:p>
        </p:txBody>
      </p:sp>
      <p:sp>
        <p:nvSpPr>
          <p:cNvPr id="142" name="Freeform 141"/>
          <p:cNvSpPr/>
          <p:nvPr/>
        </p:nvSpPr>
        <p:spPr>
          <a:xfrm>
            <a:off x="6057234" y="2281181"/>
            <a:ext cx="391204" cy="209319"/>
          </a:xfrm>
          <a:custGeom>
            <a:avLst/>
            <a:gdLst>
              <a:gd name="connsiteX0" fmla="*/ 267128 w 452063"/>
              <a:gd name="connsiteY0" fmla="*/ 0 h 226032"/>
              <a:gd name="connsiteX1" fmla="*/ 0 w 452063"/>
              <a:gd name="connsiteY1" fmla="*/ 123290 h 226032"/>
              <a:gd name="connsiteX2" fmla="*/ 10274 w 452063"/>
              <a:gd name="connsiteY2" fmla="*/ 226032 h 226032"/>
              <a:gd name="connsiteX3" fmla="*/ 452063 w 452063"/>
              <a:gd name="connsiteY3" fmla="*/ 226032 h 226032"/>
              <a:gd name="connsiteX4" fmla="*/ 441789 w 452063"/>
              <a:gd name="connsiteY4" fmla="*/ 30823 h 226032"/>
              <a:gd name="connsiteX5" fmla="*/ 267128 w 452063"/>
              <a:gd name="connsiteY5" fmla="*/ 0 h 22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063" h="226032">
                <a:moveTo>
                  <a:pt x="267128" y="0"/>
                </a:moveTo>
                <a:lnTo>
                  <a:pt x="0" y="123290"/>
                </a:lnTo>
                <a:lnTo>
                  <a:pt x="10274" y="226032"/>
                </a:lnTo>
                <a:lnTo>
                  <a:pt x="452063" y="226032"/>
                </a:lnTo>
                <a:lnTo>
                  <a:pt x="441789" y="30823"/>
                </a:lnTo>
                <a:lnTo>
                  <a:pt x="267128"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p:cNvSpPr/>
          <p:nvPr/>
        </p:nvSpPr>
        <p:spPr>
          <a:xfrm>
            <a:off x="5481880" y="2742360"/>
            <a:ext cx="533459" cy="323493"/>
          </a:xfrm>
          <a:custGeom>
            <a:avLst/>
            <a:gdLst>
              <a:gd name="connsiteX0" fmla="*/ 113016 w 616449"/>
              <a:gd name="connsiteY0" fmla="*/ 0 h 349321"/>
              <a:gd name="connsiteX1" fmla="*/ 0 w 616449"/>
              <a:gd name="connsiteY1" fmla="*/ 246580 h 349321"/>
              <a:gd name="connsiteX2" fmla="*/ 195209 w 616449"/>
              <a:gd name="connsiteY2" fmla="*/ 349321 h 349321"/>
              <a:gd name="connsiteX3" fmla="*/ 390418 w 616449"/>
              <a:gd name="connsiteY3" fmla="*/ 339047 h 349321"/>
              <a:gd name="connsiteX4" fmla="*/ 616449 w 616449"/>
              <a:gd name="connsiteY4" fmla="*/ 308225 h 349321"/>
              <a:gd name="connsiteX5" fmla="*/ 606175 w 616449"/>
              <a:gd name="connsiteY5" fmla="*/ 123290 h 349321"/>
              <a:gd name="connsiteX6" fmla="*/ 277402 w 616449"/>
              <a:gd name="connsiteY6" fmla="*/ 0 h 349321"/>
              <a:gd name="connsiteX7" fmla="*/ 113016 w 616449"/>
              <a:gd name="connsiteY7"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449" h="349321">
                <a:moveTo>
                  <a:pt x="113016" y="0"/>
                </a:moveTo>
                <a:lnTo>
                  <a:pt x="0" y="246580"/>
                </a:lnTo>
                <a:lnTo>
                  <a:pt x="195209" y="349321"/>
                </a:lnTo>
                <a:lnTo>
                  <a:pt x="390418" y="339047"/>
                </a:lnTo>
                <a:lnTo>
                  <a:pt x="616449" y="308225"/>
                </a:lnTo>
                <a:lnTo>
                  <a:pt x="606175" y="123290"/>
                </a:lnTo>
                <a:lnTo>
                  <a:pt x="277402" y="0"/>
                </a:lnTo>
                <a:lnTo>
                  <a:pt x="11301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5</a:t>
            </a:r>
          </a:p>
        </p:txBody>
      </p:sp>
      <p:sp>
        <p:nvSpPr>
          <p:cNvPr id="144" name="Freeform 143"/>
          <p:cNvSpPr/>
          <p:nvPr/>
        </p:nvSpPr>
        <p:spPr>
          <a:xfrm>
            <a:off x="6202321" y="2716247"/>
            <a:ext cx="284512" cy="371066"/>
          </a:xfrm>
          <a:custGeom>
            <a:avLst/>
            <a:gdLst>
              <a:gd name="connsiteX0" fmla="*/ 102742 w 328773"/>
              <a:gd name="connsiteY0" fmla="*/ 10275 h 400693"/>
              <a:gd name="connsiteX1" fmla="*/ 0 w 328773"/>
              <a:gd name="connsiteY1" fmla="*/ 184935 h 400693"/>
              <a:gd name="connsiteX2" fmla="*/ 61645 w 328773"/>
              <a:gd name="connsiteY2" fmla="*/ 400693 h 400693"/>
              <a:gd name="connsiteX3" fmla="*/ 215758 w 328773"/>
              <a:gd name="connsiteY3" fmla="*/ 400693 h 400693"/>
              <a:gd name="connsiteX4" fmla="*/ 328773 w 328773"/>
              <a:gd name="connsiteY4" fmla="*/ 297951 h 400693"/>
              <a:gd name="connsiteX5" fmla="*/ 287677 w 328773"/>
              <a:gd name="connsiteY5" fmla="*/ 113016 h 400693"/>
              <a:gd name="connsiteX6" fmla="*/ 308225 w 328773"/>
              <a:gd name="connsiteY6" fmla="*/ 0 h 400693"/>
              <a:gd name="connsiteX7" fmla="*/ 102742 w 328773"/>
              <a:gd name="connsiteY7" fmla="*/ 10275 h 400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773" h="400693">
                <a:moveTo>
                  <a:pt x="102742" y="10275"/>
                </a:moveTo>
                <a:lnTo>
                  <a:pt x="0" y="184935"/>
                </a:lnTo>
                <a:lnTo>
                  <a:pt x="61645" y="400693"/>
                </a:lnTo>
                <a:lnTo>
                  <a:pt x="215758" y="400693"/>
                </a:lnTo>
                <a:lnTo>
                  <a:pt x="328773" y="297951"/>
                </a:lnTo>
                <a:lnTo>
                  <a:pt x="287677" y="113016"/>
                </a:lnTo>
                <a:lnTo>
                  <a:pt x="308225" y="0"/>
                </a:lnTo>
                <a:lnTo>
                  <a:pt x="102742" y="10275"/>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a:off x="5409961" y="3125942"/>
            <a:ext cx="1013573" cy="237862"/>
          </a:xfrm>
          <a:custGeom>
            <a:avLst/>
            <a:gdLst>
              <a:gd name="connsiteX0" fmla="*/ 1006867 w 1171254"/>
              <a:gd name="connsiteY0" fmla="*/ 123290 h 256854"/>
              <a:gd name="connsiteX1" fmla="*/ 719191 w 1171254"/>
              <a:gd name="connsiteY1" fmla="*/ 0 h 256854"/>
              <a:gd name="connsiteX2" fmla="*/ 267128 w 1171254"/>
              <a:gd name="connsiteY2" fmla="*/ 71919 h 256854"/>
              <a:gd name="connsiteX3" fmla="*/ 0 w 1171254"/>
              <a:gd name="connsiteY3" fmla="*/ 143838 h 256854"/>
              <a:gd name="connsiteX4" fmla="*/ 308225 w 1171254"/>
              <a:gd name="connsiteY4" fmla="*/ 246580 h 256854"/>
              <a:gd name="connsiteX5" fmla="*/ 1171254 w 1171254"/>
              <a:gd name="connsiteY5" fmla="*/ 256854 h 256854"/>
              <a:gd name="connsiteX6" fmla="*/ 1006867 w 1171254"/>
              <a:gd name="connsiteY6" fmla="*/ 123290 h 2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254" h="256854">
                <a:moveTo>
                  <a:pt x="1006867" y="123290"/>
                </a:moveTo>
                <a:lnTo>
                  <a:pt x="719191" y="0"/>
                </a:lnTo>
                <a:lnTo>
                  <a:pt x="267128" y="71919"/>
                </a:lnTo>
                <a:lnTo>
                  <a:pt x="0" y="143838"/>
                </a:lnTo>
                <a:lnTo>
                  <a:pt x="308225" y="246580"/>
                </a:lnTo>
                <a:lnTo>
                  <a:pt x="1171254" y="256854"/>
                </a:lnTo>
                <a:lnTo>
                  <a:pt x="1006867" y="12329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6</a:t>
            </a:r>
          </a:p>
        </p:txBody>
      </p:sp>
      <p:sp>
        <p:nvSpPr>
          <p:cNvPr id="146" name="Isosceles Triangle 145"/>
          <p:cNvSpPr/>
          <p:nvPr/>
        </p:nvSpPr>
        <p:spPr>
          <a:xfrm>
            <a:off x="6603107" y="1900191"/>
            <a:ext cx="96640" cy="105871"/>
          </a:xfrm>
          <a:prstGeom prst="triangle">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6754507" y="1911360"/>
            <a:ext cx="136547" cy="189648"/>
          </a:xfrm>
          <a:custGeom>
            <a:avLst/>
            <a:gdLst>
              <a:gd name="connsiteX0" fmla="*/ 41096 w 205483"/>
              <a:gd name="connsiteY0" fmla="*/ 0 h 246580"/>
              <a:gd name="connsiteX1" fmla="*/ 0 w 205483"/>
              <a:gd name="connsiteY1" fmla="*/ 195209 h 246580"/>
              <a:gd name="connsiteX2" fmla="*/ 133564 w 205483"/>
              <a:gd name="connsiteY2" fmla="*/ 246580 h 246580"/>
              <a:gd name="connsiteX3" fmla="*/ 205483 w 205483"/>
              <a:gd name="connsiteY3" fmla="*/ 123290 h 246580"/>
              <a:gd name="connsiteX4" fmla="*/ 41096 w 205483"/>
              <a:gd name="connsiteY4" fmla="*/ 0 h 24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83" h="246580">
                <a:moveTo>
                  <a:pt x="41096" y="0"/>
                </a:moveTo>
                <a:lnTo>
                  <a:pt x="0" y="195209"/>
                </a:lnTo>
                <a:lnTo>
                  <a:pt x="133564" y="246580"/>
                </a:lnTo>
                <a:lnTo>
                  <a:pt x="205483" y="123290"/>
                </a:lnTo>
                <a:lnTo>
                  <a:pt x="4109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p:cNvSpPr/>
          <p:nvPr/>
        </p:nvSpPr>
        <p:spPr>
          <a:xfrm>
            <a:off x="6590681" y="2062960"/>
            <a:ext cx="240057" cy="182132"/>
          </a:xfrm>
          <a:custGeom>
            <a:avLst/>
            <a:gdLst>
              <a:gd name="connsiteX0" fmla="*/ 0 w 277402"/>
              <a:gd name="connsiteY0" fmla="*/ 0 h 277402"/>
              <a:gd name="connsiteX1" fmla="*/ 41097 w 277402"/>
              <a:gd name="connsiteY1" fmla="*/ 195209 h 277402"/>
              <a:gd name="connsiteX2" fmla="*/ 277402 w 277402"/>
              <a:gd name="connsiteY2" fmla="*/ 277402 h 277402"/>
              <a:gd name="connsiteX3" fmla="*/ 267128 w 277402"/>
              <a:gd name="connsiteY3" fmla="*/ 133564 h 277402"/>
              <a:gd name="connsiteX4" fmla="*/ 0 w 277402"/>
              <a:gd name="connsiteY4" fmla="*/ 0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402" h="277402">
                <a:moveTo>
                  <a:pt x="0" y="0"/>
                </a:moveTo>
                <a:lnTo>
                  <a:pt x="41097" y="195209"/>
                </a:lnTo>
                <a:lnTo>
                  <a:pt x="277402" y="277402"/>
                </a:lnTo>
                <a:lnTo>
                  <a:pt x="267128" y="133564"/>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p:cNvSpPr/>
          <p:nvPr/>
        </p:nvSpPr>
        <p:spPr>
          <a:xfrm>
            <a:off x="7552819" y="1919733"/>
            <a:ext cx="159163" cy="220620"/>
          </a:xfrm>
          <a:custGeom>
            <a:avLst/>
            <a:gdLst>
              <a:gd name="connsiteX0" fmla="*/ 154112 w 226032"/>
              <a:gd name="connsiteY0" fmla="*/ 0 h 308225"/>
              <a:gd name="connsiteX1" fmla="*/ 0 w 226032"/>
              <a:gd name="connsiteY1" fmla="*/ 133564 h 308225"/>
              <a:gd name="connsiteX2" fmla="*/ 215757 w 226032"/>
              <a:gd name="connsiteY2" fmla="*/ 308225 h 308225"/>
              <a:gd name="connsiteX3" fmla="*/ 226032 w 226032"/>
              <a:gd name="connsiteY3" fmla="*/ 30823 h 308225"/>
              <a:gd name="connsiteX4" fmla="*/ 154112 w 226032"/>
              <a:gd name="connsiteY4" fmla="*/ 0 h 30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2" h="308225">
                <a:moveTo>
                  <a:pt x="154112" y="0"/>
                </a:moveTo>
                <a:lnTo>
                  <a:pt x="0" y="133564"/>
                </a:lnTo>
                <a:lnTo>
                  <a:pt x="215757" y="308225"/>
                </a:lnTo>
                <a:lnTo>
                  <a:pt x="226032" y="30823"/>
                </a:lnTo>
                <a:lnTo>
                  <a:pt x="154112"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6632588" y="2350822"/>
            <a:ext cx="151147" cy="180775"/>
          </a:xfrm>
          <a:custGeom>
            <a:avLst/>
            <a:gdLst>
              <a:gd name="connsiteX0" fmla="*/ 123290 w 174661"/>
              <a:gd name="connsiteY0" fmla="*/ 0 h 195209"/>
              <a:gd name="connsiteX1" fmla="*/ 0 w 174661"/>
              <a:gd name="connsiteY1" fmla="*/ 102741 h 195209"/>
              <a:gd name="connsiteX2" fmla="*/ 41097 w 174661"/>
              <a:gd name="connsiteY2" fmla="*/ 174660 h 195209"/>
              <a:gd name="connsiteX3" fmla="*/ 164387 w 174661"/>
              <a:gd name="connsiteY3" fmla="*/ 195209 h 195209"/>
              <a:gd name="connsiteX4" fmla="*/ 174661 w 174661"/>
              <a:gd name="connsiteY4" fmla="*/ 113015 h 195209"/>
              <a:gd name="connsiteX5" fmla="*/ 123290 w 174661"/>
              <a:gd name="connsiteY5" fmla="*/ 0 h 1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61" h="195209">
                <a:moveTo>
                  <a:pt x="123290" y="0"/>
                </a:moveTo>
                <a:lnTo>
                  <a:pt x="0" y="102741"/>
                </a:lnTo>
                <a:lnTo>
                  <a:pt x="41097" y="174660"/>
                </a:lnTo>
                <a:lnTo>
                  <a:pt x="164387" y="195209"/>
                </a:lnTo>
                <a:lnTo>
                  <a:pt x="174661" y="113015"/>
                </a:lnTo>
                <a:lnTo>
                  <a:pt x="12329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6819991" y="2310323"/>
            <a:ext cx="168929" cy="256891"/>
          </a:xfrm>
          <a:custGeom>
            <a:avLst/>
            <a:gdLst>
              <a:gd name="connsiteX0" fmla="*/ 92467 w 195209"/>
              <a:gd name="connsiteY0" fmla="*/ 41097 h 277402"/>
              <a:gd name="connsiteX1" fmla="*/ 0 w 195209"/>
              <a:gd name="connsiteY1" fmla="*/ 82193 h 277402"/>
              <a:gd name="connsiteX2" fmla="*/ 51371 w 195209"/>
              <a:gd name="connsiteY2" fmla="*/ 215757 h 277402"/>
              <a:gd name="connsiteX3" fmla="*/ 195209 w 195209"/>
              <a:gd name="connsiteY3" fmla="*/ 277402 h 277402"/>
              <a:gd name="connsiteX4" fmla="*/ 174661 w 195209"/>
              <a:gd name="connsiteY4" fmla="*/ 113016 h 277402"/>
              <a:gd name="connsiteX5" fmla="*/ 61645 w 195209"/>
              <a:gd name="connsiteY5" fmla="*/ 0 h 277402"/>
              <a:gd name="connsiteX6" fmla="*/ 92467 w 195209"/>
              <a:gd name="connsiteY6" fmla="*/ 41097 h 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209" h="277402">
                <a:moveTo>
                  <a:pt x="92467" y="41097"/>
                </a:moveTo>
                <a:lnTo>
                  <a:pt x="0" y="82193"/>
                </a:lnTo>
                <a:lnTo>
                  <a:pt x="51371" y="215757"/>
                </a:lnTo>
                <a:lnTo>
                  <a:pt x="195209" y="277402"/>
                </a:lnTo>
                <a:lnTo>
                  <a:pt x="174661" y="113016"/>
                </a:lnTo>
                <a:lnTo>
                  <a:pt x="61645" y="0"/>
                </a:lnTo>
                <a:lnTo>
                  <a:pt x="92467" y="41097"/>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7422690" y="1900796"/>
            <a:ext cx="151147" cy="104659"/>
          </a:xfrm>
          <a:custGeom>
            <a:avLst/>
            <a:gdLst>
              <a:gd name="connsiteX0" fmla="*/ 0 w 174661"/>
              <a:gd name="connsiteY0" fmla="*/ 0 h 113015"/>
              <a:gd name="connsiteX1" fmla="*/ 0 w 174661"/>
              <a:gd name="connsiteY1" fmla="*/ 0 h 113015"/>
              <a:gd name="connsiteX2" fmla="*/ 82193 w 174661"/>
              <a:gd name="connsiteY2" fmla="*/ 113015 h 113015"/>
              <a:gd name="connsiteX3" fmla="*/ 92468 w 174661"/>
              <a:gd name="connsiteY3" fmla="*/ 113015 h 113015"/>
              <a:gd name="connsiteX4" fmla="*/ 174661 w 174661"/>
              <a:gd name="connsiteY4" fmla="*/ 30822 h 113015"/>
              <a:gd name="connsiteX5" fmla="*/ 164387 w 174661"/>
              <a:gd name="connsiteY5" fmla="*/ 10274 h 113015"/>
              <a:gd name="connsiteX6" fmla="*/ 71919 w 174661"/>
              <a:gd name="connsiteY6" fmla="*/ 0 h 113015"/>
              <a:gd name="connsiteX7" fmla="*/ 0 w 174661"/>
              <a:gd name="connsiteY7" fmla="*/ 0 h 11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1" h="113015">
                <a:moveTo>
                  <a:pt x="0" y="0"/>
                </a:moveTo>
                <a:lnTo>
                  <a:pt x="0" y="0"/>
                </a:lnTo>
                <a:lnTo>
                  <a:pt x="82193" y="113015"/>
                </a:lnTo>
                <a:lnTo>
                  <a:pt x="92468" y="113015"/>
                </a:lnTo>
                <a:lnTo>
                  <a:pt x="174661" y="30822"/>
                </a:lnTo>
                <a:lnTo>
                  <a:pt x="164387" y="10274"/>
                </a:lnTo>
                <a:cubicBezTo>
                  <a:pt x="133564" y="6849"/>
                  <a:pt x="102931" y="0"/>
                  <a:pt x="71919" y="0"/>
                </a:cubicBezTo>
                <a:cubicBezTo>
                  <a:pt x="54457" y="0"/>
                  <a:pt x="20549" y="10274"/>
                  <a:pt x="0" y="0"/>
                </a:cubicBez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7248657" y="1900191"/>
            <a:ext cx="204492" cy="180775"/>
          </a:xfrm>
          <a:custGeom>
            <a:avLst/>
            <a:gdLst>
              <a:gd name="connsiteX0" fmla="*/ 0 w 236305"/>
              <a:gd name="connsiteY0" fmla="*/ 0 h 195209"/>
              <a:gd name="connsiteX1" fmla="*/ 0 w 236305"/>
              <a:gd name="connsiteY1" fmla="*/ 0 h 195209"/>
              <a:gd name="connsiteX2" fmla="*/ 51370 w 236305"/>
              <a:gd name="connsiteY2" fmla="*/ 92467 h 195209"/>
              <a:gd name="connsiteX3" fmla="*/ 205483 w 236305"/>
              <a:gd name="connsiteY3" fmla="*/ 195209 h 195209"/>
              <a:gd name="connsiteX4" fmla="*/ 215757 w 236305"/>
              <a:gd name="connsiteY4" fmla="*/ 195209 h 195209"/>
              <a:gd name="connsiteX5" fmla="*/ 236305 w 236305"/>
              <a:gd name="connsiteY5" fmla="*/ 92467 h 195209"/>
              <a:gd name="connsiteX6" fmla="*/ 133564 w 236305"/>
              <a:gd name="connsiteY6" fmla="*/ 0 h 195209"/>
              <a:gd name="connsiteX7" fmla="*/ 0 w 236305"/>
              <a:gd name="connsiteY7" fmla="*/ 0 h 1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05" h="195209">
                <a:moveTo>
                  <a:pt x="0" y="0"/>
                </a:moveTo>
                <a:lnTo>
                  <a:pt x="0" y="0"/>
                </a:lnTo>
                <a:cubicBezTo>
                  <a:pt x="17123" y="30822"/>
                  <a:pt x="25807" y="68182"/>
                  <a:pt x="51370" y="92467"/>
                </a:cubicBezTo>
                <a:cubicBezTo>
                  <a:pt x="96132" y="134991"/>
                  <a:pt x="205483" y="195209"/>
                  <a:pt x="205483" y="195209"/>
                </a:cubicBezTo>
                <a:lnTo>
                  <a:pt x="215757" y="195209"/>
                </a:lnTo>
                <a:lnTo>
                  <a:pt x="236305" y="92467"/>
                </a:lnTo>
                <a:lnTo>
                  <a:pt x="133564" y="0"/>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6940813" y="1886964"/>
            <a:ext cx="106692" cy="161746"/>
          </a:xfrm>
          <a:custGeom>
            <a:avLst/>
            <a:gdLst>
              <a:gd name="connsiteX0" fmla="*/ 41096 w 123290"/>
              <a:gd name="connsiteY0" fmla="*/ 0 h 174660"/>
              <a:gd name="connsiteX1" fmla="*/ 0 w 123290"/>
              <a:gd name="connsiteY1" fmla="*/ 164386 h 174660"/>
              <a:gd name="connsiteX2" fmla="*/ 123290 w 123290"/>
              <a:gd name="connsiteY2" fmla="*/ 174660 h 174660"/>
              <a:gd name="connsiteX3" fmla="*/ 41096 w 123290"/>
              <a:gd name="connsiteY3" fmla="*/ 0 h 174660"/>
            </a:gdLst>
            <a:ahLst/>
            <a:cxnLst>
              <a:cxn ang="0">
                <a:pos x="connsiteX0" y="connsiteY0"/>
              </a:cxn>
              <a:cxn ang="0">
                <a:pos x="connsiteX1" y="connsiteY1"/>
              </a:cxn>
              <a:cxn ang="0">
                <a:pos x="connsiteX2" y="connsiteY2"/>
              </a:cxn>
              <a:cxn ang="0">
                <a:pos x="connsiteX3" y="connsiteY3"/>
              </a:cxn>
            </a:cxnLst>
            <a:rect l="l" t="t" r="r" b="b"/>
            <a:pathLst>
              <a:path w="123290" h="174660">
                <a:moveTo>
                  <a:pt x="41096" y="0"/>
                </a:moveTo>
                <a:lnTo>
                  <a:pt x="0" y="164386"/>
                </a:lnTo>
                <a:lnTo>
                  <a:pt x="123290" y="174660"/>
                </a:lnTo>
                <a:lnTo>
                  <a:pt x="4109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7176516" y="1960431"/>
            <a:ext cx="124474" cy="180775"/>
          </a:xfrm>
          <a:custGeom>
            <a:avLst/>
            <a:gdLst>
              <a:gd name="connsiteX0" fmla="*/ 0 w 143838"/>
              <a:gd name="connsiteY0" fmla="*/ 0 h 195209"/>
              <a:gd name="connsiteX1" fmla="*/ 10274 w 143838"/>
              <a:gd name="connsiteY1" fmla="*/ 154112 h 195209"/>
              <a:gd name="connsiteX2" fmla="*/ 143838 w 143838"/>
              <a:gd name="connsiteY2" fmla="*/ 195209 h 195209"/>
              <a:gd name="connsiteX3" fmla="*/ 0 w 143838"/>
              <a:gd name="connsiteY3" fmla="*/ 0 h 195209"/>
            </a:gdLst>
            <a:ahLst/>
            <a:cxnLst>
              <a:cxn ang="0">
                <a:pos x="connsiteX0" y="connsiteY0"/>
              </a:cxn>
              <a:cxn ang="0">
                <a:pos x="connsiteX1" y="connsiteY1"/>
              </a:cxn>
              <a:cxn ang="0">
                <a:pos x="connsiteX2" y="connsiteY2"/>
              </a:cxn>
              <a:cxn ang="0">
                <a:pos x="connsiteX3" y="connsiteY3"/>
              </a:cxn>
            </a:cxnLst>
            <a:rect l="l" t="t" r="r" b="b"/>
            <a:pathLst>
              <a:path w="143838" h="195209">
                <a:moveTo>
                  <a:pt x="0" y="0"/>
                </a:moveTo>
                <a:lnTo>
                  <a:pt x="10274" y="154112"/>
                </a:lnTo>
                <a:lnTo>
                  <a:pt x="143838" y="195209"/>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6971635" y="2030043"/>
            <a:ext cx="106692" cy="152231"/>
          </a:xfrm>
          <a:custGeom>
            <a:avLst/>
            <a:gdLst>
              <a:gd name="connsiteX0" fmla="*/ 102742 w 123290"/>
              <a:gd name="connsiteY0" fmla="*/ 0 h 164386"/>
              <a:gd name="connsiteX1" fmla="*/ 0 w 123290"/>
              <a:gd name="connsiteY1" fmla="*/ 92467 h 164386"/>
              <a:gd name="connsiteX2" fmla="*/ 123290 w 123290"/>
              <a:gd name="connsiteY2" fmla="*/ 164386 h 164386"/>
              <a:gd name="connsiteX3" fmla="*/ 102742 w 123290"/>
              <a:gd name="connsiteY3" fmla="*/ 0 h 164386"/>
            </a:gdLst>
            <a:ahLst/>
            <a:cxnLst>
              <a:cxn ang="0">
                <a:pos x="connsiteX0" y="connsiteY0"/>
              </a:cxn>
              <a:cxn ang="0">
                <a:pos x="connsiteX1" y="connsiteY1"/>
              </a:cxn>
              <a:cxn ang="0">
                <a:pos x="connsiteX2" y="connsiteY2"/>
              </a:cxn>
              <a:cxn ang="0">
                <a:pos x="connsiteX3" y="connsiteY3"/>
              </a:cxn>
            </a:cxnLst>
            <a:rect l="l" t="t" r="r" b="b"/>
            <a:pathLst>
              <a:path w="123290" h="164386">
                <a:moveTo>
                  <a:pt x="102742" y="0"/>
                </a:moveTo>
                <a:lnTo>
                  <a:pt x="0" y="92467"/>
                </a:lnTo>
                <a:lnTo>
                  <a:pt x="123290" y="164386"/>
                </a:lnTo>
                <a:lnTo>
                  <a:pt x="102742"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a:off x="7505890" y="2233064"/>
            <a:ext cx="142255" cy="133203"/>
          </a:xfrm>
          <a:custGeom>
            <a:avLst/>
            <a:gdLst>
              <a:gd name="connsiteX0" fmla="*/ 164386 w 164386"/>
              <a:gd name="connsiteY0" fmla="*/ 0 h 143838"/>
              <a:gd name="connsiteX1" fmla="*/ 0 w 164386"/>
              <a:gd name="connsiteY1" fmla="*/ 92467 h 143838"/>
              <a:gd name="connsiteX2" fmla="*/ 154112 w 164386"/>
              <a:gd name="connsiteY2" fmla="*/ 143838 h 143838"/>
              <a:gd name="connsiteX3" fmla="*/ 164386 w 164386"/>
              <a:gd name="connsiteY3" fmla="*/ 0 h 143838"/>
            </a:gdLst>
            <a:ahLst/>
            <a:cxnLst>
              <a:cxn ang="0">
                <a:pos x="connsiteX0" y="connsiteY0"/>
              </a:cxn>
              <a:cxn ang="0">
                <a:pos x="connsiteX1" y="connsiteY1"/>
              </a:cxn>
              <a:cxn ang="0">
                <a:pos x="connsiteX2" y="connsiteY2"/>
              </a:cxn>
              <a:cxn ang="0">
                <a:pos x="connsiteX3" y="connsiteY3"/>
              </a:cxn>
            </a:cxnLst>
            <a:rect l="l" t="t" r="r" b="b"/>
            <a:pathLst>
              <a:path w="164386" h="143838">
                <a:moveTo>
                  <a:pt x="164386" y="0"/>
                </a:moveTo>
                <a:lnTo>
                  <a:pt x="0" y="92467"/>
                </a:lnTo>
                <a:lnTo>
                  <a:pt x="154112" y="143838"/>
                </a:lnTo>
                <a:lnTo>
                  <a:pt x="16438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7414350" y="2370237"/>
            <a:ext cx="275621" cy="258127"/>
          </a:xfrm>
          <a:custGeom>
            <a:avLst/>
            <a:gdLst>
              <a:gd name="connsiteX0" fmla="*/ 0 w 318499"/>
              <a:gd name="connsiteY0" fmla="*/ 0 h 421241"/>
              <a:gd name="connsiteX1" fmla="*/ 0 w 318499"/>
              <a:gd name="connsiteY1" fmla="*/ 339047 h 421241"/>
              <a:gd name="connsiteX2" fmla="*/ 277402 w 318499"/>
              <a:gd name="connsiteY2" fmla="*/ 421241 h 421241"/>
              <a:gd name="connsiteX3" fmla="*/ 318499 w 318499"/>
              <a:gd name="connsiteY3" fmla="*/ 143838 h 421241"/>
              <a:gd name="connsiteX4" fmla="*/ 0 w 318499"/>
              <a:gd name="connsiteY4" fmla="*/ 0 h 42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499" h="421241">
                <a:moveTo>
                  <a:pt x="0" y="0"/>
                </a:moveTo>
                <a:lnTo>
                  <a:pt x="0" y="339047"/>
                </a:lnTo>
                <a:lnTo>
                  <a:pt x="277402" y="421241"/>
                </a:lnTo>
                <a:lnTo>
                  <a:pt x="318499" y="143838"/>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Snip Same Side Corner Rectangle 158"/>
          <p:cNvSpPr/>
          <p:nvPr/>
        </p:nvSpPr>
        <p:spPr>
          <a:xfrm>
            <a:off x="7148924" y="2404344"/>
            <a:ext cx="175141" cy="163823"/>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Snip Same Side Corner Rectangle 159"/>
          <p:cNvSpPr/>
          <p:nvPr/>
        </p:nvSpPr>
        <p:spPr>
          <a:xfrm>
            <a:off x="7223383" y="2240900"/>
            <a:ext cx="176620" cy="107045"/>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160"/>
          <p:cNvSpPr/>
          <p:nvPr/>
        </p:nvSpPr>
        <p:spPr>
          <a:xfrm>
            <a:off x="6661299" y="1224577"/>
            <a:ext cx="480114" cy="485239"/>
          </a:xfrm>
          <a:custGeom>
            <a:avLst/>
            <a:gdLst>
              <a:gd name="connsiteX0" fmla="*/ 195209 w 554805"/>
              <a:gd name="connsiteY0" fmla="*/ 0 h 523982"/>
              <a:gd name="connsiteX1" fmla="*/ 0 w 554805"/>
              <a:gd name="connsiteY1" fmla="*/ 277403 h 523982"/>
              <a:gd name="connsiteX2" fmla="*/ 164387 w 554805"/>
              <a:gd name="connsiteY2" fmla="*/ 523982 h 523982"/>
              <a:gd name="connsiteX3" fmla="*/ 554805 w 554805"/>
              <a:gd name="connsiteY3" fmla="*/ 462338 h 523982"/>
              <a:gd name="connsiteX4" fmla="*/ 513708 w 554805"/>
              <a:gd name="connsiteY4" fmla="*/ 123290 h 523982"/>
              <a:gd name="connsiteX5" fmla="*/ 195209 w 554805"/>
              <a:gd name="connsiteY5" fmla="*/ 0 h 52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805" h="523982">
                <a:moveTo>
                  <a:pt x="195209" y="0"/>
                </a:moveTo>
                <a:lnTo>
                  <a:pt x="0" y="277403"/>
                </a:lnTo>
                <a:lnTo>
                  <a:pt x="164387" y="523982"/>
                </a:lnTo>
                <a:lnTo>
                  <a:pt x="554805" y="462338"/>
                </a:lnTo>
                <a:lnTo>
                  <a:pt x="513708" y="123290"/>
                </a:lnTo>
                <a:lnTo>
                  <a:pt x="195209"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7267081" y="1168521"/>
            <a:ext cx="435658" cy="418638"/>
          </a:xfrm>
          <a:custGeom>
            <a:avLst/>
            <a:gdLst>
              <a:gd name="connsiteX0" fmla="*/ 123290 w 503433"/>
              <a:gd name="connsiteY0" fmla="*/ 0 h 452063"/>
              <a:gd name="connsiteX1" fmla="*/ 0 w 503433"/>
              <a:gd name="connsiteY1" fmla="*/ 328773 h 452063"/>
              <a:gd name="connsiteX2" fmla="*/ 287676 w 503433"/>
              <a:gd name="connsiteY2" fmla="*/ 452063 h 452063"/>
              <a:gd name="connsiteX3" fmla="*/ 503433 w 503433"/>
              <a:gd name="connsiteY3" fmla="*/ 123290 h 452063"/>
              <a:gd name="connsiteX4" fmla="*/ 123290 w 503433"/>
              <a:gd name="connsiteY4" fmla="*/ 0 h 4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33" h="452063">
                <a:moveTo>
                  <a:pt x="123290" y="0"/>
                </a:moveTo>
                <a:lnTo>
                  <a:pt x="0" y="328773"/>
                </a:lnTo>
                <a:lnTo>
                  <a:pt x="287676" y="452063"/>
                </a:lnTo>
                <a:lnTo>
                  <a:pt x="503433" y="123290"/>
                </a:lnTo>
                <a:lnTo>
                  <a:pt x="12329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a:off x="7824664" y="1209481"/>
            <a:ext cx="320076" cy="532812"/>
          </a:xfrm>
          <a:custGeom>
            <a:avLst/>
            <a:gdLst>
              <a:gd name="connsiteX0" fmla="*/ 154113 w 369870"/>
              <a:gd name="connsiteY0" fmla="*/ 0 h 575353"/>
              <a:gd name="connsiteX1" fmla="*/ 359596 w 369870"/>
              <a:gd name="connsiteY1" fmla="*/ 164387 h 575353"/>
              <a:gd name="connsiteX2" fmla="*/ 369870 w 369870"/>
              <a:gd name="connsiteY2" fmla="*/ 441789 h 575353"/>
              <a:gd name="connsiteX3" fmla="*/ 164387 w 369870"/>
              <a:gd name="connsiteY3" fmla="*/ 575353 h 575353"/>
              <a:gd name="connsiteX4" fmla="*/ 10275 w 369870"/>
              <a:gd name="connsiteY4" fmla="*/ 472611 h 575353"/>
              <a:gd name="connsiteX5" fmla="*/ 0 w 369870"/>
              <a:gd name="connsiteY5" fmla="*/ 205483 h 575353"/>
              <a:gd name="connsiteX6" fmla="*/ 154113 w 369870"/>
              <a:gd name="connsiteY6"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870" h="575353">
                <a:moveTo>
                  <a:pt x="154113" y="0"/>
                </a:moveTo>
                <a:lnTo>
                  <a:pt x="359596" y="164387"/>
                </a:lnTo>
                <a:lnTo>
                  <a:pt x="369870" y="441789"/>
                </a:lnTo>
                <a:lnTo>
                  <a:pt x="164387" y="575353"/>
                </a:lnTo>
                <a:lnTo>
                  <a:pt x="10275" y="472611"/>
                </a:lnTo>
                <a:lnTo>
                  <a:pt x="0" y="205483"/>
                </a:lnTo>
                <a:lnTo>
                  <a:pt x="15411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8363066" y="1184546"/>
            <a:ext cx="446007" cy="139456"/>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8517967" y="1388763"/>
            <a:ext cx="167267" cy="382016"/>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425237" y="2030336"/>
            <a:ext cx="250119" cy="326085"/>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7" name="Freeform 166"/>
          <p:cNvSpPr/>
          <p:nvPr/>
        </p:nvSpPr>
        <p:spPr>
          <a:xfrm rot="10800000" flipV="1">
            <a:off x="8594925" y="2381372"/>
            <a:ext cx="250119" cy="181788"/>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8" name="Freeform 167"/>
          <p:cNvSpPr/>
          <p:nvPr/>
        </p:nvSpPr>
        <p:spPr>
          <a:xfrm>
            <a:off x="8107475" y="2314872"/>
            <a:ext cx="183421" cy="237153"/>
          </a:xfrm>
          <a:custGeom>
            <a:avLst/>
            <a:gdLst>
              <a:gd name="connsiteX0" fmla="*/ 166255 w 304800"/>
              <a:gd name="connsiteY0" fmla="*/ 0 h 369455"/>
              <a:gd name="connsiteX1" fmla="*/ 0 w 304800"/>
              <a:gd name="connsiteY1" fmla="*/ 249382 h 369455"/>
              <a:gd name="connsiteX2" fmla="*/ 304800 w 304800"/>
              <a:gd name="connsiteY2" fmla="*/ 369455 h 369455"/>
              <a:gd name="connsiteX3" fmla="*/ 166255 w 304800"/>
              <a:gd name="connsiteY3" fmla="*/ 0 h 369455"/>
            </a:gdLst>
            <a:ahLst/>
            <a:cxnLst>
              <a:cxn ang="0">
                <a:pos x="connsiteX0" y="connsiteY0"/>
              </a:cxn>
              <a:cxn ang="0">
                <a:pos x="connsiteX1" y="connsiteY1"/>
              </a:cxn>
              <a:cxn ang="0">
                <a:pos x="connsiteX2" y="connsiteY2"/>
              </a:cxn>
              <a:cxn ang="0">
                <a:pos x="connsiteX3" y="connsiteY3"/>
              </a:cxn>
            </a:cxnLst>
            <a:rect l="l" t="t" r="r" b="b"/>
            <a:pathLst>
              <a:path w="304800" h="369455">
                <a:moveTo>
                  <a:pt x="166255" y="0"/>
                </a:moveTo>
                <a:lnTo>
                  <a:pt x="0" y="249382"/>
                </a:lnTo>
                <a:lnTo>
                  <a:pt x="304800" y="369455"/>
                </a:lnTo>
                <a:lnTo>
                  <a:pt x="166255"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9" name="Freeform 168"/>
          <p:cNvSpPr/>
          <p:nvPr/>
        </p:nvSpPr>
        <p:spPr>
          <a:xfrm>
            <a:off x="7873787" y="1931382"/>
            <a:ext cx="194537" cy="349799"/>
          </a:xfrm>
          <a:custGeom>
            <a:avLst/>
            <a:gdLst>
              <a:gd name="connsiteX0" fmla="*/ 175491 w 323273"/>
              <a:gd name="connsiteY0" fmla="*/ 0 h 544945"/>
              <a:gd name="connsiteX1" fmla="*/ 0 w 323273"/>
              <a:gd name="connsiteY1" fmla="*/ 267854 h 544945"/>
              <a:gd name="connsiteX2" fmla="*/ 249382 w 323273"/>
              <a:gd name="connsiteY2" fmla="*/ 544945 h 544945"/>
              <a:gd name="connsiteX3" fmla="*/ 323273 w 323273"/>
              <a:gd name="connsiteY3" fmla="*/ 341745 h 544945"/>
              <a:gd name="connsiteX4" fmla="*/ 175491 w 323273"/>
              <a:gd name="connsiteY4" fmla="*/ 0 h 544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73" h="544945">
                <a:moveTo>
                  <a:pt x="175491" y="0"/>
                </a:moveTo>
                <a:lnTo>
                  <a:pt x="0" y="267854"/>
                </a:lnTo>
                <a:lnTo>
                  <a:pt x="249382" y="544945"/>
                </a:lnTo>
                <a:lnTo>
                  <a:pt x="323273" y="341745"/>
                </a:lnTo>
                <a:lnTo>
                  <a:pt x="175491"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70" name="Rectangle 169"/>
          <p:cNvSpPr/>
          <p:nvPr/>
        </p:nvSpPr>
        <p:spPr>
          <a:xfrm>
            <a:off x="7806552" y="2341924"/>
            <a:ext cx="211832" cy="230533"/>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71" name="Freeform 170"/>
          <p:cNvSpPr/>
          <p:nvPr/>
        </p:nvSpPr>
        <p:spPr>
          <a:xfrm>
            <a:off x="7477828" y="2817550"/>
            <a:ext cx="451288" cy="449857"/>
          </a:xfrm>
          <a:custGeom>
            <a:avLst/>
            <a:gdLst>
              <a:gd name="connsiteX0" fmla="*/ 107156 w 521494"/>
              <a:gd name="connsiteY0" fmla="*/ 0 h 485775"/>
              <a:gd name="connsiteX1" fmla="*/ 0 w 521494"/>
              <a:gd name="connsiteY1" fmla="*/ 314325 h 485775"/>
              <a:gd name="connsiteX2" fmla="*/ 292894 w 521494"/>
              <a:gd name="connsiteY2" fmla="*/ 485775 h 485775"/>
              <a:gd name="connsiteX3" fmla="*/ 478631 w 521494"/>
              <a:gd name="connsiteY3" fmla="*/ 414338 h 485775"/>
              <a:gd name="connsiteX4" fmla="*/ 521494 w 521494"/>
              <a:gd name="connsiteY4" fmla="*/ 78582 h 485775"/>
              <a:gd name="connsiteX5" fmla="*/ 107156 w 521494"/>
              <a:gd name="connsiteY5"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494" h="485775">
                <a:moveTo>
                  <a:pt x="107156" y="0"/>
                </a:moveTo>
                <a:lnTo>
                  <a:pt x="0" y="314325"/>
                </a:lnTo>
                <a:lnTo>
                  <a:pt x="292894" y="485775"/>
                </a:lnTo>
                <a:lnTo>
                  <a:pt x="478631" y="414338"/>
                </a:lnTo>
                <a:lnTo>
                  <a:pt x="521494" y="78582"/>
                </a:lnTo>
                <a:lnTo>
                  <a:pt x="10715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72" name="Freeform 171"/>
          <p:cNvSpPr/>
          <p:nvPr/>
        </p:nvSpPr>
        <p:spPr>
          <a:xfrm>
            <a:off x="6864131" y="2754334"/>
            <a:ext cx="278191" cy="403549"/>
          </a:xfrm>
          <a:custGeom>
            <a:avLst/>
            <a:gdLst>
              <a:gd name="connsiteX0" fmla="*/ 171450 w 321469"/>
              <a:gd name="connsiteY0" fmla="*/ 0 h 435769"/>
              <a:gd name="connsiteX1" fmla="*/ 0 w 321469"/>
              <a:gd name="connsiteY1" fmla="*/ 264319 h 435769"/>
              <a:gd name="connsiteX2" fmla="*/ 157163 w 321469"/>
              <a:gd name="connsiteY2" fmla="*/ 435769 h 435769"/>
              <a:gd name="connsiteX3" fmla="*/ 321469 w 321469"/>
              <a:gd name="connsiteY3" fmla="*/ 328613 h 435769"/>
              <a:gd name="connsiteX4" fmla="*/ 300038 w 321469"/>
              <a:gd name="connsiteY4" fmla="*/ 142875 h 435769"/>
              <a:gd name="connsiteX5" fmla="*/ 171450 w 321469"/>
              <a:gd name="connsiteY5" fmla="*/ 0 h 43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435769">
                <a:moveTo>
                  <a:pt x="171450" y="0"/>
                </a:moveTo>
                <a:lnTo>
                  <a:pt x="0" y="264319"/>
                </a:lnTo>
                <a:lnTo>
                  <a:pt x="157163" y="435769"/>
                </a:lnTo>
                <a:lnTo>
                  <a:pt x="321469" y="328613"/>
                </a:lnTo>
                <a:lnTo>
                  <a:pt x="300038" y="142875"/>
                </a:lnTo>
                <a:lnTo>
                  <a:pt x="17145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73" name="Freeform 172"/>
          <p:cNvSpPr/>
          <p:nvPr/>
        </p:nvSpPr>
        <p:spPr>
          <a:xfrm>
            <a:off x="8327131" y="2843205"/>
            <a:ext cx="419997" cy="358257"/>
          </a:xfrm>
          <a:custGeom>
            <a:avLst/>
            <a:gdLst>
              <a:gd name="connsiteX0" fmla="*/ 225084 w 485336"/>
              <a:gd name="connsiteY0" fmla="*/ 0 h 386861"/>
              <a:gd name="connsiteX1" fmla="*/ 0 w 485336"/>
              <a:gd name="connsiteY1" fmla="*/ 161778 h 386861"/>
              <a:gd name="connsiteX2" fmla="*/ 70339 w 485336"/>
              <a:gd name="connsiteY2" fmla="*/ 386861 h 386861"/>
              <a:gd name="connsiteX3" fmla="*/ 414997 w 485336"/>
              <a:gd name="connsiteY3" fmla="*/ 386861 h 386861"/>
              <a:gd name="connsiteX4" fmla="*/ 485336 w 485336"/>
              <a:gd name="connsiteY4" fmla="*/ 246184 h 386861"/>
              <a:gd name="connsiteX5" fmla="*/ 393896 w 485336"/>
              <a:gd name="connsiteY5" fmla="*/ 98474 h 386861"/>
              <a:gd name="connsiteX6" fmla="*/ 225084 w 485336"/>
              <a:gd name="connsiteY6" fmla="*/ 0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336" h="386861">
                <a:moveTo>
                  <a:pt x="225084" y="0"/>
                </a:moveTo>
                <a:lnTo>
                  <a:pt x="0" y="161778"/>
                </a:lnTo>
                <a:lnTo>
                  <a:pt x="70339" y="386861"/>
                </a:lnTo>
                <a:lnTo>
                  <a:pt x="414997" y="386861"/>
                </a:lnTo>
                <a:lnTo>
                  <a:pt x="485336" y="246184"/>
                </a:lnTo>
                <a:lnTo>
                  <a:pt x="393896" y="98474"/>
                </a:lnTo>
                <a:lnTo>
                  <a:pt x="225084"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74" name="TextBox 173"/>
          <p:cNvSpPr txBox="1"/>
          <p:nvPr/>
        </p:nvSpPr>
        <p:spPr>
          <a:xfrm>
            <a:off x="5306876" y="1030251"/>
            <a:ext cx="273266" cy="253916"/>
          </a:xfrm>
          <a:prstGeom prst="rect">
            <a:avLst/>
          </a:prstGeom>
          <a:noFill/>
        </p:spPr>
        <p:txBody>
          <a:bodyPr wrap="square" rtlCol="0">
            <a:spAutoFit/>
          </a:bodyPr>
          <a:lstStyle/>
          <a:p>
            <a:r>
              <a:rPr lang="en-US" sz="1050" b="1" dirty="0"/>
              <a:t>A</a:t>
            </a:r>
          </a:p>
        </p:txBody>
      </p:sp>
      <p:sp>
        <p:nvSpPr>
          <p:cNvPr id="175" name="TextBox 174"/>
          <p:cNvSpPr txBox="1"/>
          <p:nvPr/>
        </p:nvSpPr>
        <p:spPr>
          <a:xfrm>
            <a:off x="5326016" y="1811571"/>
            <a:ext cx="273266" cy="253916"/>
          </a:xfrm>
          <a:prstGeom prst="rect">
            <a:avLst/>
          </a:prstGeom>
          <a:noFill/>
        </p:spPr>
        <p:txBody>
          <a:bodyPr wrap="square" rtlCol="0">
            <a:spAutoFit/>
          </a:bodyPr>
          <a:lstStyle/>
          <a:p>
            <a:r>
              <a:rPr lang="en-US" sz="1050" b="1" dirty="0"/>
              <a:t>B</a:t>
            </a:r>
          </a:p>
        </p:txBody>
      </p:sp>
      <p:sp>
        <p:nvSpPr>
          <p:cNvPr id="176" name="TextBox 175"/>
          <p:cNvSpPr txBox="1"/>
          <p:nvPr/>
        </p:nvSpPr>
        <p:spPr>
          <a:xfrm>
            <a:off x="5315806" y="2589289"/>
            <a:ext cx="273266" cy="253916"/>
          </a:xfrm>
          <a:prstGeom prst="rect">
            <a:avLst/>
          </a:prstGeom>
          <a:noFill/>
        </p:spPr>
        <p:txBody>
          <a:bodyPr wrap="square" rtlCol="0">
            <a:spAutoFit/>
          </a:bodyPr>
          <a:lstStyle/>
          <a:p>
            <a:r>
              <a:rPr lang="en-US" sz="1050" b="1" dirty="0"/>
              <a:t>C</a:t>
            </a:r>
          </a:p>
        </p:txBody>
      </p:sp>
      <p:sp>
        <p:nvSpPr>
          <p:cNvPr id="177" name="Rectangle 176"/>
          <p:cNvSpPr/>
          <p:nvPr/>
        </p:nvSpPr>
        <p:spPr>
          <a:xfrm>
            <a:off x="5414150" y="1563796"/>
            <a:ext cx="757929" cy="1064567"/>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Arrow Connector 177"/>
          <p:cNvCxnSpPr/>
          <p:nvPr/>
        </p:nvCxnSpPr>
        <p:spPr>
          <a:xfrm>
            <a:off x="7890961" y="4815662"/>
            <a:ext cx="451952" cy="180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Rectangle 180"/>
          <p:cNvSpPr/>
          <p:nvPr/>
        </p:nvSpPr>
        <p:spPr>
          <a:xfrm>
            <a:off x="8474529" y="4915548"/>
            <a:ext cx="275845" cy="22583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cxnSp>
        <p:nvCxnSpPr>
          <p:cNvPr id="182" name="Straight Arrow Connector 181"/>
          <p:cNvCxnSpPr/>
          <p:nvPr/>
        </p:nvCxnSpPr>
        <p:spPr>
          <a:xfrm flipV="1">
            <a:off x="7859251" y="5867709"/>
            <a:ext cx="402596" cy="153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Freeform 182"/>
          <p:cNvSpPr/>
          <p:nvPr/>
        </p:nvSpPr>
        <p:spPr>
          <a:xfrm>
            <a:off x="8384998" y="5365378"/>
            <a:ext cx="460085" cy="389429"/>
          </a:xfrm>
          <a:custGeom>
            <a:avLst/>
            <a:gdLst>
              <a:gd name="connsiteX0" fmla="*/ 205483 w 462337"/>
              <a:gd name="connsiteY0" fmla="*/ 0 h 349321"/>
              <a:gd name="connsiteX1" fmla="*/ 0 w 462337"/>
              <a:gd name="connsiteY1" fmla="*/ 205483 h 349321"/>
              <a:gd name="connsiteX2" fmla="*/ 164387 w 462337"/>
              <a:gd name="connsiteY2" fmla="*/ 349321 h 349321"/>
              <a:gd name="connsiteX3" fmla="*/ 369870 w 462337"/>
              <a:gd name="connsiteY3" fmla="*/ 349321 h 349321"/>
              <a:gd name="connsiteX4" fmla="*/ 462337 w 462337"/>
              <a:gd name="connsiteY4" fmla="*/ 226031 h 349321"/>
              <a:gd name="connsiteX5" fmla="*/ 380144 w 462337"/>
              <a:gd name="connsiteY5" fmla="*/ 102741 h 349321"/>
              <a:gd name="connsiteX6" fmla="*/ 205483 w 462337"/>
              <a:gd name="connsiteY6"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337" h="349321">
                <a:moveTo>
                  <a:pt x="205483" y="0"/>
                </a:moveTo>
                <a:lnTo>
                  <a:pt x="0" y="205483"/>
                </a:lnTo>
                <a:lnTo>
                  <a:pt x="164387" y="349321"/>
                </a:lnTo>
                <a:lnTo>
                  <a:pt x="369870" y="349321"/>
                </a:lnTo>
                <a:lnTo>
                  <a:pt x="462337" y="226031"/>
                </a:lnTo>
                <a:lnTo>
                  <a:pt x="380144" y="102741"/>
                </a:lnTo>
                <a:lnTo>
                  <a:pt x="20548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sp>
        <p:nvSpPr>
          <p:cNvPr id="184" name="Rectangle 183"/>
          <p:cNvSpPr/>
          <p:nvPr/>
        </p:nvSpPr>
        <p:spPr>
          <a:xfrm>
            <a:off x="8519389" y="5947920"/>
            <a:ext cx="311175" cy="234787"/>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4</a:t>
            </a:r>
          </a:p>
        </p:txBody>
      </p:sp>
      <p:sp>
        <p:nvSpPr>
          <p:cNvPr id="188" name="TextBox 187"/>
          <p:cNvSpPr txBox="1"/>
          <p:nvPr/>
        </p:nvSpPr>
        <p:spPr>
          <a:xfrm>
            <a:off x="47129" y="3319960"/>
            <a:ext cx="1723527" cy="369332"/>
          </a:xfrm>
          <a:prstGeom prst="rect">
            <a:avLst/>
          </a:prstGeom>
          <a:noFill/>
        </p:spPr>
        <p:txBody>
          <a:bodyPr wrap="square" rtlCol="0">
            <a:spAutoFit/>
          </a:bodyPr>
          <a:lstStyle/>
          <a:p>
            <a:r>
              <a:rPr lang="en-US" b="1" u="sng" dirty="0"/>
              <a:t>Filter Phase</a:t>
            </a:r>
          </a:p>
        </p:txBody>
      </p:sp>
      <p:sp>
        <p:nvSpPr>
          <p:cNvPr id="190" name="TextBox 189"/>
          <p:cNvSpPr txBox="1"/>
          <p:nvPr/>
        </p:nvSpPr>
        <p:spPr>
          <a:xfrm>
            <a:off x="4589053" y="3524094"/>
            <a:ext cx="1723527" cy="369332"/>
          </a:xfrm>
          <a:prstGeom prst="rect">
            <a:avLst/>
          </a:prstGeom>
          <a:noFill/>
        </p:spPr>
        <p:txBody>
          <a:bodyPr wrap="square" rtlCol="0">
            <a:spAutoFit/>
          </a:bodyPr>
          <a:lstStyle/>
          <a:p>
            <a:r>
              <a:rPr lang="en-US" b="1" u="sng" dirty="0"/>
              <a:t>Refine Phase</a:t>
            </a:r>
          </a:p>
        </p:txBody>
      </p:sp>
      <p:cxnSp>
        <p:nvCxnSpPr>
          <p:cNvPr id="191" name="Straight Connector 190"/>
          <p:cNvCxnSpPr/>
          <p:nvPr/>
        </p:nvCxnSpPr>
        <p:spPr>
          <a:xfrm>
            <a:off x="4549040" y="2936635"/>
            <a:ext cx="0" cy="359819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2923B03A-6743-47C6-8758-902529F6BF5C}" type="slidenum">
              <a:rPr lang="en-US" smtClean="0"/>
              <a:t>14</a:t>
            </a:fld>
            <a:endParaRPr lang="en-US" dirty="0"/>
          </a:p>
        </p:txBody>
      </p:sp>
      <p:sp>
        <p:nvSpPr>
          <p:cNvPr id="90" name="TextBox 89"/>
          <p:cNvSpPr txBox="1"/>
          <p:nvPr/>
        </p:nvSpPr>
        <p:spPr>
          <a:xfrm>
            <a:off x="6515348" y="1070783"/>
            <a:ext cx="273266" cy="253916"/>
          </a:xfrm>
          <a:prstGeom prst="rect">
            <a:avLst/>
          </a:prstGeom>
          <a:noFill/>
        </p:spPr>
        <p:txBody>
          <a:bodyPr wrap="square" rtlCol="0">
            <a:spAutoFit/>
          </a:bodyPr>
          <a:lstStyle/>
          <a:p>
            <a:r>
              <a:rPr lang="en-US" sz="1050" b="1" dirty="0"/>
              <a:t>D</a:t>
            </a:r>
          </a:p>
        </p:txBody>
      </p:sp>
      <p:sp>
        <p:nvSpPr>
          <p:cNvPr id="91" name="TextBox 90"/>
          <p:cNvSpPr txBox="1"/>
          <p:nvPr/>
        </p:nvSpPr>
        <p:spPr>
          <a:xfrm>
            <a:off x="6514794" y="2627214"/>
            <a:ext cx="273266" cy="253916"/>
          </a:xfrm>
          <a:prstGeom prst="rect">
            <a:avLst/>
          </a:prstGeom>
          <a:noFill/>
        </p:spPr>
        <p:txBody>
          <a:bodyPr wrap="square" rtlCol="0">
            <a:spAutoFit/>
          </a:bodyPr>
          <a:lstStyle/>
          <a:p>
            <a:r>
              <a:rPr lang="en-US" sz="1050" b="1" dirty="0"/>
              <a:t>F</a:t>
            </a:r>
          </a:p>
        </p:txBody>
      </p:sp>
      <p:sp>
        <p:nvSpPr>
          <p:cNvPr id="92" name="TextBox 91"/>
          <p:cNvSpPr txBox="1"/>
          <p:nvPr/>
        </p:nvSpPr>
        <p:spPr>
          <a:xfrm>
            <a:off x="7678834" y="1071919"/>
            <a:ext cx="273266" cy="253916"/>
          </a:xfrm>
          <a:prstGeom prst="rect">
            <a:avLst/>
          </a:prstGeom>
          <a:noFill/>
        </p:spPr>
        <p:txBody>
          <a:bodyPr wrap="square" rtlCol="0">
            <a:spAutoFit/>
          </a:bodyPr>
          <a:lstStyle/>
          <a:p>
            <a:r>
              <a:rPr lang="en-US" sz="1050" b="1" dirty="0"/>
              <a:t>G</a:t>
            </a:r>
          </a:p>
        </p:txBody>
      </p:sp>
      <p:sp>
        <p:nvSpPr>
          <p:cNvPr id="93" name="TextBox 92"/>
          <p:cNvSpPr txBox="1"/>
          <p:nvPr/>
        </p:nvSpPr>
        <p:spPr>
          <a:xfrm>
            <a:off x="7687964" y="1845307"/>
            <a:ext cx="273266" cy="253916"/>
          </a:xfrm>
          <a:prstGeom prst="rect">
            <a:avLst/>
          </a:prstGeom>
          <a:noFill/>
        </p:spPr>
        <p:txBody>
          <a:bodyPr wrap="square" rtlCol="0">
            <a:spAutoFit/>
          </a:bodyPr>
          <a:lstStyle/>
          <a:p>
            <a:r>
              <a:rPr lang="en-US" sz="1050" b="1" dirty="0"/>
              <a:t>H</a:t>
            </a:r>
          </a:p>
        </p:txBody>
      </p:sp>
      <p:sp>
        <p:nvSpPr>
          <p:cNvPr id="94" name="TextBox 93"/>
          <p:cNvSpPr txBox="1"/>
          <p:nvPr/>
        </p:nvSpPr>
        <p:spPr>
          <a:xfrm>
            <a:off x="7687964" y="2606189"/>
            <a:ext cx="273266" cy="253916"/>
          </a:xfrm>
          <a:prstGeom prst="rect">
            <a:avLst/>
          </a:prstGeom>
          <a:noFill/>
        </p:spPr>
        <p:txBody>
          <a:bodyPr wrap="square" rtlCol="0">
            <a:spAutoFit/>
          </a:bodyPr>
          <a:lstStyle/>
          <a:p>
            <a:r>
              <a:rPr lang="en-US" sz="1050" b="1" dirty="0"/>
              <a:t>I</a:t>
            </a:r>
          </a:p>
        </p:txBody>
      </p:sp>
      <p:sp>
        <p:nvSpPr>
          <p:cNvPr id="26" name="Right Arrow 25"/>
          <p:cNvSpPr/>
          <p:nvPr/>
        </p:nvSpPr>
        <p:spPr>
          <a:xfrm>
            <a:off x="3909056" y="4914573"/>
            <a:ext cx="530927" cy="227781"/>
          </a:xfrm>
          <a:prstGeom prst="rightArrow">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480907" y="4145753"/>
            <a:ext cx="1749942" cy="1414322"/>
            <a:chOff x="1480415" y="4144269"/>
            <a:chExt cx="1749942" cy="1414322"/>
          </a:xfrm>
        </p:grpSpPr>
        <p:sp>
          <p:nvSpPr>
            <p:cNvPr id="103" name="TextBox 102"/>
            <p:cNvSpPr txBox="1"/>
            <p:nvPr/>
          </p:nvSpPr>
          <p:spPr>
            <a:xfrm>
              <a:off x="1490041" y="4164352"/>
              <a:ext cx="273266" cy="253916"/>
            </a:xfrm>
            <a:prstGeom prst="rect">
              <a:avLst/>
            </a:prstGeom>
            <a:noFill/>
          </p:spPr>
          <p:txBody>
            <a:bodyPr wrap="square" rtlCol="0">
              <a:spAutoFit/>
            </a:bodyPr>
            <a:lstStyle/>
            <a:p>
              <a:r>
                <a:rPr lang="en-US" sz="1050" b="1" dirty="0"/>
                <a:t>A</a:t>
              </a:r>
            </a:p>
          </p:txBody>
        </p:sp>
        <p:sp>
          <p:nvSpPr>
            <p:cNvPr id="105" name="TextBox 104"/>
            <p:cNvSpPr txBox="1"/>
            <p:nvPr/>
          </p:nvSpPr>
          <p:spPr>
            <a:xfrm>
              <a:off x="1490041" y="4735732"/>
              <a:ext cx="273266" cy="253916"/>
            </a:xfrm>
            <a:prstGeom prst="rect">
              <a:avLst/>
            </a:prstGeom>
            <a:noFill/>
          </p:spPr>
          <p:txBody>
            <a:bodyPr wrap="square" rtlCol="0">
              <a:spAutoFit/>
            </a:bodyPr>
            <a:lstStyle/>
            <a:p>
              <a:r>
                <a:rPr lang="en-US" sz="1050" b="1" dirty="0"/>
                <a:t>B</a:t>
              </a:r>
            </a:p>
          </p:txBody>
        </p:sp>
        <p:sp>
          <p:nvSpPr>
            <p:cNvPr id="106" name="TextBox 105"/>
            <p:cNvSpPr txBox="1"/>
            <p:nvPr/>
          </p:nvSpPr>
          <p:spPr>
            <a:xfrm>
              <a:off x="1480415" y="5304675"/>
              <a:ext cx="273266" cy="253916"/>
            </a:xfrm>
            <a:prstGeom prst="rect">
              <a:avLst/>
            </a:prstGeom>
            <a:noFill/>
          </p:spPr>
          <p:txBody>
            <a:bodyPr wrap="square" rtlCol="0">
              <a:spAutoFit/>
            </a:bodyPr>
            <a:lstStyle/>
            <a:p>
              <a:r>
                <a:rPr lang="en-US" sz="1050" b="1" dirty="0"/>
                <a:t>C</a:t>
              </a:r>
            </a:p>
          </p:txBody>
        </p:sp>
        <p:sp>
          <p:nvSpPr>
            <p:cNvPr id="107" name="TextBox 106"/>
            <p:cNvSpPr txBox="1"/>
            <p:nvPr/>
          </p:nvSpPr>
          <p:spPr>
            <a:xfrm>
              <a:off x="2212966" y="4151492"/>
              <a:ext cx="273266" cy="253916"/>
            </a:xfrm>
            <a:prstGeom prst="rect">
              <a:avLst/>
            </a:prstGeom>
            <a:noFill/>
          </p:spPr>
          <p:txBody>
            <a:bodyPr wrap="square" rtlCol="0">
              <a:spAutoFit/>
            </a:bodyPr>
            <a:lstStyle/>
            <a:p>
              <a:r>
                <a:rPr lang="en-US" sz="1050" b="1" dirty="0"/>
                <a:t>D</a:t>
              </a:r>
            </a:p>
          </p:txBody>
        </p:sp>
        <p:sp>
          <p:nvSpPr>
            <p:cNvPr id="108" name="TextBox 107"/>
            <p:cNvSpPr txBox="1"/>
            <p:nvPr/>
          </p:nvSpPr>
          <p:spPr>
            <a:xfrm>
              <a:off x="2227649" y="5300639"/>
              <a:ext cx="273266" cy="253916"/>
            </a:xfrm>
            <a:prstGeom prst="rect">
              <a:avLst/>
            </a:prstGeom>
            <a:noFill/>
          </p:spPr>
          <p:txBody>
            <a:bodyPr wrap="square" rtlCol="0">
              <a:spAutoFit/>
            </a:bodyPr>
            <a:lstStyle/>
            <a:p>
              <a:r>
                <a:rPr lang="en-US" sz="1050" b="1" dirty="0"/>
                <a:t>F</a:t>
              </a:r>
            </a:p>
          </p:txBody>
        </p:sp>
        <p:sp>
          <p:nvSpPr>
            <p:cNvPr id="109" name="TextBox 108"/>
            <p:cNvSpPr txBox="1"/>
            <p:nvPr/>
          </p:nvSpPr>
          <p:spPr>
            <a:xfrm>
              <a:off x="2957091" y="4144269"/>
              <a:ext cx="273266" cy="253916"/>
            </a:xfrm>
            <a:prstGeom prst="rect">
              <a:avLst/>
            </a:prstGeom>
            <a:noFill/>
          </p:spPr>
          <p:txBody>
            <a:bodyPr wrap="square" rtlCol="0">
              <a:spAutoFit/>
            </a:bodyPr>
            <a:lstStyle/>
            <a:p>
              <a:r>
                <a:rPr lang="en-US" sz="1050" b="1" dirty="0"/>
                <a:t>G</a:t>
              </a:r>
            </a:p>
          </p:txBody>
        </p:sp>
        <p:sp>
          <p:nvSpPr>
            <p:cNvPr id="110" name="TextBox 109"/>
            <p:cNvSpPr txBox="1"/>
            <p:nvPr/>
          </p:nvSpPr>
          <p:spPr>
            <a:xfrm>
              <a:off x="2947729" y="4721773"/>
              <a:ext cx="273266" cy="253916"/>
            </a:xfrm>
            <a:prstGeom prst="rect">
              <a:avLst/>
            </a:prstGeom>
            <a:noFill/>
          </p:spPr>
          <p:txBody>
            <a:bodyPr wrap="square" rtlCol="0">
              <a:spAutoFit/>
            </a:bodyPr>
            <a:lstStyle/>
            <a:p>
              <a:r>
                <a:rPr lang="en-US" sz="1050" b="1" dirty="0"/>
                <a:t>H</a:t>
              </a:r>
            </a:p>
          </p:txBody>
        </p:sp>
        <p:sp>
          <p:nvSpPr>
            <p:cNvPr id="114" name="TextBox 113"/>
            <p:cNvSpPr txBox="1"/>
            <p:nvPr/>
          </p:nvSpPr>
          <p:spPr>
            <a:xfrm>
              <a:off x="2957091" y="5300639"/>
              <a:ext cx="273266" cy="253916"/>
            </a:xfrm>
            <a:prstGeom prst="rect">
              <a:avLst/>
            </a:prstGeom>
            <a:noFill/>
          </p:spPr>
          <p:txBody>
            <a:bodyPr wrap="square" rtlCol="0">
              <a:spAutoFit/>
            </a:bodyPr>
            <a:lstStyle/>
            <a:p>
              <a:r>
                <a:rPr lang="en-US" sz="1050" b="1" dirty="0"/>
                <a:t>I</a:t>
              </a:r>
            </a:p>
          </p:txBody>
        </p:sp>
        <p:sp>
          <p:nvSpPr>
            <p:cNvPr id="120" name="TextBox 119"/>
            <p:cNvSpPr txBox="1"/>
            <p:nvPr/>
          </p:nvSpPr>
          <p:spPr>
            <a:xfrm>
              <a:off x="2220444" y="4721773"/>
              <a:ext cx="273266" cy="253916"/>
            </a:xfrm>
            <a:prstGeom prst="rect">
              <a:avLst/>
            </a:prstGeom>
            <a:noFill/>
          </p:spPr>
          <p:txBody>
            <a:bodyPr wrap="square" rtlCol="0">
              <a:spAutoFit/>
            </a:bodyPr>
            <a:lstStyle/>
            <a:p>
              <a:r>
                <a:rPr lang="en-US" sz="1050" b="1" dirty="0"/>
                <a:t>E</a:t>
              </a:r>
            </a:p>
          </p:txBody>
        </p:sp>
      </p:grpSp>
      <p:sp>
        <p:nvSpPr>
          <p:cNvPr id="128" name="Oval 127"/>
          <p:cNvSpPr/>
          <p:nvPr/>
        </p:nvSpPr>
        <p:spPr>
          <a:xfrm flipH="1" flipV="1">
            <a:off x="637254" y="619089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flipH="1" flipV="1">
            <a:off x="637254" y="606754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flipV="1">
            <a:off x="635511" y="631181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p:cNvPicPr>
            <a:picLocks noChangeAspect="1"/>
          </p:cNvPicPr>
          <p:nvPr/>
        </p:nvPicPr>
        <p:blipFill>
          <a:blip r:embed="rId5"/>
          <a:stretch>
            <a:fillRect/>
          </a:stretch>
        </p:blipFill>
        <p:spPr>
          <a:xfrm>
            <a:off x="310384" y="4140453"/>
            <a:ext cx="755693" cy="595279"/>
          </a:xfrm>
          <a:prstGeom prst="rect">
            <a:avLst/>
          </a:prstGeom>
        </p:spPr>
      </p:pic>
      <p:pic>
        <p:nvPicPr>
          <p:cNvPr id="179" name="Picture 178"/>
          <p:cNvPicPr>
            <a:picLocks noChangeAspect="1"/>
          </p:cNvPicPr>
          <p:nvPr/>
        </p:nvPicPr>
        <p:blipFill>
          <a:blip r:embed="rId5"/>
          <a:stretch>
            <a:fillRect/>
          </a:stretch>
        </p:blipFill>
        <p:spPr>
          <a:xfrm>
            <a:off x="305903" y="4154009"/>
            <a:ext cx="755693" cy="595279"/>
          </a:xfrm>
          <a:prstGeom prst="rect">
            <a:avLst/>
          </a:prstGeom>
        </p:spPr>
      </p:pic>
      <p:pic>
        <p:nvPicPr>
          <p:cNvPr id="180" name="Picture 179"/>
          <p:cNvPicPr>
            <a:picLocks noChangeAspect="1"/>
          </p:cNvPicPr>
          <p:nvPr/>
        </p:nvPicPr>
        <p:blipFill>
          <a:blip r:embed="rId3"/>
          <a:stretch>
            <a:fillRect/>
          </a:stretch>
        </p:blipFill>
        <p:spPr>
          <a:xfrm>
            <a:off x="327031" y="4809127"/>
            <a:ext cx="765218" cy="570459"/>
          </a:xfrm>
          <a:prstGeom prst="rect">
            <a:avLst/>
          </a:prstGeom>
        </p:spPr>
      </p:pic>
      <p:sp>
        <p:nvSpPr>
          <p:cNvPr id="117" name="Rectangle 116"/>
          <p:cNvSpPr/>
          <p:nvPr/>
        </p:nvSpPr>
        <p:spPr>
          <a:xfrm>
            <a:off x="1572534" y="4420705"/>
            <a:ext cx="515893" cy="897030"/>
          </a:xfrm>
          <a:prstGeom prst="rect">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a:off x="1694719" y="3923635"/>
            <a:ext cx="199647" cy="497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1739222" y="4306189"/>
            <a:ext cx="1630903" cy="1535746"/>
            <a:chOff x="1739222" y="4306189"/>
            <a:chExt cx="1630903" cy="1535746"/>
          </a:xfrm>
        </p:grpSpPr>
        <p:sp>
          <p:nvSpPr>
            <p:cNvPr id="40" name="TextBox 39"/>
            <p:cNvSpPr txBox="1"/>
            <p:nvPr/>
          </p:nvSpPr>
          <p:spPr>
            <a:xfrm>
              <a:off x="1739222" y="5472603"/>
              <a:ext cx="266960" cy="369332"/>
            </a:xfrm>
            <a:prstGeom prst="rect">
              <a:avLst/>
            </a:prstGeom>
            <a:noFill/>
          </p:spPr>
          <p:txBody>
            <a:bodyPr wrap="square" rtlCol="0">
              <a:spAutoFit/>
            </a:bodyPr>
            <a:lstStyle/>
            <a:p>
              <a:r>
                <a:rPr lang="en-US" dirty="0">
                  <a:solidFill>
                    <a:srgbClr val="FF0000"/>
                  </a:solidFill>
                </a:rPr>
                <a:t>X</a:t>
              </a:r>
            </a:p>
          </p:txBody>
        </p:sp>
        <p:sp>
          <p:nvSpPr>
            <p:cNvPr id="198" name="TextBox 197"/>
            <p:cNvSpPr txBox="1"/>
            <p:nvPr/>
          </p:nvSpPr>
          <p:spPr>
            <a:xfrm>
              <a:off x="2471568" y="5471968"/>
              <a:ext cx="184852" cy="369332"/>
            </a:xfrm>
            <a:prstGeom prst="rect">
              <a:avLst/>
            </a:prstGeom>
            <a:noFill/>
          </p:spPr>
          <p:txBody>
            <a:bodyPr wrap="square" rtlCol="0">
              <a:spAutoFit/>
            </a:bodyPr>
            <a:lstStyle/>
            <a:p>
              <a:r>
                <a:rPr lang="en-US" dirty="0">
                  <a:solidFill>
                    <a:srgbClr val="FF0000"/>
                  </a:solidFill>
                </a:rPr>
                <a:t>X</a:t>
              </a:r>
            </a:p>
          </p:txBody>
        </p:sp>
        <p:sp>
          <p:nvSpPr>
            <p:cNvPr id="199" name="TextBox 198"/>
            <p:cNvSpPr txBox="1"/>
            <p:nvPr/>
          </p:nvSpPr>
          <p:spPr>
            <a:xfrm>
              <a:off x="3185106" y="5456326"/>
              <a:ext cx="184852" cy="369332"/>
            </a:xfrm>
            <a:prstGeom prst="rect">
              <a:avLst/>
            </a:prstGeom>
            <a:noFill/>
          </p:spPr>
          <p:txBody>
            <a:bodyPr wrap="square" rtlCol="0">
              <a:spAutoFit/>
            </a:bodyPr>
            <a:lstStyle/>
            <a:p>
              <a:r>
                <a:rPr lang="en-US" dirty="0">
                  <a:solidFill>
                    <a:srgbClr val="FF0000"/>
                  </a:solidFill>
                </a:rPr>
                <a:t>X</a:t>
              </a:r>
            </a:p>
          </p:txBody>
        </p:sp>
        <p:sp>
          <p:nvSpPr>
            <p:cNvPr id="200" name="TextBox 199"/>
            <p:cNvSpPr txBox="1"/>
            <p:nvPr/>
          </p:nvSpPr>
          <p:spPr>
            <a:xfrm>
              <a:off x="2472303" y="4859819"/>
              <a:ext cx="184852" cy="369332"/>
            </a:xfrm>
            <a:prstGeom prst="rect">
              <a:avLst/>
            </a:prstGeom>
            <a:noFill/>
          </p:spPr>
          <p:txBody>
            <a:bodyPr wrap="square" rtlCol="0">
              <a:spAutoFit/>
            </a:bodyPr>
            <a:lstStyle/>
            <a:p>
              <a:r>
                <a:rPr lang="en-US" dirty="0">
                  <a:solidFill>
                    <a:srgbClr val="FF0000"/>
                  </a:solidFill>
                </a:rPr>
                <a:t>X</a:t>
              </a:r>
            </a:p>
          </p:txBody>
        </p:sp>
        <p:sp>
          <p:nvSpPr>
            <p:cNvPr id="201" name="TextBox 200"/>
            <p:cNvSpPr txBox="1"/>
            <p:nvPr/>
          </p:nvSpPr>
          <p:spPr>
            <a:xfrm>
              <a:off x="3185106" y="4843797"/>
              <a:ext cx="184852" cy="369332"/>
            </a:xfrm>
            <a:prstGeom prst="rect">
              <a:avLst/>
            </a:prstGeom>
            <a:noFill/>
          </p:spPr>
          <p:txBody>
            <a:bodyPr wrap="square" rtlCol="0">
              <a:spAutoFit/>
            </a:bodyPr>
            <a:lstStyle/>
            <a:p>
              <a:r>
                <a:rPr lang="en-US" dirty="0">
                  <a:solidFill>
                    <a:srgbClr val="FF0000"/>
                  </a:solidFill>
                </a:rPr>
                <a:t>X</a:t>
              </a:r>
            </a:p>
          </p:txBody>
        </p:sp>
        <p:sp>
          <p:nvSpPr>
            <p:cNvPr id="202" name="TextBox 201"/>
            <p:cNvSpPr txBox="1"/>
            <p:nvPr/>
          </p:nvSpPr>
          <p:spPr>
            <a:xfrm>
              <a:off x="2471568" y="4309490"/>
              <a:ext cx="184852" cy="369332"/>
            </a:xfrm>
            <a:prstGeom prst="rect">
              <a:avLst/>
            </a:prstGeom>
            <a:noFill/>
          </p:spPr>
          <p:txBody>
            <a:bodyPr wrap="square" rtlCol="0">
              <a:spAutoFit/>
            </a:bodyPr>
            <a:lstStyle/>
            <a:p>
              <a:r>
                <a:rPr lang="en-US" dirty="0">
                  <a:solidFill>
                    <a:srgbClr val="FF0000"/>
                  </a:solidFill>
                </a:rPr>
                <a:t>X</a:t>
              </a:r>
            </a:p>
          </p:txBody>
        </p:sp>
        <p:sp>
          <p:nvSpPr>
            <p:cNvPr id="203" name="TextBox 202"/>
            <p:cNvSpPr txBox="1"/>
            <p:nvPr/>
          </p:nvSpPr>
          <p:spPr>
            <a:xfrm>
              <a:off x="3185273" y="4306189"/>
              <a:ext cx="184852" cy="369332"/>
            </a:xfrm>
            <a:prstGeom prst="rect">
              <a:avLst/>
            </a:prstGeom>
            <a:noFill/>
          </p:spPr>
          <p:txBody>
            <a:bodyPr wrap="square" rtlCol="0">
              <a:spAutoFit/>
            </a:bodyPr>
            <a:lstStyle/>
            <a:p>
              <a:r>
                <a:rPr lang="en-US" dirty="0">
                  <a:solidFill>
                    <a:srgbClr val="FF0000"/>
                  </a:solidFill>
                </a:rPr>
                <a:t>X</a:t>
              </a:r>
            </a:p>
          </p:txBody>
        </p:sp>
      </p:grpSp>
      <p:cxnSp>
        <p:nvCxnSpPr>
          <p:cNvPr id="210" name="Straight Arrow Connector 209"/>
          <p:cNvCxnSpPr/>
          <p:nvPr/>
        </p:nvCxnSpPr>
        <p:spPr>
          <a:xfrm>
            <a:off x="5496633" y="4711329"/>
            <a:ext cx="275430" cy="189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5450586" y="5967026"/>
            <a:ext cx="323370" cy="8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5795555" y="4430809"/>
            <a:ext cx="1199696" cy="77880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p:cNvSpPr txBox="1"/>
          <p:nvPr/>
        </p:nvSpPr>
        <p:spPr>
          <a:xfrm>
            <a:off x="5759008" y="4367675"/>
            <a:ext cx="273266" cy="253916"/>
          </a:xfrm>
          <a:prstGeom prst="rect">
            <a:avLst/>
          </a:prstGeom>
          <a:noFill/>
          <a:ln>
            <a:noFill/>
            <a:prstDash val="dash"/>
          </a:ln>
        </p:spPr>
        <p:txBody>
          <a:bodyPr wrap="square" rtlCol="0">
            <a:spAutoFit/>
          </a:bodyPr>
          <a:lstStyle/>
          <a:p>
            <a:r>
              <a:rPr lang="en-US" sz="1050" b="1" dirty="0"/>
              <a:t>A</a:t>
            </a:r>
          </a:p>
        </p:txBody>
      </p:sp>
      <p:pic>
        <p:nvPicPr>
          <p:cNvPr id="214" name="Picture 213"/>
          <p:cNvPicPr>
            <a:picLocks noChangeAspect="1"/>
          </p:cNvPicPr>
          <p:nvPr/>
        </p:nvPicPr>
        <p:blipFill>
          <a:blip r:embed="rId6"/>
          <a:stretch>
            <a:fillRect/>
          </a:stretch>
        </p:blipFill>
        <p:spPr>
          <a:xfrm>
            <a:off x="5979651" y="4467034"/>
            <a:ext cx="866133" cy="714375"/>
          </a:xfrm>
          <a:prstGeom prst="rect">
            <a:avLst/>
          </a:prstGeom>
          <a:ln>
            <a:solidFill>
              <a:schemeClr val="tx1"/>
            </a:solidFill>
          </a:ln>
        </p:spPr>
      </p:pic>
      <p:sp>
        <p:nvSpPr>
          <p:cNvPr id="215" name="Rectangle 214"/>
          <p:cNvSpPr/>
          <p:nvPr/>
        </p:nvSpPr>
        <p:spPr>
          <a:xfrm>
            <a:off x="5796929" y="5614374"/>
            <a:ext cx="1199696" cy="77880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TextBox 215"/>
          <p:cNvSpPr txBox="1"/>
          <p:nvPr/>
        </p:nvSpPr>
        <p:spPr>
          <a:xfrm>
            <a:off x="5760382" y="5551240"/>
            <a:ext cx="273266" cy="253916"/>
          </a:xfrm>
          <a:prstGeom prst="rect">
            <a:avLst/>
          </a:prstGeom>
          <a:noFill/>
          <a:ln>
            <a:noFill/>
            <a:prstDash val="dash"/>
          </a:ln>
        </p:spPr>
        <p:txBody>
          <a:bodyPr wrap="square" rtlCol="0">
            <a:spAutoFit/>
          </a:bodyPr>
          <a:lstStyle/>
          <a:p>
            <a:r>
              <a:rPr lang="en-US" sz="1050" b="1" dirty="0"/>
              <a:t>B</a:t>
            </a:r>
          </a:p>
        </p:txBody>
      </p:sp>
      <p:pic>
        <p:nvPicPr>
          <p:cNvPr id="217" name="Picture 216"/>
          <p:cNvPicPr>
            <a:picLocks noChangeAspect="1"/>
          </p:cNvPicPr>
          <p:nvPr/>
        </p:nvPicPr>
        <p:blipFill>
          <a:blip r:embed="rId6"/>
          <a:stretch>
            <a:fillRect/>
          </a:stretch>
        </p:blipFill>
        <p:spPr>
          <a:xfrm>
            <a:off x="5981025" y="5650599"/>
            <a:ext cx="866133" cy="714375"/>
          </a:xfrm>
          <a:prstGeom prst="rect">
            <a:avLst/>
          </a:prstGeom>
          <a:ln>
            <a:solidFill>
              <a:schemeClr val="tx1"/>
            </a:solidFill>
          </a:ln>
        </p:spPr>
      </p:pic>
      <p:sp>
        <p:nvSpPr>
          <p:cNvPr id="56" name="TextBox 55"/>
          <p:cNvSpPr txBox="1"/>
          <p:nvPr/>
        </p:nvSpPr>
        <p:spPr>
          <a:xfrm>
            <a:off x="5769194" y="3954018"/>
            <a:ext cx="1303460" cy="430887"/>
          </a:xfrm>
          <a:prstGeom prst="rect">
            <a:avLst/>
          </a:prstGeom>
          <a:noFill/>
        </p:spPr>
        <p:txBody>
          <a:bodyPr wrap="square" rtlCol="0">
            <a:spAutoFit/>
          </a:bodyPr>
          <a:lstStyle/>
          <a:p>
            <a:pPr algn="ctr"/>
            <a:r>
              <a:rPr lang="en-US" sz="1100" dirty="0"/>
              <a:t>On Demand R-Tree based Local Index</a:t>
            </a:r>
          </a:p>
        </p:txBody>
      </p:sp>
      <p:sp>
        <p:nvSpPr>
          <p:cNvPr id="220" name="TextBox 219"/>
          <p:cNvSpPr txBox="1"/>
          <p:nvPr/>
        </p:nvSpPr>
        <p:spPr>
          <a:xfrm>
            <a:off x="4533783" y="4093986"/>
            <a:ext cx="1591189" cy="230832"/>
          </a:xfrm>
          <a:prstGeom prst="rect">
            <a:avLst/>
          </a:prstGeom>
          <a:noFill/>
        </p:spPr>
        <p:txBody>
          <a:bodyPr wrap="square" rtlCol="0">
            <a:spAutoFit/>
          </a:bodyPr>
          <a:lstStyle/>
          <a:p>
            <a:r>
              <a:rPr lang="en-US" sz="900" dirty="0"/>
              <a:t>&lt;</a:t>
            </a:r>
            <a:r>
              <a:rPr lang="en-US" sz="900" b="1" dirty="0"/>
              <a:t>partition id</a:t>
            </a:r>
            <a:r>
              <a:rPr lang="en-US" sz="900" dirty="0"/>
              <a:t>, records&gt;</a:t>
            </a:r>
          </a:p>
        </p:txBody>
      </p:sp>
      <p:sp>
        <p:nvSpPr>
          <p:cNvPr id="221" name="TextBox 220"/>
          <p:cNvSpPr txBox="1"/>
          <p:nvPr/>
        </p:nvSpPr>
        <p:spPr>
          <a:xfrm>
            <a:off x="272593" y="3843097"/>
            <a:ext cx="875827" cy="276999"/>
          </a:xfrm>
          <a:prstGeom prst="rect">
            <a:avLst/>
          </a:prstGeom>
          <a:noFill/>
        </p:spPr>
        <p:txBody>
          <a:bodyPr wrap="square" rtlCol="0">
            <a:spAutoFit/>
          </a:bodyPr>
          <a:lstStyle/>
          <a:p>
            <a:r>
              <a:rPr lang="en-US" sz="1200" dirty="0"/>
              <a:t>Partitions</a:t>
            </a:r>
          </a:p>
        </p:txBody>
      </p:sp>
      <p:sp>
        <p:nvSpPr>
          <p:cNvPr id="222" name="Rectangle 221"/>
          <p:cNvSpPr/>
          <p:nvPr/>
        </p:nvSpPr>
        <p:spPr>
          <a:xfrm>
            <a:off x="6156787" y="3399882"/>
            <a:ext cx="2353786" cy="307777"/>
          </a:xfrm>
          <a:prstGeom prst="rect">
            <a:avLst/>
          </a:prstGeom>
        </p:spPr>
        <p:txBody>
          <a:bodyPr wrap="none">
            <a:spAutoFit/>
          </a:bodyPr>
          <a:lstStyle/>
          <a:p>
            <a:r>
              <a:rPr lang="en-US" sz="1400" dirty="0"/>
              <a:t>Globally indexed polygon SBD</a:t>
            </a:r>
          </a:p>
        </p:txBody>
      </p:sp>
      <p:sp>
        <p:nvSpPr>
          <p:cNvPr id="116" name="TextBox 115"/>
          <p:cNvSpPr txBox="1"/>
          <p:nvPr/>
        </p:nvSpPr>
        <p:spPr>
          <a:xfrm>
            <a:off x="2171045" y="3450430"/>
            <a:ext cx="1542019" cy="646331"/>
          </a:xfrm>
          <a:prstGeom prst="rect">
            <a:avLst/>
          </a:prstGeom>
          <a:noFill/>
        </p:spPr>
        <p:txBody>
          <a:bodyPr wrap="square" rtlCol="0">
            <a:spAutoFit/>
          </a:bodyPr>
          <a:lstStyle/>
          <a:p>
            <a:pPr algn="ctr"/>
            <a:r>
              <a:rPr lang="en-US" b="1" dirty="0"/>
              <a:t>MASTER NODE</a:t>
            </a:r>
          </a:p>
        </p:txBody>
      </p:sp>
      <p:sp>
        <p:nvSpPr>
          <p:cNvPr id="7" name="TextBox 6"/>
          <p:cNvSpPr txBox="1"/>
          <p:nvPr/>
        </p:nvSpPr>
        <p:spPr>
          <a:xfrm>
            <a:off x="7021120" y="6253128"/>
            <a:ext cx="1136627" cy="646331"/>
          </a:xfrm>
          <a:prstGeom prst="rect">
            <a:avLst/>
          </a:prstGeom>
          <a:noFill/>
        </p:spPr>
        <p:txBody>
          <a:bodyPr wrap="square" rtlCol="0">
            <a:spAutoFit/>
          </a:bodyPr>
          <a:lstStyle/>
          <a:p>
            <a:pPr algn="ctr"/>
            <a:r>
              <a:rPr lang="en-US" sz="1200" dirty="0"/>
              <a:t>Precise geometric Operation</a:t>
            </a:r>
          </a:p>
        </p:txBody>
      </p:sp>
    </p:spTree>
    <p:extLst>
      <p:ext uri="{BB962C8B-B14F-4D97-AF65-F5344CB8AC3E}">
        <p14:creationId xmlns:p14="http://schemas.microsoft.com/office/powerpoint/2010/main" val="333026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6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7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7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2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7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8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2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3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3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0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2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17"/>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9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17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42" presetClass="path" presetSubtype="0" accel="50000" decel="50000" fill="hold" nodeType="clickEffect">
                                  <p:stCondLst>
                                    <p:cond delay="0"/>
                                  </p:stCondLst>
                                  <p:childTnLst>
                                    <p:animMotion origin="layout" path="M 3.61111E-6 -4.07407E-6 L 0.48455 0.04375 " pathEditMode="relative" rAng="0" ptsTypes="AA">
                                      <p:cBhvr>
                                        <p:cTn id="176" dur="2000" fill="hold"/>
                                        <p:tgtEl>
                                          <p:spTgt spid="179"/>
                                        </p:tgtEl>
                                        <p:attrNameLst>
                                          <p:attrName>ppt_x</p:attrName>
                                          <p:attrName>ppt_y</p:attrName>
                                        </p:attrNameLst>
                                      </p:cBhvr>
                                      <p:rCtr x="24219" y="2176"/>
                                    </p:animMotion>
                                  </p:childTnLst>
                                </p:cTn>
                              </p:par>
                              <p:par>
                                <p:cTn id="177" presetID="1" presetClass="entr" presetSubtype="0" fill="hold" grpId="0" nodeType="withEffect">
                                  <p:stCondLst>
                                    <p:cond delay="0"/>
                                  </p:stCondLst>
                                  <p:childTnLst>
                                    <p:set>
                                      <p:cBhvr>
                                        <p:cTn id="178" dur="1" fill="hold">
                                          <p:stCondLst>
                                            <p:cond delay="0"/>
                                          </p:stCondLst>
                                        </p:cTn>
                                        <p:tgtEl>
                                          <p:spTgt spid="220"/>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18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42" presetClass="path" presetSubtype="0" accel="50000" decel="50000" fill="hold" nodeType="clickEffect">
                                  <p:stCondLst>
                                    <p:cond delay="0"/>
                                  </p:stCondLst>
                                  <p:childTnLst>
                                    <p:animMotion origin="layout" path="M -4.16667E-6 -4.07407E-6 L 0.48021 0.13149 " pathEditMode="relative" rAng="0" ptsTypes="AA">
                                      <p:cBhvr>
                                        <p:cTn id="186" dur="2000" fill="hold"/>
                                        <p:tgtEl>
                                          <p:spTgt spid="180"/>
                                        </p:tgtEl>
                                        <p:attrNameLst>
                                          <p:attrName>ppt_x</p:attrName>
                                          <p:attrName>ppt_y</p:attrName>
                                        </p:attrNameLst>
                                      </p:cBhvr>
                                      <p:rCtr x="24010" y="6574"/>
                                    </p:animMotion>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41"/>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9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21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10"/>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212"/>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13"/>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214"/>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216"/>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215"/>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17"/>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56"/>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nodeType="clickEffect">
                                  <p:stCondLst>
                                    <p:cond delay="0"/>
                                  </p:stCondLst>
                                  <p:childTnLst>
                                    <p:set>
                                      <p:cBhvr>
                                        <p:cTn id="220" dur="1" fill="hold">
                                          <p:stCondLst>
                                            <p:cond delay="0"/>
                                          </p:stCondLst>
                                        </p:cTn>
                                        <p:tgtEl>
                                          <p:spTgt spid="124"/>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25"/>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23"/>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7"/>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18"/>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21"/>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nodeType="clickEffect">
                                  <p:stCondLst>
                                    <p:cond delay="0"/>
                                  </p:stCondLst>
                                  <p:childTnLst>
                                    <p:set>
                                      <p:cBhvr>
                                        <p:cTn id="236" dur="1" fill="hold">
                                          <p:stCondLst>
                                            <p:cond delay="0"/>
                                          </p:stCondLst>
                                        </p:cTn>
                                        <p:tgtEl>
                                          <p:spTgt spid="178"/>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82"/>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8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83"/>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3" grpId="0"/>
      <p:bldP spid="29" grpId="0"/>
      <p:bldP spid="118" grpId="0" animBg="1"/>
      <p:bldP spid="121" grpId="0" animBg="1"/>
      <p:bldP spid="123" grpId="0"/>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p:bldP spid="175" grpId="0"/>
      <p:bldP spid="176" grpId="0"/>
      <p:bldP spid="177" grpId="0" animBg="1"/>
      <p:bldP spid="181" grpId="0" animBg="1"/>
      <p:bldP spid="183" grpId="0" animBg="1"/>
      <p:bldP spid="184" grpId="0" animBg="1"/>
      <p:bldP spid="188" grpId="0"/>
      <p:bldP spid="190" grpId="0"/>
      <p:bldP spid="90" grpId="0"/>
      <p:bldP spid="91" grpId="0"/>
      <p:bldP spid="92" grpId="0"/>
      <p:bldP spid="93" grpId="0"/>
      <p:bldP spid="94" grpId="0"/>
      <p:bldP spid="26" grpId="0" animBg="1"/>
      <p:bldP spid="128" grpId="0" animBg="1"/>
      <p:bldP spid="130" grpId="0" animBg="1"/>
      <p:bldP spid="131" grpId="0" animBg="1"/>
      <p:bldP spid="117" grpId="0" animBg="1"/>
      <p:bldP spid="212" grpId="0" animBg="1"/>
      <p:bldP spid="213" grpId="0"/>
      <p:bldP spid="215" grpId="0" animBg="1"/>
      <p:bldP spid="216" grpId="0"/>
      <p:bldP spid="56" grpId="0"/>
      <p:bldP spid="220" grpId="0"/>
      <p:bldP spid="221" grpId="0"/>
      <p:bldP spid="222" grpId="0"/>
      <p:bldP spid="11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smtClean="0"/>
              <a:t>SpatialHadoop</a:t>
            </a:r>
            <a:r>
              <a:rPr lang="en-US" sz="3200" b="1" dirty="0"/>
              <a:t>: Index Creation</a:t>
            </a:r>
          </a:p>
        </p:txBody>
      </p:sp>
      <p:sp>
        <p:nvSpPr>
          <p:cNvPr id="6" name="Content Placeholder 5"/>
          <p:cNvSpPr>
            <a:spLocks noGrp="1"/>
          </p:cNvSpPr>
          <p:nvPr>
            <p:ph idx="1"/>
          </p:nvPr>
        </p:nvSpPr>
        <p:spPr/>
        <p:txBody>
          <a:bodyPr>
            <a:normAutofit/>
          </a:bodyPr>
          <a:lstStyle/>
          <a:p>
            <a:r>
              <a:rPr lang="en-US" sz="2400" dirty="0"/>
              <a:t>MapReduce based Index Creation</a:t>
            </a:r>
          </a:p>
        </p:txBody>
      </p:sp>
      <p:sp>
        <p:nvSpPr>
          <p:cNvPr id="3" name="Date Placeholder 2"/>
          <p:cNvSpPr>
            <a:spLocks noGrp="1"/>
          </p:cNvSpPr>
          <p:nvPr>
            <p:ph type="dt" sz="half" idx="10"/>
          </p:nvPr>
        </p:nvSpPr>
        <p:spPr/>
        <p:txBody>
          <a:bodyPr/>
          <a:lstStyle/>
          <a:p>
            <a:fld id="{7EC5DD6A-2C91-49E6-BFC4-F375034B405E}" type="datetime1">
              <a:rPr lang="en-US" smtClean="0"/>
              <a:t>3/29/17</a:t>
            </a:fld>
            <a:endParaRPr lang="en-US" dirty="0"/>
          </a:p>
        </p:txBody>
      </p:sp>
      <p:sp>
        <p:nvSpPr>
          <p:cNvPr id="44" name="Oval 43"/>
          <p:cNvSpPr/>
          <p:nvPr/>
        </p:nvSpPr>
        <p:spPr>
          <a:xfrm>
            <a:off x="2043451" y="3893880"/>
            <a:ext cx="515155" cy="4378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Oval 44"/>
          <p:cNvSpPr/>
          <p:nvPr/>
        </p:nvSpPr>
        <p:spPr>
          <a:xfrm>
            <a:off x="2038573" y="4687549"/>
            <a:ext cx="515155" cy="4378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Oval 49"/>
          <p:cNvSpPr/>
          <p:nvPr/>
        </p:nvSpPr>
        <p:spPr>
          <a:xfrm>
            <a:off x="2038573" y="5430538"/>
            <a:ext cx="515155" cy="4378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p:cNvSpPr/>
          <p:nvPr/>
        </p:nvSpPr>
        <p:spPr>
          <a:xfrm>
            <a:off x="4258412" y="4088875"/>
            <a:ext cx="515155" cy="4378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p:cNvSpPr/>
          <p:nvPr/>
        </p:nvSpPr>
        <p:spPr>
          <a:xfrm>
            <a:off x="4287381" y="5250155"/>
            <a:ext cx="515155" cy="4378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6" name="Straight Arrow Connector 55"/>
          <p:cNvCxnSpPr>
            <a:endCxn id="92" idx="1"/>
          </p:cNvCxnSpPr>
          <p:nvPr/>
        </p:nvCxnSpPr>
        <p:spPr>
          <a:xfrm flipV="1">
            <a:off x="2509712" y="5435109"/>
            <a:ext cx="326360" cy="2121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p:cNvCxnSpPr>
            <a:endCxn id="5" idx="1"/>
          </p:cNvCxnSpPr>
          <p:nvPr/>
        </p:nvCxnSpPr>
        <p:spPr>
          <a:xfrm>
            <a:off x="2553728" y="4146489"/>
            <a:ext cx="282344" cy="355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92" idx="3"/>
            <a:endCxn id="54" idx="2"/>
          </p:cNvCxnSpPr>
          <p:nvPr/>
        </p:nvCxnSpPr>
        <p:spPr>
          <a:xfrm>
            <a:off x="4035768" y="5435109"/>
            <a:ext cx="251613" cy="339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5" idx="3"/>
            <a:endCxn id="53" idx="2"/>
          </p:cNvCxnSpPr>
          <p:nvPr/>
        </p:nvCxnSpPr>
        <p:spPr>
          <a:xfrm flipV="1">
            <a:off x="4035768" y="4307816"/>
            <a:ext cx="222644" cy="194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p:cNvCxnSpPr>
            <a:endCxn id="5" idx="1"/>
          </p:cNvCxnSpPr>
          <p:nvPr/>
        </p:nvCxnSpPr>
        <p:spPr>
          <a:xfrm flipV="1">
            <a:off x="2559931" y="4502224"/>
            <a:ext cx="276141" cy="373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1954098" y="3552827"/>
            <a:ext cx="759853" cy="369332"/>
          </a:xfrm>
          <a:prstGeom prst="rect">
            <a:avLst/>
          </a:prstGeom>
          <a:noFill/>
        </p:spPr>
        <p:txBody>
          <a:bodyPr wrap="square" rtlCol="0">
            <a:spAutoFit/>
          </a:bodyPr>
          <a:lstStyle/>
          <a:p>
            <a:pPr algn="ctr"/>
            <a:r>
              <a:rPr lang="en-US" b="1" dirty="0"/>
              <a:t>MAP</a:t>
            </a:r>
          </a:p>
        </p:txBody>
      </p:sp>
      <p:sp>
        <p:nvSpPr>
          <p:cNvPr id="63" name="TextBox 62"/>
          <p:cNvSpPr txBox="1"/>
          <p:nvPr/>
        </p:nvSpPr>
        <p:spPr>
          <a:xfrm>
            <a:off x="3988081" y="3617536"/>
            <a:ext cx="1055813" cy="369332"/>
          </a:xfrm>
          <a:prstGeom prst="rect">
            <a:avLst/>
          </a:prstGeom>
          <a:noFill/>
        </p:spPr>
        <p:txBody>
          <a:bodyPr wrap="square" rtlCol="0">
            <a:spAutoFit/>
          </a:bodyPr>
          <a:lstStyle/>
          <a:p>
            <a:pPr algn="ctr"/>
            <a:r>
              <a:rPr lang="en-US" b="1" dirty="0"/>
              <a:t>REDUCE</a:t>
            </a:r>
          </a:p>
        </p:txBody>
      </p:sp>
      <p:sp>
        <p:nvSpPr>
          <p:cNvPr id="64" name="TextBox 63"/>
          <p:cNvSpPr txBox="1"/>
          <p:nvPr/>
        </p:nvSpPr>
        <p:spPr>
          <a:xfrm>
            <a:off x="2640325" y="6244269"/>
            <a:ext cx="1591189" cy="276999"/>
          </a:xfrm>
          <a:prstGeom prst="rect">
            <a:avLst/>
          </a:prstGeom>
          <a:noFill/>
        </p:spPr>
        <p:txBody>
          <a:bodyPr wrap="square" rtlCol="0">
            <a:spAutoFit/>
          </a:bodyPr>
          <a:lstStyle/>
          <a:p>
            <a:r>
              <a:rPr lang="en-US" sz="1200" dirty="0"/>
              <a:t>&lt;</a:t>
            </a:r>
            <a:r>
              <a:rPr lang="en-US" sz="1200" b="1" dirty="0"/>
              <a:t>partition id</a:t>
            </a:r>
            <a:r>
              <a:rPr lang="en-US" sz="1200" dirty="0"/>
              <a:t>, records&gt;</a:t>
            </a:r>
          </a:p>
        </p:txBody>
      </p:sp>
      <p:cxnSp>
        <p:nvCxnSpPr>
          <p:cNvPr id="65" name="Straight Arrow Connector 64"/>
          <p:cNvCxnSpPr/>
          <p:nvPr/>
        </p:nvCxnSpPr>
        <p:spPr>
          <a:xfrm>
            <a:off x="4792722" y="4270682"/>
            <a:ext cx="3676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570304" y="5304541"/>
            <a:ext cx="1168316" cy="307777"/>
          </a:xfrm>
          <a:prstGeom prst="rect">
            <a:avLst/>
          </a:prstGeom>
          <a:noFill/>
        </p:spPr>
        <p:txBody>
          <a:bodyPr wrap="square" rtlCol="0">
            <a:spAutoFit/>
          </a:bodyPr>
          <a:lstStyle/>
          <a:p>
            <a:pPr algn="ctr"/>
            <a:r>
              <a:rPr lang="en-US" sz="1400" dirty="0"/>
              <a:t>Global Index</a:t>
            </a:r>
          </a:p>
        </p:txBody>
      </p:sp>
      <p:sp>
        <p:nvSpPr>
          <p:cNvPr id="74" name="TextBox 73"/>
          <p:cNvSpPr txBox="1"/>
          <p:nvPr/>
        </p:nvSpPr>
        <p:spPr>
          <a:xfrm>
            <a:off x="715370" y="6217851"/>
            <a:ext cx="1400850" cy="276999"/>
          </a:xfrm>
          <a:prstGeom prst="rect">
            <a:avLst/>
          </a:prstGeom>
          <a:noFill/>
        </p:spPr>
        <p:txBody>
          <a:bodyPr wrap="square" rtlCol="0">
            <a:spAutoFit/>
          </a:bodyPr>
          <a:lstStyle/>
          <a:p>
            <a:r>
              <a:rPr lang="en-US" sz="1200" dirty="0"/>
              <a:t>&lt;</a:t>
            </a:r>
            <a:r>
              <a:rPr lang="en-US" sz="1200" b="1" dirty="0" err="1"/>
              <a:t>objectId</a:t>
            </a:r>
            <a:r>
              <a:rPr lang="en-US" sz="1200" dirty="0"/>
              <a:t>, record&gt;</a:t>
            </a:r>
          </a:p>
        </p:txBody>
      </p:sp>
      <p:cxnSp>
        <p:nvCxnSpPr>
          <p:cNvPr id="76" name="Straight Arrow Connector 75"/>
          <p:cNvCxnSpPr>
            <a:stCxn id="54" idx="6"/>
          </p:cNvCxnSpPr>
          <p:nvPr/>
        </p:nvCxnSpPr>
        <p:spPr>
          <a:xfrm>
            <a:off x="4802536" y="5469096"/>
            <a:ext cx="357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631359" y="6590518"/>
            <a:ext cx="4036874" cy="307777"/>
          </a:xfrm>
          <a:prstGeom prst="rect">
            <a:avLst/>
          </a:prstGeom>
          <a:noFill/>
        </p:spPr>
        <p:txBody>
          <a:bodyPr wrap="square" rtlCol="0">
            <a:spAutoFit/>
          </a:bodyPr>
          <a:lstStyle/>
          <a:p>
            <a:r>
              <a:rPr lang="en-US" sz="1400" dirty="0"/>
              <a:t>Index creating strategy in </a:t>
            </a:r>
            <a:r>
              <a:rPr lang="en-US" sz="1400" dirty="0" err="1"/>
              <a:t>SpatialHadoop</a:t>
            </a:r>
            <a:endParaRPr lang="en-US" sz="1400" dirty="0"/>
          </a:p>
        </p:txBody>
      </p:sp>
      <p:sp>
        <p:nvSpPr>
          <p:cNvPr id="131" name="Snip Same Side Corner Rectangle 130"/>
          <p:cNvSpPr/>
          <p:nvPr/>
        </p:nvSpPr>
        <p:spPr>
          <a:xfrm>
            <a:off x="1159843" y="3974023"/>
            <a:ext cx="368067" cy="286302"/>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cxnSp>
        <p:nvCxnSpPr>
          <p:cNvPr id="8" name="Straight Arrow Connector 7"/>
          <p:cNvCxnSpPr>
            <a:stCxn id="131" idx="0"/>
            <a:endCxn id="44" idx="2"/>
          </p:cNvCxnSpPr>
          <p:nvPr/>
        </p:nvCxnSpPr>
        <p:spPr>
          <a:xfrm flipV="1">
            <a:off x="1527910" y="4112821"/>
            <a:ext cx="515541" cy="43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V="1">
            <a:off x="1527909" y="4901699"/>
            <a:ext cx="515541" cy="43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a:xfrm>
            <a:off x="1209956" y="4795324"/>
            <a:ext cx="318758" cy="243863"/>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135" name="Freeform 134"/>
          <p:cNvSpPr/>
          <p:nvPr/>
        </p:nvSpPr>
        <p:spPr>
          <a:xfrm>
            <a:off x="1098099" y="5380010"/>
            <a:ext cx="531660" cy="420522"/>
          </a:xfrm>
          <a:custGeom>
            <a:avLst/>
            <a:gdLst>
              <a:gd name="connsiteX0" fmla="*/ 205483 w 462337"/>
              <a:gd name="connsiteY0" fmla="*/ 0 h 349321"/>
              <a:gd name="connsiteX1" fmla="*/ 0 w 462337"/>
              <a:gd name="connsiteY1" fmla="*/ 205483 h 349321"/>
              <a:gd name="connsiteX2" fmla="*/ 164387 w 462337"/>
              <a:gd name="connsiteY2" fmla="*/ 349321 h 349321"/>
              <a:gd name="connsiteX3" fmla="*/ 369870 w 462337"/>
              <a:gd name="connsiteY3" fmla="*/ 349321 h 349321"/>
              <a:gd name="connsiteX4" fmla="*/ 462337 w 462337"/>
              <a:gd name="connsiteY4" fmla="*/ 226031 h 349321"/>
              <a:gd name="connsiteX5" fmla="*/ 380144 w 462337"/>
              <a:gd name="connsiteY5" fmla="*/ 102741 h 349321"/>
              <a:gd name="connsiteX6" fmla="*/ 205483 w 462337"/>
              <a:gd name="connsiteY6"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337" h="349321">
                <a:moveTo>
                  <a:pt x="205483" y="0"/>
                </a:moveTo>
                <a:lnTo>
                  <a:pt x="0" y="205483"/>
                </a:lnTo>
                <a:lnTo>
                  <a:pt x="164387" y="349321"/>
                </a:lnTo>
                <a:lnTo>
                  <a:pt x="369870" y="349321"/>
                </a:lnTo>
                <a:lnTo>
                  <a:pt x="462337" y="226031"/>
                </a:lnTo>
                <a:lnTo>
                  <a:pt x="380144" y="102741"/>
                </a:lnTo>
                <a:lnTo>
                  <a:pt x="20548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136" name="Straight Arrow Connector 135"/>
          <p:cNvCxnSpPr>
            <a:stCxn id="135" idx="4"/>
            <a:endCxn id="50" idx="2"/>
          </p:cNvCxnSpPr>
          <p:nvPr/>
        </p:nvCxnSpPr>
        <p:spPr>
          <a:xfrm flipV="1">
            <a:off x="1629759" y="5649479"/>
            <a:ext cx="408814" cy="2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
          <a:stretch>
            <a:fillRect/>
          </a:stretch>
        </p:blipFill>
        <p:spPr>
          <a:xfrm>
            <a:off x="5177299" y="3974574"/>
            <a:ext cx="866133" cy="714375"/>
          </a:xfrm>
          <a:prstGeom prst="rect">
            <a:avLst/>
          </a:prstGeom>
          <a:ln>
            <a:solidFill>
              <a:schemeClr val="tx1"/>
            </a:solidFill>
          </a:ln>
        </p:spPr>
      </p:pic>
      <p:sp>
        <p:nvSpPr>
          <p:cNvPr id="25" name="TextBox 24"/>
          <p:cNvSpPr txBox="1"/>
          <p:nvPr/>
        </p:nvSpPr>
        <p:spPr>
          <a:xfrm>
            <a:off x="4657158" y="6199323"/>
            <a:ext cx="1884698" cy="430887"/>
          </a:xfrm>
          <a:prstGeom prst="rect">
            <a:avLst/>
          </a:prstGeom>
          <a:noFill/>
        </p:spPr>
        <p:txBody>
          <a:bodyPr wrap="square" rtlCol="0">
            <a:spAutoFit/>
          </a:bodyPr>
          <a:lstStyle/>
          <a:p>
            <a:pPr algn="ctr"/>
            <a:r>
              <a:rPr lang="en-US" sz="1100" dirty="0"/>
              <a:t>R-Tree based</a:t>
            </a:r>
          </a:p>
          <a:p>
            <a:pPr algn="ctr"/>
            <a:r>
              <a:rPr lang="en-US" sz="1100" dirty="0"/>
              <a:t> Local Index</a:t>
            </a:r>
          </a:p>
        </p:txBody>
      </p:sp>
      <p:pic>
        <p:nvPicPr>
          <p:cNvPr id="142" name="Picture 141"/>
          <p:cNvPicPr>
            <a:picLocks noChangeAspect="1"/>
          </p:cNvPicPr>
          <p:nvPr/>
        </p:nvPicPr>
        <p:blipFill>
          <a:blip r:embed="rId3"/>
          <a:stretch>
            <a:fillRect/>
          </a:stretch>
        </p:blipFill>
        <p:spPr>
          <a:xfrm>
            <a:off x="5170353" y="5111908"/>
            <a:ext cx="866133" cy="714375"/>
          </a:xfrm>
          <a:prstGeom prst="rect">
            <a:avLst/>
          </a:prstGeom>
          <a:ln>
            <a:solidFill>
              <a:schemeClr val="tx1"/>
            </a:solidFill>
          </a:ln>
        </p:spPr>
      </p:pic>
      <p:graphicFrame>
        <p:nvGraphicFramePr>
          <p:cNvPr id="146" name="Table 145"/>
          <p:cNvGraphicFramePr>
            <a:graphicFrameLocks noGrp="1"/>
          </p:cNvGraphicFramePr>
          <p:nvPr>
            <p:extLst/>
          </p:nvPr>
        </p:nvGraphicFramePr>
        <p:xfrm>
          <a:off x="6541856" y="4221806"/>
          <a:ext cx="1275060" cy="1006971"/>
        </p:xfrm>
        <a:graphic>
          <a:graphicData uri="http://schemas.openxmlformats.org/drawingml/2006/table">
            <a:tbl>
              <a:tblPr firstRow="1" bandRow="1">
                <a:tableStyleId>{073A0DAA-6AF3-43AB-8588-CEC1D06C72B9}</a:tableStyleId>
              </a:tblPr>
              <a:tblGrid>
                <a:gridCol w="425020">
                  <a:extLst>
                    <a:ext uri="{9D8B030D-6E8A-4147-A177-3AD203B41FA5}">
                      <a16:colId xmlns:a16="http://schemas.microsoft.com/office/drawing/2014/main" xmlns="" val="3694440498"/>
                    </a:ext>
                  </a:extLst>
                </a:gridCol>
                <a:gridCol w="425020">
                  <a:extLst>
                    <a:ext uri="{9D8B030D-6E8A-4147-A177-3AD203B41FA5}">
                      <a16:colId xmlns:a16="http://schemas.microsoft.com/office/drawing/2014/main" xmlns="" val="3689473300"/>
                    </a:ext>
                  </a:extLst>
                </a:gridCol>
                <a:gridCol w="425020">
                  <a:extLst>
                    <a:ext uri="{9D8B030D-6E8A-4147-A177-3AD203B41FA5}">
                      <a16:colId xmlns:a16="http://schemas.microsoft.com/office/drawing/2014/main" xmlns="" val="2908817534"/>
                    </a:ext>
                  </a:extLst>
                </a:gridCol>
              </a:tblGrid>
              <a:tr h="335657">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82475863"/>
                  </a:ext>
                </a:extLst>
              </a:tr>
              <a:tr h="335657">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53720949"/>
                  </a:ext>
                </a:extLst>
              </a:tr>
              <a:tr h="335657">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35237954"/>
                  </a:ext>
                </a:extLst>
              </a:tr>
            </a:tbl>
          </a:graphicData>
        </a:graphic>
      </p:graphicFrame>
      <p:cxnSp>
        <p:nvCxnSpPr>
          <p:cNvPr id="51" name="Straight Arrow Connector 50"/>
          <p:cNvCxnSpPr>
            <a:endCxn id="24" idx="3"/>
          </p:cNvCxnSpPr>
          <p:nvPr/>
        </p:nvCxnSpPr>
        <p:spPr>
          <a:xfrm flipH="1" flipV="1">
            <a:off x="6043432" y="4331762"/>
            <a:ext cx="697404" cy="56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endCxn id="142" idx="3"/>
          </p:cNvCxnSpPr>
          <p:nvPr/>
        </p:nvCxnSpPr>
        <p:spPr>
          <a:xfrm flipH="1">
            <a:off x="6036486" y="4754710"/>
            <a:ext cx="704350" cy="714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2923B03A-6743-47C6-8758-902529F6BF5C}" type="slidenum">
              <a:rPr lang="en-US" smtClean="0"/>
              <a:t>15</a:t>
            </a:fld>
            <a:endParaRPr lang="en-US"/>
          </a:p>
        </p:txBody>
      </p:sp>
      <p:sp>
        <p:nvSpPr>
          <p:cNvPr id="5" name="Rectangle 4"/>
          <p:cNvSpPr/>
          <p:nvPr/>
        </p:nvSpPr>
        <p:spPr>
          <a:xfrm>
            <a:off x="2836072" y="4112821"/>
            <a:ext cx="1199696" cy="7788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2799525" y="4049687"/>
            <a:ext cx="273266" cy="253916"/>
          </a:xfrm>
          <a:prstGeom prst="rect">
            <a:avLst/>
          </a:prstGeom>
          <a:noFill/>
        </p:spPr>
        <p:txBody>
          <a:bodyPr wrap="square" rtlCol="0">
            <a:spAutoFit/>
          </a:bodyPr>
          <a:lstStyle/>
          <a:p>
            <a:r>
              <a:rPr lang="en-US" sz="1050" b="1" dirty="0"/>
              <a:t>A</a:t>
            </a:r>
          </a:p>
        </p:txBody>
      </p:sp>
      <p:sp>
        <p:nvSpPr>
          <p:cNvPr id="91" name="Snip Same Side Corner Rectangle 90"/>
          <p:cNvSpPr/>
          <p:nvPr/>
        </p:nvSpPr>
        <p:spPr>
          <a:xfrm>
            <a:off x="1158658" y="3979092"/>
            <a:ext cx="368067" cy="286302"/>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92" name="Rectangle 91"/>
          <p:cNvSpPr/>
          <p:nvPr/>
        </p:nvSpPr>
        <p:spPr>
          <a:xfrm>
            <a:off x="2836072" y="5045706"/>
            <a:ext cx="1199696" cy="7788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2799525" y="4982572"/>
            <a:ext cx="273266" cy="253916"/>
          </a:xfrm>
          <a:prstGeom prst="rect">
            <a:avLst/>
          </a:prstGeom>
          <a:noFill/>
        </p:spPr>
        <p:txBody>
          <a:bodyPr wrap="square" rtlCol="0">
            <a:spAutoFit/>
          </a:bodyPr>
          <a:lstStyle/>
          <a:p>
            <a:r>
              <a:rPr lang="en-US" sz="1050" b="1" dirty="0"/>
              <a:t>B</a:t>
            </a:r>
          </a:p>
        </p:txBody>
      </p:sp>
      <p:sp>
        <p:nvSpPr>
          <p:cNvPr id="94" name="Oval 93"/>
          <p:cNvSpPr/>
          <p:nvPr/>
        </p:nvSpPr>
        <p:spPr>
          <a:xfrm flipH="1" flipV="1">
            <a:off x="1340079" y="602911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flipH="1" flipV="1">
            <a:off x="1340079" y="590577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flipV="1">
            <a:off x="1338336" y="61500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flipH="1" flipV="1">
            <a:off x="3405436" y="602481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flipH="1" flipV="1">
            <a:off x="3405436" y="590146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flipV="1">
            <a:off x="3403693" y="614573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flipH="1" flipV="1">
            <a:off x="5583072" y="603172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flipH="1" flipV="1">
            <a:off x="5583072" y="590837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flipV="1">
            <a:off x="5581329" y="615264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1204191" y="4796396"/>
            <a:ext cx="318758" cy="243863"/>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109" name="Freeform 108"/>
          <p:cNvSpPr/>
          <p:nvPr/>
        </p:nvSpPr>
        <p:spPr>
          <a:xfrm>
            <a:off x="1098099" y="5378865"/>
            <a:ext cx="531660" cy="420522"/>
          </a:xfrm>
          <a:custGeom>
            <a:avLst/>
            <a:gdLst>
              <a:gd name="connsiteX0" fmla="*/ 205483 w 462337"/>
              <a:gd name="connsiteY0" fmla="*/ 0 h 349321"/>
              <a:gd name="connsiteX1" fmla="*/ 0 w 462337"/>
              <a:gd name="connsiteY1" fmla="*/ 205483 h 349321"/>
              <a:gd name="connsiteX2" fmla="*/ 164387 w 462337"/>
              <a:gd name="connsiteY2" fmla="*/ 349321 h 349321"/>
              <a:gd name="connsiteX3" fmla="*/ 369870 w 462337"/>
              <a:gd name="connsiteY3" fmla="*/ 349321 h 349321"/>
              <a:gd name="connsiteX4" fmla="*/ 462337 w 462337"/>
              <a:gd name="connsiteY4" fmla="*/ 226031 h 349321"/>
              <a:gd name="connsiteX5" fmla="*/ 380144 w 462337"/>
              <a:gd name="connsiteY5" fmla="*/ 102741 h 349321"/>
              <a:gd name="connsiteX6" fmla="*/ 205483 w 462337"/>
              <a:gd name="connsiteY6"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337" h="349321">
                <a:moveTo>
                  <a:pt x="205483" y="0"/>
                </a:moveTo>
                <a:lnTo>
                  <a:pt x="0" y="205483"/>
                </a:lnTo>
                <a:lnTo>
                  <a:pt x="164387" y="349321"/>
                </a:lnTo>
                <a:lnTo>
                  <a:pt x="369870" y="349321"/>
                </a:lnTo>
                <a:lnTo>
                  <a:pt x="462337" y="226031"/>
                </a:lnTo>
                <a:lnTo>
                  <a:pt x="380144" y="102741"/>
                </a:lnTo>
                <a:lnTo>
                  <a:pt x="20548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sp>
        <p:nvSpPr>
          <p:cNvPr id="110" name="Isosceles Triangle 109"/>
          <p:cNvSpPr/>
          <p:nvPr/>
        </p:nvSpPr>
        <p:spPr>
          <a:xfrm>
            <a:off x="3539276" y="4174697"/>
            <a:ext cx="388872" cy="342594"/>
          </a:xfrm>
          <a:prstGeom prst="triangle">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3507444" y="4561405"/>
            <a:ext cx="462332" cy="259667"/>
          </a:xfrm>
          <a:custGeom>
            <a:avLst/>
            <a:gdLst>
              <a:gd name="connsiteX0" fmla="*/ 174660 w 523982"/>
              <a:gd name="connsiteY0" fmla="*/ 0 h 236306"/>
              <a:gd name="connsiteX1" fmla="*/ 0 w 523982"/>
              <a:gd name="connsiteY1" fmla="*/ 143838 h 236306"/>
              <a:gd name="connsiteX2" fmla="*/ 369869 w 523982"/>
              <a:gd name="connsiteY2" fmla="*/ 236306 h 236306"/>
              <a:gd name="connsiteX3" fmla="*/ 523982 w 523982"/>
              <a:gd name="connsiteY3" fmla="*/ 61645 h 236306"/>
              <a:gd name="connsiteX4" fmla="*/ 174660 w 523982"/>
              <a:gd name="connsiteY4" fmla="*/ 0 h 23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82" h="236306">
                <a:moveTo>
                  <a:pt x="174660" y="0"/>
                </a:moveTo>
                <a:lnTo>
                  <a:pt x="0" y="143838"/>
                </a:lnTo>
                <a:lnTo>
                  <a:pt x="369869" y="236306"/>
                </a:lnTo>
                <a:lnTo>
                  <a:pt x="523982" y="61645"/>
                </a:lnTo>
                <a:lnTo>
                  <a:pt x="17466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3578362" y="5165998"/>
            <a:ext cx="332624" cy="145309"/>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3538110" y="5483303"/>
            <a:ext cx="391204" cy="209319"/>
          </a:xfrm>
          <a:custGeom>
            <a:avLst/>
            <a:gdLst>
              <a:gd name="connsiteX0" fmla="*/ 267128 w 452063"/>
              <a:gd name="connsiteY0" fmla="*/ 0 h 226032"/>
              <a:gd name="connsiteX1" fmla="*/ 0 w 452063"/>
              <a:gd name="connsiteY1" fmla="*/ 123290 h 226032"/>
              <a:gd name="connsiteX2" fmla="*/ 10274 w 452063"/>
              <a:gd name="connsiteY2" fmla="*/ 226032 h 226032"/>
              <a:gd name="connsiteX3" fmla="*/ 452063 w 452063"/>
              <a:gd name="connsiteY3" fmla="*/ 226032 h 226032"/>
              <a:gd name="connsiteX4" fmla="*/ 441789 w 452063"/>
              <a:gd name="connsiteY4" fmla="*/ 30823 h 226032"/>
              <a:gd name="connsiteX5" fmla="*/ 267128 w 452063"/>
              <a:gd name="connsiteY5" fmla="*/ 0 h 22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063" h="226032">
                <a:moveTo>
                  <a:pt x="267128" y="0"/>
                </a:moveTo>
                <a:lnTo>
                  <a:pt x="0" y="123290"/>
                </a:lnTo>
                <a:lnTo>
                  <a:pt x="10274" y="226032"/>
                </a:lnTo>
                <a:lnTo>
                  <a:pt x="452063" y="226032"/>
                </a:lnTo>
                <a:lnTo>
                  <a:pt x="441789" y="30823"/>
                </a:lnTo>
                <a:lnTo>
                  <a:pt x="267128"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6474716" y="4184059"/>
            <a:ext cx="273266" cy="215444"/>
          </a:xfrm>
          <a:prstGeom prst="rect">
            <a:avLst/>
          </a:prstGeom>
          <a:noFill/>
        </p:spPr>
        <p:txBody>
          <a:bodyPr wrap="square" rtlCol="0">
            <a:spAutoFit/>
          </a:bodyPr>
          <a:lstStyle/>
          <a:p>
            <a:r>
              <a:rPr lang="en-US" sz="800" b="1" dirty="0"/>
              <a:t>A</a:t>
            </a:r>
          </a:p>
        </p:txBody>
      </p:sp>
      <p:sp>
        <p:nvSpPr>
          <p:cNvPr id="115" name="TextBox 114"/>
          <p:cNvSpPr txBox="1"/>
          <p:nvPr/>
        </p:nvSpPr>
        <p:spPr>
          <a:xfrm>
            <a:off x="6475821" y="4520393"/>
            <a:ext cx="273266" cy="215444"/>
          </a:xfrm>
          <a:prstGeom prst="rect">
            <a:avLst/>
          </a:prstGeom>
          <a:noFill/>
        </p:spPr>
        <p:txBody>
          <a:bodyPr wrap="square" rtlCol="0">
            <a:spAutoFit/>
          </a:bodyPr>
          <a:lstStyle/>
          <a:p>
            <a:r>
              <a:rPr lang="en-US" sz="800" b="1" dirty="0"/>
              <a:t>B</a:t>
            </a:r>
          </a:p>
        </p:txBody>
      </p:sp>
      <p:sp>
        <p:nvSpPr>
          <p:cNvPr id="116" name="TextBox 115"/>
          <p:cNvSpPr txBox="1"/>
          <p:nvPr/>
        </p:nvSpPr>
        <p:spPr>
          <a:xfrm>
            <a:off x="6474716" y="4856727"/>
            <a:ext cx="273266" cy="215444"/>
          </a:xfrm>
          <a:prstGeom prst="rect">
            <a:avLst/>
          </a:prstGeom>
          <a:noFill/>
        </p:spPr>
        <p:txBody>
          <a:bodyPr wrap="square" rtlCol="0">
            <a:spAutoFit/>
          </a:bodyPr>
          <a:lstStyle/>
          <a:p>
            <a:r>
              <a:rPr lang="en-US" sz="800" b="1" dirty="0"/>
              <a:t>C</a:t>
            </a:r>
            <a:endParaRPr lang="en-US" sz="1050" b="1" dirty="0"/>
          </a:p>
        </p:txBody>
      </p:sp>
      <p:sp>
        <p:nvSpPr>
          <p:cNvPr id="117" name="TextBox 116"/>
          <p:cNvSpPr txBox="1"/>
          <p:nvPr/>
        </p:nvSpPr>
        <p:spPr>
          <a:xfrm>
            <a:off x="6892176" y="4174697"/>
            <a:ext cx="273266" cy="200055"/>
          </a:xfrm>
          <a:prstGeom prst="rect">
            <a:avLst/>
          </a:prstGeom>
          <a:noFill/>
        </p:spPr>
        <p:txBody>
          <a:bodyPr wrap="square" rtlCol="0">
            <a:spAutoFit/>
          </a:bodyPr>
          <a:lstStyle/>
          <a:p>
            <a:r>
              <a:rPr lang="en-US" sz="700" b="1" dirty="0"/>
              <a:t>D</a:t>
            </a:r>
          </a:p>
        </p:txBody>
      </p:sp>
      <p:sp>
        <p:nvSpPr>
          <p:cNvPr id="118" name="TextBox 117"/>
          <p:cNvSpPr txBox="1"/>
          <p:nvPr/>
        </p:nvSpPr>
        <p:spPr>
          <a:xfrm>
            <a:off x="6921302" y="4849601"/>
            <a:ext cx="273266" cy="215444"/>
          </a:xfrm>
          <a:prstGeom prst="rect">
            <a:avLst/>
          </a:prstGeom>
          <a:noFill/>
        </p:spPr>
        <p:txBody>
          <a:bodyPr wrap="square" rtlCol="0">
            <a:spAutoFit/>
          </a:bodyPr>
          <a:lstStyle/>
          <a:p>
            <a:r>
              <a:rPr lang="en-US" sz="800" b="1" dirty="0"/>
              <a:t>F</a:t>
            </a:r>
          </a:p>
        </p:txBody>
      </p:sp>
      <p:sp>
        <p:nvSpPr>
          <p:cNvPr id="119" name="TextBox 118"/>
          <p:cNvSpPr txBox="1"/>
          <p:nvPr/>
        </p:nvSpPr>
        <p:spPr>
          <a:xfrm>
            <a:off x="7320312" y="4184059"/>
            <a:ext cx="273266" cy="215444"/>
          </a:xfrm>
          <a:prstGeom prst="rect">
            <a:avLst/>
          </a:prstGeom>
          <a:noFill/>
        </p:spPr>
        <p:txBody>
          <a:bodyPr wrap="square" rtlCol="0">
            <a:spAutoFit/>
          </a:bodyPr>
          <a:lstStyle/>
          <a:p>
            <a:r>
              <a:rPr lang="en-US" sz="800" b="1" dirty="0"/>
              <a:t>G</a:t>
            </a:r>
          </a:p>
        </p:txBody>
      </p:sp>
      <p:sp>
        <p:nvSpPr>
          <p:cNvPr id="120" name="TextBox 119"/>
          <p:cNvSpPr txBox="1"/>
          <p:nvPr/>
        </p:nvSpPr>
        <p:spPr>
          <a:xfrm>
            <a:off x="7327543" y="4528087"/>
            <a:ext cx="273266" cy="200055"/>
          </a:xfrm>
          <a:prstGeom prst="rect">
            <a:avLst/>
          </a:prstGeom>
          <a:noFill/>
        </p:spPr>
        <p:txBody>
          <a:bodyPr wrap="square" rtlCol="0">
            <a:spAutoFit/>
          </a:bodyPr>
          <a:lstStyle/>
          <a:p>
            <a:r>
              <a:rPr lang="en-US" sz="700" b="1" dirty="0"/>
              <a:t>H</a:t>
            </a:r>
          </a:p>
        </p:txBody>
      </p:sp>
      <p:sp>
        <p:nvSpPr>
          <p:cNvPr id="121" name="TextBox 120"/>
          <p:cNvSpPr txBox="1"/>
          <p:nvPr/>
        </p:nvSpPr>
        <p:spPr>
          <a:xfrm>
            <a:off x="7334706" y="4862963"/>
            <a:ext cx="273266" cy="200055"/>
          </a:xfrm>
          <a:prstGeom prst="rect">
            <a:avLst/>
          </a:prstGeom>
          <a:noFill/>
        </p:spPr>
        <p:txBody>
          <a:bodyPr wrap="square" rtlCol="0">
            <a:spAutoFit/>
          </a:bodyPr>
          <a:lstStyle/>
          <a:p>
            <a:r>
              <a:rPr lang="en-US" sz="700" b="1" dirty="0"/>
              <a:t>I</a:t>
            </a:r>
          </a:p>
        </p:txBody>
      </p:sp>
      <p:sp>
        <p:nvSpPr>
          <p:cNvPr id="180" name="TextBox 179"/>
          <p:cNvSpPr txBox="1"/>
          <p:nvPr/>
        </p:nvSpPr>
        <p:spPr>
          <a:xfrm>
            <a:off x="6898496" y="4526757"/>
            <a:ext cx="273266" cy="215444"/>
          </a:xfrm>
          <a:prstGeom prst="rect">
            <a:avLst/>
          </a:prstGeom>
          <a:noFill/>
        </p:spPr>
        <p:txBody>
          <a:bodyPr wrap="square" rtlCol="0">
            <a:spAutoFit/>
          </a:bodyPr>
          <a:lstStyle/>
          <a:p>
            <a:r>
              <a:rPr lang="en-US" sz="800" b="1" dirty="0"/>
              <a:t>E</a:t>
            </a:r>
          </a:p>
        </p:txBody>
      </p:sp>
      <p:sp>
        <p:nvSpPr>
          <p:cNvPr id="222" name="Freeform 221"/>
          <p:cNvSpPr/>
          <p:nvPr/>
        </p:nvSpPr>
        <p:spPr>
          <a:xfrm>
            <a:off x="7531059" y="3097298"/>
            <a:ext cx="451288" cy="449857"/>
          </a:xfrm>
          <a:custGeom>
            <a:avLst/>
            <a:gdLst>
              <a:gd name="connsiteX0" fmla="*/ 107156 w 521494"/>
              <a:gd name="connsiteY0" fmla="*/ 0 h 485775"/>
              <a:gd name="connsiteX1" fmla="*/ 0 w 521494"/>
              <a:gd name="connsiteY1" fmla="*/ 314325 h 485775"/>
              <a:gd name="connsiteX2" fmla="*/ 292894 w 521494"/>
              <a:gd name="connsiteY2" fmla="*/ 485775 h 485775"/>
              <a:gd name="connsiteX3" fmla="*/ 478631 w 521494"/>
              <a:gd name="connsiteY3" fmla="*/ 414338 h 485775"/>
              <a:gd name="connsiteX4" fmla="*/ 521494 w 521494"/>
              <a:gd name="connsiteY4" fmla="*/ 78582 h 485775"/>
              <a:gd name="connsiteX5" fmla="*/ 107156 w 521494"/>
              <a:gd name="connsiteY5"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494" h="485775">
                <a:moveTo>
                  <a:pt x="107156" y="0"/>
                </a:moveTo>
                <a:lnTo>
                  <a:pt x="0" y="314325"/>
                </a:lnTo>
                <a:lnTo>
                  <a:pt x="292894" y="485775"/>
                </a:lnTo>
                <a:lnTo>
                  <a:pt x="478631" y="414338"/>
                </a:lnTo>
                <a:lnTo>
                  <a:pt x="521494" y="78582"/>
                </a:lnTo>
                <a:lnTo>
                  <a:pt x="10715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aphicFrame>
        <p:nvGraphicFramePr>
          <p:cNvPr id="223" name="Table 222"/>
          <p:cNvGraphicFramePr>
            <a:graphicFrameLocks noGrp="1"/>
          </p:cNvGraphicFramePr>
          <p:nvPr>
            <p:extLst>
              <p:ext uri="{D42A27DB-BD31-4B8C-83A1-F6EECF244321}">
                <p14:modId xmlns:p14="http://schemas.microsoft.com/office/powerpoint/2010/main" val="2924530570"/>
              </p:ext>
            </p:extLst>
          </p:nvPr>
        </p:nvGraphicFramePr>
        <p:xfrm>
          <a:off x="5434156" y="1387907"/>
          <a:ext cx="3535998" cy="2312304"/>
        </p:xfrm>
        <a:graphic>
          <a:graphicData uri="http://schemas.openxmlformats.org/drawingml/2006/table">
            <a:tbl>
              <a:tblPr firstRow="1" bandRow="1">
                <a:tableStyleId>{073A0DAA-6AF3-43AB-8588-CEC1D06C72B9}</a:tableStyleId>
              </a:tblPr>
              <a:tblGrid>
                <a:gridCol w="1178666">
                  <a:extLst>
                    <a:ext uri="{9D8B030D-6E8A-4147-A177-3AD203B41FA5}">
                      <a16:colId xmlns:a16="http://schemas.microsoft.com/office/drawing/2014/main" xmlns="" val="3694440498"/>
                    </a:ext>
                  </a:extLst>
                </a:gridCol>
                <a:gridCol w="1178666">
                  <a:extLst>
                    <a:ext uri="{9D8B030D-6E8A-4147-A177-3AD203B41FA5}">
                      <a16:colId xmlns:a16="http://schemas.microsoft.com/office/drawing/2014/main" xmlns="" val="3689473300"/>
                    </a:ext>
                  </a:extLst>
                </a:gridCol>
                <a:gridCol w="1178666">
                  <a:extLst>
                    <a:ext uri="{9D8B030D-6E8A-4147-A177-3AD203B41FA5}">
                      <a16:colId xmlns:a16="http://schemas.microsoft.com/office/drawing/2014/main" xmlns="" val="2908817534"/>
                    </a:ext>
                  </a:extLst>
                </a:gridCol>
              </a:tblGrid>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82475863"/>
                  </a:ext>
                </a:extLst>
              </a:tr>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53720949"/>
                  </a:ext>
                </a:extLst>
              </a:tr>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35237954"/>
                  </a:ext>
                </a:extLst>
              </a:tr>
            </a:tbl>
          </a:graphicData>
        </a:graphic>
      </p:graphicFrame>
      <p:sp>
        <p:nvSpPr>
          <p:cNvPr id="224" name="Snip Same Side Corner Rectangle 223"/>
          <p:cNvSpPr/>
          <p:nvPr/>
        </p:nvSpPr>
        <p:spPr>
          <a:xfrm>
            <a:off x="5564328" y="1500504"/>
            <a:ext cx="318516" cy="265133"/>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225" name="Isosceles Triangle 224"/>
          <p:cNvSpPr/>
          <p:nvPr/>
        </p:nvSpPr>
        <p:spPr>
          <a:xfrm>
            <a:off x="6111631" y="1445270"/>
            <a:ext cx="388872" cy="342594"/>
          </a:xfrm>
          <a:prstGeom prst="triangle">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5494317" y="1865813"/>
            <a:ext cx="275845" cy="22583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227" name="Freeform 226"/>
          <p:cNvSpPr/>
          <p:nvPr/>
        </p:nvSpPr>
        <p:spPr>
          <a:xfrm>
            <a:off x="6079799" y="1831978"/>
            <a:ext cx="462332" cy="259667"/>
          </a:xfrm>
          <a:custGeom>
            <a:avLst/>
            <a:gdLst>
              <a:gd name="connsiteX0" fmla="*/ 174660 w 523982"/>
              <a:gd name="connsiteY0" fmla="*/ 0 h 236306"/>
              <a:gd name="connsiteX1" fmla="*/ 0 w 523982"/>
              <a:gd name="connsiteY1" fmla="*/ 143838 h 236306"/>
              <a:gd name="connsiteX2" fmla="*/ 369869 w 523982"/>
              <a:gd name="connsiteY2" fmla="*/ 236306 h 236306"/>
              <a:gd name="connsiteX3" fmla="*/ 523982 w 523982"/>
              <a:gd name="connsiteY3" fmla="*/ 61645 h 236306"/>
              <a:gd name="connsiteX4" fmla="*/ 174660 w 523982"/>
              <a:gd name="connsiteY4" fmla="*/ 0 h 23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82" h="236306">
                <a:moveTo>
                  <a:pt x="174660" y="0"/>
                </a:moveTo>
                <a:lnTo>
                  <a:pt x="0" y="143838"/>
                </a:lnTo>
                <a:lnTo>
                  <a:pt x="369869" y="236306"/>
                </a:lnTo>
                <a:lnTo>
                  <a:pt x="523982" y="61645"/>
                </a:lnTo>
                <a:lnTo>
                  <a:pt x="17466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5484039" y="2195276"/>
            <a:ext cx="460085" cy="389429"/>
          </a:xfrm>
          <a:custGeom>
            <a:avLst/>
            <a:gdLst>
              <a:gd name="connsiteX0" fmla="*/ 205483 w 462337"/>
              <a:gd name="connsiteY0" fmla="*/ 0 h 349321"/>
              <a:gd name="connsiteX1" fmla="*/ 0 w 462337"/>
              <a:gd name="connsiteY1" fmla="*/ 205483 h 349321"/>
              <a:gd name="connsiteX2" fmla="*/ 164387 w 462337"/>
              <a:gd name="connsiteY2" fmla="*/ 349321 h 349321"/>
              <a:gd name="connsiteX3" fmla="*/ 369870 w 462337"/>
              <a:gd name="connsiteY3" fmla="*/ 349321 h 349321"/>
              <a:gd name="connsiteX4" fmla="*/ 462337 w 462337"/>
              <a:gd name="connsiteY4" fmla="*/ 226031 h 349321"/>
              <a:gd name="connsiteX5" fmla="*/ 380144 w 462337"/>
              <a:gd name="connsiteY5" fmla="*/ 102741 h 349321"/>
              <a:gd name="connsiteX6" fmla="*/ 205483 w 462337"/>
              <a:gd name="connsiteY6"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337" h="349321">
                <a:moveTo>
                  <a:pt x="205483" y="0"/>
                </a:moveTo>
                <a:lnTo>
                  <a:pt x="0" y="205483"/>
                </a:lnTo>
                <a:lnTo>
                  <a:pt x="164387" y="349321"/>
                </a:lnTo>
                <a:lnTo>
                  <a:pt x="369870" y="349321"/>
                </a:lnTo>
                <a:lnTo>
                  <a:pt x="462337" y="226031"/>
                </a:lnTo>
                <a:lnTo>
                  <a:pt x="380144" y="102741"/>
                </a:lnTo>
                <a:lnTo>
                  <a:pt x="20548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sp>
        <p:nvSpPr>
          <p:cNvPr id="229" name="Rectangle 228"/>
          <p:cNvSpPr/>
          <p:nvPr/>
        </p:nvSpPr>
        <p:spPr>
          <a:xfrm>
            <a:off x="6150717" y="2243624"/>
            <a:ext cx="332624" cy="145309"/>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5516923" y="2645952"/>
            <a:ext cx="311175" cy="234787"/>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4</a:t>
            </a:r>
          </a:p>
        </p:txBody>
      </p:sp>
      <p:sp>
        <p:nvSpPr>
          <p:cNvPr id="231" name="Freeform 230"/>
          <p:cNvSpPr/>
          <p:nvPr/>
        </p:nvSpPr>
        <p:spPr>
          <a:xfrm>
            <a:off x="6110465" y="2560929"/>
            <a:ext cx="391204" cy="209319"/>
          </a:xfrm>
          <a:custGeom>
            <a:avLst/>
            <a:gdLst>
              <a:gd name="connsiteX0" fmla="*/ 267128 w 452063"/>
              <a:gd name="connsiteY0" fmla="*/ 0 h 226032"/>
              <a:gd name="connsiteX1" fmla="*/ 0 w 452063"/>
              <a:gd name="connsiteY1" fmla="*/ 123290 h 226032"/>
              <a:gd name="connsiteX2" fmla="*/ 10274 w 452063"/>
              <a:gd name="connsiteY2" fmla="*/ 226032 h 226032"/>
              <a:gd name="connsiteX3" fmla="*/ 452063 w 452063"/>
              <a:gd name="connsiteY3" fmla="*/ 226032 h 226032"/>
              <a:gd name="connsiteX4" fmla="*/ 441789 w 452063"/>
              <a:gd name="connsiteY4" fmla="*/ 30823 h 226032"/>
              <a:gd name="connsiteX5" fmla="*/ 267128 w 452063"/>
              <a:gd name="connsiteY5" fmla="*/ 0 h 22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063" h="226032">
                <a:moveTo>
                  <a:pt x="267128" y="0"/>
                </a:moveTo>
                <a:lnTo>
                  <a:pt x="0" y="123290"/>
                </a:lnTo>
                <a:lnTo>
                  <a:pt x="10274" y="226032"/>
                </a:lnTo>
                <a:lnTo>
                  <a:pt x="452063" y="226032"/>
                </a:lnTo>
                <a:lnTo>
                  <a:pt x="441789" y="30823"/>
                </a:lnTo>
                <a:lnTo>
                  <a:pt x="267128"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5535111" y="3022108"/>
            <a:ext cx="533459" cy="323493"/>
          </a:xfrm>
          <a:custGeom>
            <a:avLst/>
            <a:gdLst>
              <a:gd name="connsiteX0" fmla="*/ 113016 w 616449"/>
              <a:gd name="connsiteY0" fmla="*/ 0 h 349321"/>
              <a:gd name="connsiteX1" fmla="*/ 0 w 616449"/>
              <a:gd name="connsiteY1" fmla="*/ 246580 h 349321"/>
              <a:gd name="connsiteX2" fmla="*/ 195209 w 616449"/>
              <a:gd name="connsiteY2" fmla="*/ 349321 h 349321"/>
              <a:gd name="connsiteX3" fmla="*/ 390418 w 616449"/>
              <a:gd name="connsiteY3" fmla="*/ 339047 h 349321"/>
              <a:gd name="connsiteX4" fmla="*/ 616449 w 616449"/>
              <a:gd name="connsiteY4" fmla="*/ 308225 h 349321"/>
              <a:gd name="connsiteX5" fmla="*/ 606175 w 616449"/>
              <a:gd name="connsiteY5" fmla="*/ 123290 h 349321"/>
              <a:gd name="connsiteX6" fmla="*/ 277402 w 616449"/>
              <a:gd name="connsiteY6" fmla="*/ 0 h 349321"/>
              <a:gd name="connsiteX7" fmla="*/ 113016 w 616449"/>
              <a:gd name="connsiteY7"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449" h="349321">
                <a:moveTo>
                  <a:pt x="113016" y="0"/>
                </a:moveTo>
                <a:lnTo>
                  <a:pt x="0" y="246580"/>
                </a:lnTo>
                <a:lnTo>
                  <a:pt x="195209" y="349321"/>
                </a:lnTo>
                <a:lnTo>
                  <a:pt x="390418" y="339047"/>
                </a:lnTo>
                <a:lnTo>
                  <a:pt x="616449" y="308225"/>
                </a:lnTo>
                <a:lnTo>
                  <a:pt x="606175" y="123290"/>
                </a:lnTo>
                <a:lnTo>
                  <a:pt x="277402" y="0"/>
                </a:lnTo>
                <a:lnTo>
                  <a:pt x="11301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5</a:t>
            </a:r>
          </a:p>
        </p:txBody>
      </p:sp>
      <p:sp>
        <p:nvSpPr>
          <p:cNvPr id="233" name="Freeform 232"/>
          <p:cNvSpPr/>
          <p:nvPr/>
        </p:nvSpPr>
        <p:spPr>
          <a:xfrm>
            <a:off x="6255552" y="2995995"/>
            <a:ext cx="284512" cy="371066"/>
          </a:xfrm>
          <a:custGeom>
            <a:avLst/>
            <a:gdLst>
              <a:gd name="connsiteX0" fmla="*/ 102742 w 328773"/>
              <a:gd name="connsiteY0" fmla="*/ 10275 h 400693"/>
              <a:gd name="connsiteX1" fmla="*/ 0 w 328773"/>
              <a:gd name="connsiteY1" fmla="*/ 184935 h 400693"/>
              <a:gd name="connsiteX2" fmla="*/ 61645 w 328773"/>
              <a:gd name="connsiteY2" fmla="*/ 400693 h 400693"/>
              <a:gd name="connsiteX3" fmla="*/ 215758 w 328773"/>
              <a:gd name="connsiteY3" fmla="*/ 400693 h 400693"/>
              <a:gd name="connsiteX4" fmla="*/ 328773 w 328773"/>
              <a:gd name="connsiteY4" fmla="*/ 297951 h 400693"/>
              <a:gd name="connsiteX5" fmla="*/ 287677 w 328773"/>
              <a:gd name="connsiteY5" fmla="*/ 113016 h 400693"/>
              <a:gd name="connsiteX6" fmla="*/ 308225 w 328773"/>
              <a:gd name="connsiteY6" fmla="*/ 0 h 400693"/>
              <a:gd name="connsiteX7" fmla="*/ 102742 w 328773"/>
              <a:gd name="connsiteY7" fmla="*/ 10275 h 400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773" h="400693">
                <a:moveTo>
                  <a:pt x="102742" y="10275"/>
                </a:moveTo>
                <a:lnTo>
                  <a:pt x="0" y="184935"/>
                </a:lnTo>
                <a:lnTo>
                  <a:pt x="61645" y="400693"/>
                </a:lnTo>
                <a:lnTo>
                  <a:pt x="215758" y="400693"/>
                </a:lnTo>
                <a:lnTo>
                  <a:pt x="328773" y="297951"/>
                </a:lnTo>
                <a:lnTo>
                  <a:pt x="287677" y="113016"/>
                </a:lnTo>
                <a:lnTo>
                  <a:pt x="308225" y="0"/>
                </a:lnTo>
                <a:lnTo>
                  <a:pt x="102742" y="10275"/>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5463192" y="3405690"/>
            <a:ext cx="1013573" cy="237862"/>
          </a:xfrm>
          <a:custGeom>
            <a:avLst/>
            <a:gdLst>
              <a:gd name="connsiteX0" fmla="*/ 1006867 w 1171254"/>
              <a:gd name="connsiteY0" fmla="*/ 123290 h 256854"/>
              <a:gd name="connsiteX1" fmla="*/ 719191 w 1171254"/>
              <a:gd name="connsiteY1" fmla="*/ 0 h 256854"/>
              <a:gd name="connsiteX2" fmla="*/ 267128 w 1171254"/>
              <a:gd name="connsiteY2" fmla="*/ 71919 h 256854"/>
              <a:gd name="connsiteX3" fmla="*/ 0 w 1171254"/>
              <a:gd name="connsiteY3" fmla="*/ 143838 h 256854"/>
              <a:gd name="connsiteX4" fmla="*/ 308225 w 1171254"/>
              <a:gd name="connsiteY4" fmla="*/ 246580 h 256854"/>
              <a:gd name="connsiteX5" fmla="*/ 1171254 w 1171254"/>
              <a:gd name="connsiteY5" fmla="*/ 256854 h 256854"/>
              <a:gd name="connsiteX6" fmla="*/ 1006867 w 1171254"/>
              <a:gd name="connsiteY6" fmla="*/ 123290 h 2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254" h="256854">
                <a:moveTo>
                  <a:pt x="1006867" y="123290"/>
                </a:moveTo>
                <a:lnTo>
                  <a:pt x="719191" y="0"/>
                </a:lnTo>
                <a:lnTo>
                  <a:pt x="267128" y="71919"/>
                </a:lnTo>
                <a:lnTo>
                  <a:pt x="0" y="143838"/>
                </a:lnTo>
                <a:lnTo>
                  <a:pt x="308225" y="246580"/>
                </a:lnTo>
                <a:lnTo>
                  <a:pt x="1171254" y="256854"/>
                </a:lnTo>
                <a:lnTo>
                  <a:pt x="1006867" y="12329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6</a:t>
            </a:r>
          </a:p>
        </p:txBody>
      </p:sp>
      <p:sp>
        <p:nvSpPr>
          <p:cNvPr id="235" name="Isosceles Triangle 234"/>
          <p:cNvSpPr/>
          <p:nvPr/>
        </p:nvSpPr>
        <p:spPr>
          <a:xfrm>
            <a:off x="6656338" y="2179939"/>
            <a:ext cx="96640" cy="105871"/>
          </a:xfrm>
          <a:prstGeom prst="triangle">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6807738" y="2191108"/>
            <a:ext cx="136547" cy="189648"/>
          </a:xfrm>
          <a:custGeom>
            <a:avLst/>
            <a:gdLst>
              <a:gd name="connsiteX0" fmla="*/ 41096 w 205483"/>
              <a:gd name="connsiteY0" fmla="*/ 0 h 246580"/>
              <a:gd name="connsiteX1" fmla="*/ 0 w 205483"/>
              <a:gd name="connsiteY1" fmla="*/ 195209 h 246580"/>
              <a:gd name="connsiteX2" fmla="*/ 133564 w 205483"/>
              <a:gd name="connsiteY2" fmla="*/ 246580 h 246580"/>
              <a:gd name="connsiteX3" fmla="*/ 205483 w 205483"/>
              <a:gd name="connsiteY3" fmla="*/ 123290 h 246580"/>
              <a:gd name="connsiteX4" fmla="*/ 41096 w 205483"/>
              <a:gd name="connsiteY4" fmla="*/ 0 h 24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83" h="246580">
                <a:moveTo>
                  <a:pt x="41096" y="0"/>
                </a:moveTo>
                <a:lnTo>
                  <a:pt x="0" y="195209"/>
                </a:lnTo>
                <a:lnTo>
                  <a:pt x="133564" y="246580"/>
                </a:lnTo>
                <a:lnTo>
                  <a:pt x="205483" y="123290"/>
                </a:lnTo>
                <a:lnTo>
                  <a:pt x="4109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6643912" y="2342708"/>
            <a:ext cx="240057" cy="182132"/>
          </a:xfrm>
          <a:custGeom>
            <a:avLst/>
            <a:gdLst>
              <a:gd name="connsiteX0" fmla="*/ 0 w 277402"/>
              <a:gd name="connsiteY0" fmla="*/ 0 h 277402"/>
              <a:gd name="connsiteX1" fmla="*/ 41097 w 277402"/>
              <a:gd name="connsiteY1" fmla="*/ 195209 h 277402"/>
              <a:gd name="connsiteX2" fmla="*/ 277402 w 277402"/>
              <a:gd name="connsiteY2" fmla="*/ 277402 h 277402"/>
              <a:gd name="connsiteX3" fmla="*/ 267128 w 277402"/>
              <a:gd name="connsiteY3" fmla="*/ 133564 h 277402"/>
              <a:gd name="connsiteX4" fmla="*/ 0 w 277402"/>
              <a:gd name="connsiteY4" fmla="*/ 0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402" h="277402">
                <a:moveTo>
                  <a:pt x="0" y="0"/>
                </a:moveTo>
                <a:lnTo>
                  <a:pt x="41097" y="195209"/>
                </a:lnTo>
                <a:lnTo>
                  <a:pt x="277402" y="277402"/>
                </a:lnTo>
                <a:lnTo>
                  <a:pt x="267128" y="133564"/>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7606050" y="2199481"/>
            <a:ext cx="159163" cy="220620"/>
          </a:xfrm>
          <a:custGeom>
            <a:avLst/>
            <a:gdLst>
              <a:gd name="connsiteX0" fmla="*/ 154112 w 226032"/>
              <a:gd name="connsiteY0" fmla="*/ 0 h 308225"/>
              <a:gd name="connsiteX1" fmla="*/ 0 w 226032"/>
              <a:gd name="connsiteY1" fmla="*/ 133564 h 308225"/>
              <a:gd name="connsiteX2" fmla="*/ 215757 w 226032"/>
              <a:gd name="connsiteY2" fmla="*/ 308225 h 308225"/>
              <a:gd name="connsiteX3" fmla="*/ 226032 w 226032"/>
              <a:gd name="connsiteY3" fmla="*/ 30823 h 308225"/>
              <a:gd name="connsiteX4" fmla="*/ 154112 w 226032"/>
              <a:gd name="connsiteY4" fmla="*/ 0 h 30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2" h="308225">
                <a:moveTo>
                  <a:pt x="154112" y="0"/>
                </a:moveTo>
                <a:lnTo>
                  <a:pt x="0" y="133564"/>
                </a:lnTo>
                <a:lnTo>
                  <a:pt x="215757" y="308225"/>
                </a:lnTo>
                <a:lnTo>
                  <a:pt x="226032" y="30823"/>
                </a:lnTo>
                <a:lnTo>
                  <a:pt x="154112"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6685819" y="2630570"/>
            <a:ext cx="151147" cy="180775"/>
          </a:xfrm>
          <a:custGeom>
            <a:avLst/>
            <a:gdLst>
              <a:gd name="connsiteX0" fmla="*/ 123290 w 174661"/>
              <a:gd name="connsiteY0" fmla="*/ 0 h 195209"/>
              <a:gd name="connsiteX1" fmla="*/ 0 w 174661"/>
              <a:gd name="connsiteY1" fmla="*/ 102741 h 195209"/>
              <a:gd name="connsiteX2" fmla="*/ 41097 w 174661"/>
              <a:gd name="connsiteY2" fmla="*/ 174660 h 195209"/>
              <a:gd name="connsiteX3" fmla="*/ 164387 w 174661"/>
              <a:gd name="connsiteY3" fmla="*/ 195209 h 195209"/>
              <a:gd name="connsiteX4" fmla="*/ 174661 w 174661"/>
              <a:gd name="connsiteY4" fmla="*/ 113015 h 195209"/>
              <a:gd name="connsiteX5" fmla="*/ 123290 w 174661"/>
              <a:gd name="connsiteY5" fmla="*/ 0 h 1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61" h="195209">
                <a:moveTo>
                  <a:pt x="123290" y="0"/>
                </a:moveTo>
                <a:lnTo>
                  <a:pt x="0" y="102741"/>
                </a:lnTo>
                <a:lnTo>
                  <a:pt x="41097" y="174660"/>
                </a:lnTo>
                <a:lnTo>
                  <a:pt x="164387" y="195209"/>
                </a:lnTo>
                <a:lnTo>
                  <a:pt x="174661" y="113015"/>
                </a:lnTo>
                <a:lnTo>
                  <a:pt x="12329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6873222" y="2590071"/>
            <a:ext cx="168929" cy="256891"/>
          </a:xfrm>
          <a:custGeom>
            <a:avLst/>
            <a:gdLst>
              <a:gd name="connsiteX0" fmla="*/ 92467 w 195209"/>
              <a:gd name="connsiteY0" fmla="*/ 41097 h 277402"/>
              <a:gd name="connsiteX1" fmla="*/ 0 w 195209"/>
              <a:gd name="connsiteY1" fmla="*/ 82193 h 277402"/>
              <a:gd name="connsiteX2" fmla="*/ 51371 w 195209"/>
              <a:gd name="connsiteY2" fmla="*/ 215757 h 277402"/>
              <a:gd name="connsiteX3" fmla="*/ 195209 w 195209"/>
              <a:gd name="connsiteY3" fmla="*/ 277402 h 277402"/>
              <a:gd name="connsiteX4" fmla="*/ 174661 w 195209"/>
              <a:gd name="connsiteY4" fmla="*/ 113016 h 277402"/>
              <a:gd name="connsiteX5" fmla="*/ 61645 w 195209"/>
              <a:gd name="connsiteY5" fmla="*/ 0 h 277402"/>
              <a:gd name="connsiteX6" fmla="*/ 92467 w 195209"/>
              <a:gd name="connsiteY6" fmla="*/ 41097 h 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209" h="277402">
                <a:moveTo>
                  <a:pt x="92467" y="41097"/>
                </a:moveTo>
                <a:lnTo>
                  <a:pt x="0" y="82193"/>
                </a:lnTo>
                <a:lnTo>
                  <a:pt x="51371" y="215757"/>
                </a:lnTo>
                <a:lnTo>
                  <a:pt x="195209" y="277402"/>
                </a:lnTo>
                <a:lnTo>
                  <a:pt x="174661" y="113016"/>
                </a:lnTo>
                <a:lnTo>
                  <a:pt x="61645" y="0"/>
                </a:lnTo>
                <a:lnTo>
                  <a:pt x="92467" y="41097"/>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7475921" y="2180544"/>
            <a:ext cx="151147" cy="104659"/>
          </a:xfrm>
          <a:custGeom>
            <a:avLst/>
            <a:gdLst>
              <a:gd name="connsiteX0" fmla="*/ 0 w 174661"/>
              <a:gd name="connsiteY0" fmla="*/ 0 h 113015"/>
              <a:gd name="connsiteX1" fmla="*/ 0 w 174661"/>
              <a:gd name="connsiteY1" fmla="*/ 0 h 113015"/>
              <a:gd name="connsiteX2" fmla="*/ 82193 w 174661"/>
              <a:gd name="connsiteY2" fmla="*/ 113015 h 113015"/>
              <a:gd name="connsiteX3" fmla="*/ 92468 w 174661"/>
              <a:gd name="connsiteY3" fmla="*/ 113015 h 113015"/>
              <a:gd name="connsiteX4" fmla="*/ 174661 w 174661"/>
              <a:gd name="connsiteY4" fmla="*/ 30822 h 113015"/>
              <a:gd name="connsiteX5" fmla="*/ 164387 w 174661"/>
              <a:gd name="connsiteY5" fmla="*/ 10274 h 113015"/>
              <a:gd name="connsiteX6" fmla="*/ 71919 w 174661"/>
              <a:gd name="connsiteY6" fmla="*/ 0 h 113015"/>
              <a:gd name="connsiteX7" fmla="*/ 0 w 174661"/>
              <a:gd name="connsiteY7" fmla="*/ 0 h 11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1" h="113015">
                <a:moveTo>
                  <a:pt x="0" y="0"/>
                </a:moveTo>
                <a:lnTo>
                  <a:pt x="0" y="0"/>
                </a:lnTo>
                <a:lnTo>
                  <a:pt x="82193" y="113015"/>
                </a:lnTo>
                <a:lnTo>
                  <a:pt x="92468" y="113015"/>
                </a:lnTo>
                <a:lnTo>
                  <a:pt x="174661" y="30822"/>
                </a:lnTo>
                <a:lnTo>
                  <a:pt x="164387" y="10274"/>
                </a:lnTo>
                <a:cubicBezTo>
                  <a:pt x="133564" y="6849"/>
                  <a:pt x="102931" y="0"/>
                  <a:pt x="71919" y="0"/>
                </a:cubicBezTo>
                <a:cubicBezTo>
                  <a:pt x="54457" y="0"/>
                  <a:pt x="20549" y="10274"/>
                  <a:pt x="0" y="0"/>
                </a:cubicBez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7301888" y="2179939"/>
            <a:ext cx="204492" cy="180775"/>
          </a:xfrm>
          <a:custGeom>
            <a:avLst/>
            <a:gdLst>
              <a:gd name="connsiteX0" fmla="*/ 0 w 236305"/>
              <a:gd name="connsiteY0" fmla="*/ 0 h 195209"/>
              <a:gd name="connsiteX1" fmla="*/ 0 w 236305"/>
              <a:gd name="connsiteY1" fmla="*/ 0 h 195209"/>
              <a:gd name="connsiteX2" fmla="*/ 51370 w 236305"/>
              <a:gd name="connsiteY2" fmla="*/ 92467 h 195209"/>
              <a:gd name="connsiteX3" fmla="*/ 205483 w 236305"/>
              <a:gd name="connsiteY3" fmla="*/ 195209 h 195209"/>
              <a:gd name="connsiteX4" fmla="*/ 215757 w 236305"/>
              <a:gd name="connsiteY4" fmla="*/ 195209 h 195209"/>
              <a:gd name="connsiteX5" fmla="*/ 236305 w 236305"/>
              <a:gd name="connsiteY5" fmla="*/ 92467 h 195209"/>
              <a:gd name="connsiteX6" fmla="*/ 133564 w 236305"/>
              <a:gd name="connsiteY6" fmla="*/ 0 h 195209"/>
              <a:gd name="connsiteX7" fmla="*/ 0 w 236305"/>
              <a:gd name="connsiteY7" fmla="*/ 0 h 1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05" h="195209">
                <a:moveTo>
                  <a:pt x="0" y="0"/>
                </a:moveTo>
                <a:lnTo>
                  <a:pt x="0" y="0"/>
                </a:lnTo>
                <a:cubicBezTo>
                  <a:pt x="17123" y="30822"/>
                  <a:pt x="25807" y="68182"/>
                  <a:pt x="51370" y="92467"/>
                </a:cubicBezTo>
                <a:cubicBezTo>
                  <a:pt x="96132" y="134991"/>
                  <a:pt x="205483" y="195209"/>
                  <a:pt x="205483" y="195209"/>
                </a:cubicBezTo>
                <a:lnTo>
                  <a:pt x="215757" y="195209"/>
                </a:lnTo>
                <a:lnTo>
                  <a:pt x="236305" y="92467"/>
                </a:lnTo>
                <a:lnTo>
                  <a:pt x="133564" y="0"/>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p:cNvSpPr/>
          <p:nvPr/>
        </p:nvSpPr>
        <p:spPr>
          <a:xfrm>
            <a:off x="6994044" y="2166712"/>
            <a:ext cx="106692" cy="161746"/>
          </a:xfrm>
          <a:custGeom>
            <a:avLst/>
            <a:gdLst>
              <a:gd name="connsiteX0" fmla="*/ 41096 w 123290"/>
              <a:gd name="connsiteY0" fmla="*/ 0 h 174660"/>
              <a:gd name="connsiteX1" fmla="*/ 0 w 123290"/>
              <a:gd name="connsiteY1" fmla="*/ 164386 h 174660"/>
              <a:gd name="connsiteX2" fmla="*/ 123290 w 123290"/>
              <a:gd name="connsiteY2" fmla="*/ 174660 h 174660"/>
              <a:gd name="connsiteX3" fmla="*/ 41096 w 123290"/>
              <a:gd name="connsiteY3" fmla="*/ 0 h 174660"/>
            </a:gdLst>
            <a:ahLst/>
            <a:cxnLst>
              <a:cxn ang="0">
                <a:pos x="connsiteX0" y="connsiteY0"/>
              </a:cxn>
              <a:cxn ang="0">
                <a:pos x="connsiteX1" y="connsiteY1"/>
              </a:cxn>
              <a:cxn ang="0">
                <a:pos x="connsiteX2" y="connsiteY2"/>
              </a:cxn>
              <a:cxn ang="0">
                <a:pos x="connsiteX3" y="connsiteY3"/>
              </a:cxn>
            </a:cxnLst>
            <a:rect l="l" t="t" r="r" b="b"/>
            <a:pathLst>
              <a:path w="123290" h="174660">
                <a:moveTo>
                  <a:pt x="41096" y="0"/>
                </a:moveTo>
                <a:lnTo>
                  <a:pt x="0" y="164386"/>
                </a:lnTo>
                <a:lnTo>
                  <a:pt x="123290" y="174660"/>
                </a:lnTo>
                <a:lnTo>
                  <a:pt x="4109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7229747" y="2240179"/>
            <a:ext cx="124474" cy="180775"/>
          </a:xfrm>
          <a:custGeom>
            <a:avLst/>
            <a:gdLst>
              <a:gd name="connsiteX0" fmla="*/ 0 w 143838"/>
              <a:gd name="connsiteY0" fmla="*/ 0 h 195209"/>
              <a:gd name="connsiteX1" fmla="*/ 10274 w 143838"/>
              <a:gd name="connsiteY1" fmla="*/ 154112 h 195209"/>
              <a:gd name="connsiteX2" fmla="*/ 143838 w 143838"/>
              <a:gd name="connsiteY2" fmla="*/ 195209 h 195209"/>
              <a:gd name="connsiteX3" fmla="*/ 0 w 143838"/>
              <a:gd name="connsiteY3" fmla="*/ 0 h 195209"/>
            </a:gdLst>
            <a:ahLst/>
            <a:cxnLst>
              <a:cxn ang="0">
                <a:pos x="connsiteX0" y="connsiteY0"/>
              </a:cxn>
              <a:cxn ang="0">
                <a:pos x="connsiteX1" y="connsiteY1"/>
              </a:cxn>
              <a:cxn ang="0">
                <a:pos x="connsiteX2" y="connsiteY2"/>
              </a:cxn>
              <a:cxn ang="0">
                <a:pos x="connsiteX3" y="connsiteY3"/>
              </a:cxn>
            </a:cxnLst>
            <a:rect l="l" t="t" r="r" b="b"/>
            <a:pathLst>
              <a:path w="143838" h="195209">
                <a:moveTo>
                  <a:pt x="0" y="0"/>
                </a:moveTo>
                <a:lnTo>
                  <a:pt x="10274" y="154112"/>
                </a:lnTo>
                <a:lnTo>
                  <a:pt x="143838" y="195209"/>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244"/>
          <p:cNvSpPr/>
          <p:nvPr/>
        </p:nvSpPr>
        <p:spPr>
          <a:xfrm>
            <a:off x="7024866" y="2309791"/>
            <a:ext cx="106692" cy="152231"/>
          </a:xfrm>
          <a:custGeom>
            <a:avLst/>
            <a:gdLst>
              <a:gd name="connsiteX0" fmla="*/ 102742 w 123290"/>
              <a:gd name="connsiteY0" fmla="*/ 0 h 164386"/>
              <a:gd name="connsiteX1" fmla="*/ 0 w 123290"/>
              <a:gd name="connsiteY1" fmla="*/ 92467 h 164386"/>
              <a:gd name="connsiteX2" fmla="*/ 123290 w 123290"/>
              <a:gd name="connsiteY2" fmla="*/ 164386 h 164386"/>
              <a:gd name="connsiteX3" fmla="*/ 102742 w 123290"/>
              <a:gd name="connsiteY3" fmla="*/ 0 h 164386"/>
            </a:gdLst>
            <a:ahLst/>
            <a:cxnLst>
              <a:cxn ang="0">
                <a:pos x="connsiteX0" y="connsiteY0"/>
              </a:cxn>
              <a:cxn ang="0">
                <a:pos x="connsiteX1" y="connsiteY1"/>
              </a:cxn>
              <a:cxn ang="0">
                <a:pos x="connsiteX2" y="connsiteY2"/>
              </a:cxn>
              <a:cxn ang="0">
                <a:pos x="connsiteX3" y="connsiteY3"/>
              </a:cxn>
            </a:cxnLst>
            <a:rect l="l" t="t" r="r" b="b"/>
            <a:pathLst>
              <a:path w="123290" h="164386">
                <a:moveTo>
                  <a:pt x="102742" y="0"/>
                </a:moveTo>
                <a:lnTo>
                  <a:pt x="0" y="92467"/>
                </a:lnTo>
                <a:lnTo>
                  <a:pt x="123290" y="164386"/>
                </a:lnTo>
                <a:lnTo>
                  <a:pt x="102742"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245"/>
          <p:cNvSpPr/>
          <p:nvPr/>
        </p:nvSpPr>
        <p:spPr>
          <a:xfrm>
            <a:off x="7559121" y="2512812"/>
            <a:ext cx="142255" cy="133203"/>
          </a:xfrm>
          <a:custGeom>
            <a:avLst/>
            <a:gdLst>
              <a:gd name="connsiteX0" fmla="*/ 164386 w 164386"/>
              <a:gd name="connsiteY0" fmla="*/ 0 h 143838"/>
              <a:gd name="connsiteX1" fmla="*/ 0 w 164386"/>
              <a:gd name="connsiteY1" fmla="*/ 92467 h 143838"/>
              <a:gd name="connsiteX2" fmla="*/ 154112 w 164386"/>
              <a:gd name="connsiteY2" fmla="*/ 143838 h 143838"/>
              <a:gd name="connsiteX3" fmla="*/ 164386 w 164386"/>
              <a:gd name="connsiteY3" fmla="*/ 0 h 143838"/>
            </a:gdLst>
            <a:ahLst/>
            <a:cxnLst>
              <a:cxn ang="0">
                <a:pos x="connsiteX0" y="connsiteY0"/>
              </a:cxn>
              <a:cxn ang="0">
                <a:pos x="connsiteX1" y="connsiteY1"/>
              </a:cxn>
              <a:cxn ang="0">
                <a:pos x="connsiteX2" y="connsiteY2"/>
              </a:cxn>
              <a:cxn ang="0">
                <a:pos x="connsiteX3" y="connsiteY3"/>
              </a:cxn>
            </a:cxnLst>
            <a:rect l="l" t="t" r="r" b="b"/>
            <a:pathLst>
              <a:path w="164386" h="143838">
                <a:moveTo>
                  <a:pt x="164386" y="0"/>
                </a:moveTo>
                <a:lnTo>
                  <a:pt x="0" y="92467"/>
                </a:lnTo>
                <a:lnTo>
                  <a:pt x="154112" y="143838"/>
                </a:lnTo>
                <a:lnTo>
                  <a:pt x="16438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Freeform 246"/>
          <p:cNvSpPr/>
          <p:nvPr/>
        </p:nvSpPr>
        <p:spPr>
          <a:xfrm>
            <a:off x="7467581" y="2649985"/>
            <a:ext cx="275621" cy="258127"/>
          </a:xfrm>
          <a:custGeom>
            <a:avLst/>
            <a:gdLst>
              <a:gd name="connsiteX0" fmla="*/ 0 w 318499"/>
              <a:gd name="connsiteY0" fmla="*/ 0 h 421241"/>
              <a:gd name="connsiteX1" fmla="*/ 0 w 318499"/>
              <a:gd name="connsiteY1" fmla="*/ 339047 h 421241"/>
              <a:gd name="connsiteX2" fmla="*/ 277402 w 318499"/>
              <a:gd name="connsiteY2" fmla="*/ 421241 h 421241"/>
              <a:gd name="connsiteX3" fmla="*/ 318499 w 318499"/>
              <a:gd name="connsiteY3" fmla="*/ 143838 h 421241"/>
              <a:gd name="connsiteX4" fmla="*/ 0 w 318499"/>
              <a:gd name="connsiteY4" fmla="*/ 0 h 42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499" h="421241">
                <a:moveTo>
                  <a:pt x="0" y="0"/>
                </a:moveTo>
                <a:lnTo>
                  <a:pt x="0" y="339047"/>
                </a:lnTo>
                <a:lnTo>
                  <a:pt x="277402" y="421241"/>
                </a:lnTo>
                <a:lnTo>
                  <a:pt x="318499" y="143838"/>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Snip Same Side Corner Rectangle 247"/>
          <p:cNvSpPr/>
          <p:nvPr/>
        </p:nvSpPr>
        <p:spPr>
          <a:xfrm>
            <a:off x="7202155" y="2684092"/>
            <a:ext cx="175141" cy="163823"/>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Snip Same Side Corner Rectangle 248"/>
          <p:cNvSpPr/>
          <p:nvPr/>
        </p:nvSpPr>
        <p:spPr>
          <a:xfrm>
            <a:off x="7276614" y="2520648"/>
            <a:ext cx="176620" cy="107045"/>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Freeform 249"/>
          <p:cNvSpPr/>
          <p:nvPr/>
        </p:nvSpPr>
        <p:spPr>
          <a:xfrm>
            <a:off x="6714530" y="1504325"/>
            <a:ext cx="480114" cy="485239"/>
          </a:xfrm>
          <a:custGeom>
            <a:avLst/>
            <a:gdLst>
              <a:gd name="connsiteX0" fmla="*/ 195209 w 554805"/>
              <a:gd name="connsiteY0" fmla="*/ 0 h 523982"/>
              <a:gd name="connsiteX1" fmla="*/ 0 w 554805"/>
              <a:gd name="connsiteY1" fmla="*/ 277403 h 523982"/>
              <a:gd name="connsiteX2" fmla="*/ 164387 w 554805"/>
              <a:gd name="connsiteY2" fmla="*/ 523982 h 523982"/>
              <a:gd name="connsiteX3" fmla="*/ 554805 w 554805"/>
              <a:gd name="connsiteY3" fmla="*/ 462338 h 523982"/>
              <a:gd name="connsiteX4" fmla="*/ 513708 w 554805"/>
              <a:gd name="connsiteY4" fmla="*/ 123290 h 523982"/>
              <a:gd name="connsiteX5" fmla="*/ 195209 w 554805"/>
              <a:gd name="connsiteY5" fmla="*/ 0 h 52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805" h="523982">
                <a:moveTo>
                  <a:pt x="195209" y="0"/>
                </a:moveTo>
                <a:lnTo>
                  <a:pt x="0" y="277403"/>
                </a:lnTo>
                <a:lnTo>
                  <a:pt x="164387" y="523982"/>
                </a:lnTo>
                <a:lnTo>
                  <a:pt x="554805" y="462338"/>
                </a:lnTo>
                <a:lnTo>
                  <a:pt x="513708" y="123290"/>
                </a:lnTo>
                <a:lnTo>
                  <a:pt x="195209"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7320312" y="1448269"/>
            <a:ext cx="435658" cy="418638"/>
          </a:xfrm>
          <a:custGeom>
            <a:avLst/>
            <a:gdLst>
              <a:gd name="connsiteX0" fmla="*/ 123290 w 503433"/>
              <a:gd name="connsiteY0" fmla="*/ 0 h 452063"/>
              <a:gd name="connsiteX1" fmla="*/ 0 w 503433"/>
              <a:gd name="connsiteY1" fmla="*/ 328773 h 452063"/>
              <a:gd name="connsiteX2" fmla="*/ 287676 w 503433"/>
              <a:gd name="connsiteY2" fmla="*/ 452063 h 452063"/>
              <a:gd name="connsiteX3" fmla="*/ 503433 w 503433"/>
              <a:gd name="connsiteY3" fmla="*/ 123290 h 452063"/>
              <a:gd name="connsiteX4" fmla="*/ 123290 w 503433"/>
              <a:gd name="connsiteY4" fmla="*/ 0 h 4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33" h="452063">
                <a:moveTo>
                  <a:pt x="123290" y="0"/>
                </a:moveTo>
                <a:lnTo>
                  <a:pt x="0" y="328773"/>
                </a:lnTo>
                <a:lnTo>
                  <a:pt x="287676" y="452063"/>
                </a:lnTo>
                <a:lnTo>
                  <a:pt x="503433" y="123290"/>
                </a:lnTo>
                <a:lnTo>
                  <a:pt x="12329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Freeform 251"/>
          <p:cNvSpPr/>
          <p:nvPr/>
        </p:nvSpPr>
        <p:spPr>
          <a:xfrm>
            <a:off x="7877895" y="1489229"/>
            <a:ext cx="320076" cy="532812"/>
          </a:xfrm>
          <a:custGeom>
            <a:avLst/>
            <a:gdLst>
              <a:gd name="connsiteX0" fmla="*/ 154113 w 369870"/>
              <a:gd name="connsiteY0" fmla="*/ 0 h 575353"/>
              <a:gd name="connsiteX1" fmla="*/ 359596 w 369870"/>
              <a:gd name="connsiteY1" fmla="*/ 164387 h 575353"/>
              <a:gd name="connsiteX2" fmla="*/ 369870 w 369870"/>
              <a:gd name="connsiteY2" fmla="*/ 441789 h 575353"/>
              <a:gd name="connsiteX3" fmla="*/ 164387 w 369870"/>
              <a:gd name="connsiteY3" fmla="*/ 575353 h 575353"/>
              <a:gd name="connsiteX4" fmla="*/ 10275 w 369870"/>
              <a:gd name="connsiteY4" fmla="*/ 472611 h 575353"/>
              <a:gd name="connsiteX5" fmla="*/ 0 w 369870"/>
              <a:gd name="connsiteY5" fmla="*/ 205483 h 575353"/>
              <a:gd name="connsiteX6" fmla="*/ 154113 w 369870"/>
              <a:gd name="connsiteY6"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870" h="575353">
                <a:moveTo>
                  <a:pt x="154113" y="0"/>
                </a:moveTo>
                <a:lnTo>
                  <a:pt x="359596" y="164387"/>
                </a:lnTo>
                <a:lnTo>
                  <a:pt x="369870" y="441789"/>
                </a:lnTo>
                <a:lnTo>
                  <a:pt x="164387" y="575353"/>
                </a:lnTo>
                <a:lnTo>
                  <a:pt x="10275" y="472611"/>
                </a:lnTo>
                <a:lnTo>
                  <a:pt x="0" y="205483"/>
                </a:lnTo>
                <a:lnTo>
                  <a:pt x="15411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p:cNvSpPr/>
          <p:nvPr/>
        </p:nvSpPr>
        <p:spPr>
          <a:xfrm>
            <a:off x="8416297" y="1464294"/>
            <a:ext cx="446007" cy="139456"/>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p:cNvSpPr/>
          <p:nvPr/>
        </p:nvSpPr>
        <p:spPr>
          <a:xfrm>
            <a:off x="8571198" y="1668511"/>
            <a:ext cx="167267" cy="382016"/>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254"/>
          <p:cNvSpPr/>
          <p:nvPr/>
        </p:nvSpPr>
        <p:spPr>
          <a:xfrm>
            <a:off x="8478468" y="2310084"/>
            <a:ext cx="250119" cy="326085"/>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56" name="Freeform 255"/>
          <p:cNvSpPr/>
          <p:nvPr/>
        </p:nvSpPr>
        <p:spPr>
          <a:xfrm rot="10800000" flipV="1">
            <a:off x="8648156" y="2661120"/>
            <a:ext cx="250119" cy="181788"/>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57" name="Freeform 256"/>
          <p:cNvSpPr/>
          <p:nvPr/>
        </p:nvSpPr>
        <p:spPr>
          <a:xfrm>
            <a:off x="8160706" y="2594620"/>
            <a:ext cx="183421" cy="237153"/>
          </a:xfrm>
          <a:custGeom>
            <a:avLst/>
            <a:gdLst>
              <a:gd name="connsiteX0" fmla="*/ 166255 w 304800"/>
              <a:gd name="connsiteY0" fmla="*/ 0 h 369455"/>
              <a:gd name="connsiteX1" fmla="*/ 0 w 304800"/>
              <a:gd name="connsiteY1" fmla="*/ 249382 h 369455"/>
              <a:gd name="connsiteX2" fmla="*/ 304800 w 304800"/>
              <a:gd name="connsiteY2" fmla="*/ 369455 h 369455"/>
              <a:gd name="connsiteX3" fmla="*/ 166255 w 304800"/>
              <a:gd name="connsiteY3" fmla="*/ 0 h 369455"/>
            </a:gdLst>
            <a:ahLst/>
            <a:cxnLst>
              <a:cxn ang="0">
                <a:pos x="connsiteX0" y="connsiteY0"/>
              </a:cxn>
              <a:cxn ang="0">
                <a:pos x="connsiteX1" y="connsiteY1"/>
              </a:cxn>
              <a:cxn ang="0">
                <a:pos x="connsiteX2" y="connsiteY2"/>
              </a:cxn>
              <a:cxn ang="0">
                <a:pos x="connsiteX3" y="connsiteY3"/>
              </a:cxn>
            </a:cxnLst>
            <a:rect l="l" t="t" r="r" b="b"/>
            <a:pathLst>
              <a:path w="304800" h="369455">
                <a:moveTo>
                  <a:pt x="166255" y="0"/>
                </a:moveTo>
                <a:lnTo>
                  <a:pt x="0" y="249382"/>
                </a:lnTo>
                <a:lnTo>
                  <a:pt x="304800" y="369455"/>
                </a:lnTo>
                <a:lnTo>
                  <a:pt x="166255"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58" name="Freeform 257"/>
          <p:cNvSpPr/>
          <p:nvPr/>
        </p:nvSpPr>
        <p:spPr>
          <a:xfrm>
            <a:off x="7927018" y="2211130"/>
            <a:ext cx="194537" cy="349799"/>
          </a:xfrm>
          <a:custGeom>
            <a:avLst/>
            <a:gdLst>
              <a:gd name="connsiteX0" fmla="*/ 175491 w 323273"/>
              <a:gd name="connsiteY0" fmla="*/ 0 h 544945"/>
              <a:gd name="connsiteX1" fmla="*/ 0 w 323273"/>
              <a:gd name="connsiteY1" fmla="*/ 267854 h 544945"/>
              <a:gd name="connsiteX2" fmla="*/ 249382 w 323273"/>
              <a:gd name="connsiteY2" fmla="*/ 544945 h 544945"/>
              <a:gd name="connsiteX3" fmla="*/ 323273 w 323273"/>
              <a:gd name="connsiteY3" fmla="*/ 341745 h 544945"/>
              <a:gd name="connsiteX4" fmla="*/ 175491 w 323273"/>
              <a:gd name="connsiteY4" fmla="*/ 0 h 544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73" h="544945">
                <a:moveTo>
                  <a:pt x="175491" y="0"/>
                </a:moveTo>
                <a:lnTo>
                  <a:pt x="0" y="267854"/>
                </a:lnTo>
                <a:lnTo>
                  <a:pt x="249382" y="544945"/>
                </a:lnTo>
                <a:lnTo>
                  <a:pt x="323273" y="341745"/>
                </a:lnTo>
                <a:lnTo>
                  <a:pt x="175491"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59" name="Rectangle 258"/>
          <p:cNvSpPr/>
          <p:nvPr/>
        </p:nvSpPr>
        <p:spPr>
          <a:xfrm>
            <a:off x="7859783" y="2621672"/>
            <a:ext cx="211832" cy="230533"/>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60" name="Freeform 259"/>
          <p:cNvSpPr/>
          <p:nvPr/>
        </p:nvSpPr>
        <p:spPr>
          <a:xfrm>
            <a:off x="6917362" y="3034082"/>
            <a:ext cx="278191" cy="403549"/>
          </a:xfrm>
          <a:custGeom>
            <a:avLst/>
            <a:gdLst>
              <a:gd name="connsiteX0" fmla="*/ 171450 w 321469"/>
              <a:gd name="connsiteY0" fmla="*/ 0 h 435769"/>
              <a:gd name="connsiteX1" fmla="*/ 0 w 321469"/>
              <a:gd name="connsiteY1" fmla="*/ 264319 h 435769"/>
              <a:gd name="connsiteX2" fmla="*/ 157163 w 321469"/>
              <a:gd name="connsiteY2" fmla="*/ 435769 h 435769"/>
              <a:gd name="connsiteX3" fmla="*/ 321469 w 321469"/>
              <a:gd name="connsiteY3" fmla="*/ 328613 h 435769"/>
              <a:gd name="connsiteX4" fmla="*/ 300038 w 321469"/>
              <a:gd name="connsiteY4" fmla="*/ 142875 h 435769"/>
              <a:gd name="connsiteX5" fmla="*/ 171450 w 321469"/>
              <a:gd name="connsiteY5" fmla="*/ 0 h 43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435769">
                <a:moveTo>
                  <a:pt x="171450" y="0"/>
                </a:moveTo>
                <a:lnTo>
                  <a:pt x="0" y="264319"/>
                </a:lnTo>
                <a:lnTo>
                  <a:pt x="157163" y="435769"/>
                </a:lnTo>
                <a:lnTo>
                  <a:pt x="321469" y="328613"/>
                </a:lnTo>
                <a:lnTo>
                  <a:pt x="300038" y="142875"/>
                </a:lnTo>
                <a:lnTo>
                  <a:pt x="17145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61" name="Freeform 260"/>
          <p:cNvSpPr/>
          <p:nvPr/>
        </p:nvSpPr>
        <p:spPr>
          <a:xfrm>
            <a:off x="8380362" y="3122953"/>
            <a:ext cx="419997" cy="358257"/>
          </a:xfrm>
          <a:custGeom>
            <a:avLst/>
            <a:gdLst>
              <a:gd name="connsiteX0" fmla="*/ 225084 w 485336"/>
              <a:gd name="connsiteY0" fmla="*/ 0 h 386861"/>
              <a:gd name="connsiteX1" fmla="*/ 0 w 485336"/>
              <a:gd name="connsiteY1" fmla="*/ 161778 h 386861"/>
              <a:gd name="connsiteX2" fmla="*/ 70339 w 485336"/>
              <a:gd name="connsiteY2" fmla="*/ 386861 h 386861"/>
              <a:gd name="connsiteX3" fmla="*/ 414997 w 485336"/>
              <a:gd name="connsiteY3" fmla="*/ 386861 h 386861"/>
              <a:gd name="connsiteX4" fmla="*/ 485336 w 485336"/>
              <a:gd name="connsiteY4" fmla="*/ 246184 h 386861"/>
              <a:gd name="connsiteX5" fmla="*/ 393896 w 485336"/>
              <a:gd name="connsiteY5" fmla="*/ 98474 h 386861"/>
              <a:gd name="connsiteX6" fmla="*/ 225084 w 485336"/>
              <a:gd name="connsiteY6" fmla="*/ 0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336" h="386861">
                <a:moveTo>
                  <a:pt x="225084" y="0"/>
                </a:moveTo>
                <a:lnTo>
                  <a:pt x="0" y="161778"/>
                </a:lnTo>
                <a:lnTo>
                  <a:pt x="70339" y="386861"/>
                </a:lnTo>
                <a:lnTo>
                  <a:pt x="414997" y="386861"/>
                </a:lnTo>
                <a:lnTo>
                  <a:pt x="485336" y="246184"/>
                </a:lnTo>
                <a:lnTo>
                  <a:pt x="393896" y="98474"/>
                </a:lnTo>
                <a:lnTo>
                  <a:pt x="225084"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62" name="TextBox 261"/>
          <p:cNvSpPr txBox="1"/>
          <p:nvPr/>
        </p:nvSpPr>
        <p:spPr>
          <a:xfrm>
            <a:off x="5360107" y="1309999"/>
            <a:ext cx="273266" cy="253916"/>
          </a:xfrm>
          <a:prstGeom prst="rect">
            <a:avLst/>
          </a:prstGeom>
          <a:noFill/>
        </p:spPr>
        <p:txBody>
          <a:bodyPr wrap="square" rtlCol="0">
            <a:spAutoFit/>
          </a:bodyPr>
          <a:lstStyle/>
          <a:p>
            <a:r>
              <a:rPr lang="en-US" sz="1050" b="1" dirty="0"/>
              <a:t>A</a:t>
            </a:r>
          </a:p>
        </p:txBody>
      </p:sp>
      <p:sp>
        <p:nvSpPr>
          <p:cNvPr id="263" name="TextBox 262"/>
          <p:cNvSpPr txBox="1"/>
          <p:nvPr/>
        </p:nvSpPr>
        <p:spPr>
          <a:xfrm>
            <a:off x="5379247" y="2091319"/>
            <a:ext cx="273266" cy="253916"/>
          </a:xfrm>
          <a:prstGeom prst="rect">
            <a:avLst/>
          </a:prstGeom>
          <a:noFill/>
        </p:spPr>
        <p:txBody>
          <a:bodyPr wrap="square" rtlCol="0">
            <a:spAutoFit/>
          </a:bodyPr>
          <a:lstStyle/>
          <a:p>
            <a:r>
              <a:rPr lang="en-US" sz="1050" b="1" dirty="0"/>
              <a:t>B</a:t>
            </a:r>
          </a:p>
        </p:txBody>
      </p:sp>
      <p:sp>
        <p:nvSpPr>
          <p:cNvPr id="264" name="TextBox 263"/>
          <p:cNvSpPr txBox="1"/>
          <p:nvPr/>
        </p:nvSpPr>
        <p:spPr>
          <a:xfrm>
            <a:off x="5369037" y="2869037"/>
            <a:ext cx="273266" cy="253916"/>
          </a:xfrm>
          <a:prstGeom prst="rect">
            <a:avLst/>
          </a:prstGeom>
          <a:noFill/>
        </p:spPr>
        <p:txBody>
          <a:bodyPr wrap="square" rtlCol="0">
            <a:spAutoFit/>
          </a:bodyPr>
          <a:lstStyle/>
          <a:p>
            <a:r>
              <a:rPr lang="en-US" sz="1050" b="1" dirty="0"/>
              <a:t>C</a:t>
            </a:r>
          </a:p>
        </p:txBody>
      </p:sp>
      <p:sp>
        <p:nvSpPr>
          <p:cNvPr id="265" name="TextBox 264"/>
          <p:cNvSpPr txBox="1"/>
          <p:nvPr/>
        </p:nvSpPr>
        <p:spPr>
          <a:xfrm>
            <a:off x="6568579" y="1350531"/>
            <a:ext cx="273266" cy="253916"/>
          </a:xfrm>
          <a:prstGeom prst="rect">
            <a:avLst/>
          </a:prstGeom>
          <a:noFill/>
        </p:spPr>
        <p:txBody>
          <a:bodyPr wrap="square" rtlCol="0">
            <a:spAutoFit/>
          </a:bodyPr>
          <a:lstStyle/>
          <a:p>
            <a:r>
              <a:rPr lang="en-US" sz="1050" b="1" dirty="0"/>
              <a:t>D</a:t>
            </a:r>
          </a:p>
        </p:txBody>
      </p:sp>
      <p:sp>
        <p:nvSpPr>
          <p:cNvPr id="266" name="TextBox 265"/>
          <p:cNvSpPr txBox="1"/>
          <p:nvPr/>
        </p:nvSpPr>
        <p:spPr>
          <a:xfrm>
            <a:off x="6568025" y="2906962"/>
            <a:ext cx="273266" cy="253916"/>
          </a:xfrm>
          <a:prstGeom prst="rect">
            <a:avLst/>
          </a:prstGeom>
          <a:noFill/>
        </p:spPr>
        <p:txBody>
          <a:bodyPr wrap="square" rtlCol="0">
            <a:spAutoFit/>
          </a:bodyPr>
          <a:lstStyle/>
          <a:p>
            <a:r>
              <a:rPr lang="en-US" sz="1050" b="1" dirty="0"/>
              <a:t>F</a:t>
            </a:r>
          </a:p>
        </p:txBody>
      </p:sp>
      <p:sp>
        <p:nvSpPr>
          <p:cNvPr id="267" name="TextBox 266"/>
          <p:cNvSpPr txBox="1"/>
          <p:nvPr/>
        </p:nvSpPr>
        <p:spPr>
          <a:xfrm>
            <a:off x="7732065" y="1351667"/>
            <a:ext cx="273266" cy="253916"/>
          </a:xfrm>
          <a:prstGeom prst="rect">
            <a:avLst/>
          </a:prstGeom>
          <a:noFill/>
        </p:spPr>
        <p:txBody>
          <a:bodyPr wrap="square" rtlCol="0">
            <a:spAutoFit/>
          </a:bodyPr>
          <a:lstStyle/>
          <a:p>
            <a:r>
              <a:rPr lang="en-US" sz="1050" b="1" dirty="0"/>
              <a:t>G</a:t>
            </a:r>
          </a:p>
        </p:txBody>
      </p:sp>
      <p:sp>
        <p:nvSpPr>
          <p:cNvPr id="268" name="TextBox 267"/>
          <p:cNvSpPr txBox="1"/>
          <p:nvPr/>
        </p:nvSpPr>
        <p:spPr>
          <a:xfrm>
            <a:off x="7741195" y="2125055"/>
            <a:ext cx="273266" cy="253916"/>
          </a:xfrm>
          <a:prstGeom prst="rect">
            <a:avLst/>
          </a:prstGeom>
          <a:noFill/>
        </p:spPr>
        <p:txBody>
          <a:bodyPr wrap="square" rtlCol="0">
            <a:spAutoFit/>
          </a:bodyPr>
          <a:lstStyle/>
          <a:p>
            <a:r>
              <a:rPr lang="en-US" sz="1050" b="1" dirty="0"/>
              <a:t>H</a:t>
            </a:r>
          </a:p>
        </p:txBody>
      </p:sp>
      <p:sp>
        <p:nvSpPr>
          <p:cNvPr id="269" name="TextBox 268"/>
          <p:cNvSpPr txBox="1"/>
          <p:nvPr/>
        </p:nvSpPr>
        <p:spPr>
          <a:xfrm>
            <a:off x="7741195" y="2885937"/>
            <a:ext cx="273266" cy="253916"/>
          </a:xfrm>
          <a:prstGeom prst="rect">
            <a:avLst/>
          </a:prstGeom>
          <a:noFill/>
        </p:spPr>
        <p:txBody>
          <a:bodyPr wrap="square" rtlCol="0">
            <a:spAutoFit/>
          </a:bodyPr>
          <a:lstStyle/>
          <a:p>
            <a:r>
              <a:rPr lang="en-US" sz="1050" b="1" dirty="0"/>
              <a:t>I</a:t>
            </a:r>
          </a:p>
        </p:txBody>
      </p:sp>
      <p:sp>
        <p:nvSpPr>
          <p:cNvPr id="270" name="Rectangle 269"/>
          <p:cNvSpPr/>
          <p:nvPr/>
        </p:nvSpPr>
        <p:spPr>
          <a:xfrm>
            <a:off x="6227241" y="3658983"/>
            <a:ext cx="2353786" cy="307777"/>
          </a:xfrm>
          <a:prstGeom prst="rect">
            <a:avLst/>
          </a:prstGeom>
        </p:spPr>
        <p:txBody>
          <a:bodyPr wrap="none">
            <a:spAutoFit/>
          </a:bodyPr>
          <a:lstStyle/>
          <a:p>
            <a:r>
              <a:rPr lang="en-US" sz="1400" dirty="0"/>
              <a:t>Globally indexed polygon SBD</a:t>
            </a:r>
          </a:p>
        </p:txBody>
      </p:sp>
    </p:spTree>
    <p:extLst>
      <p:ext uri="{BB962C8B-B14F-4D97-AF65-F5344CB8AC3E}">
        <p14:creationId xmlns:p14="http://schemas.microsoft.com/office/powerpoint/2010/main" val="131965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grpId="1" nodeType="clickEffect">
                                  <p:stCondLst>
                                    <p:cond delay="0"/>
                                  </p:stCondLst>
                                  <p:childTnLst>
                                    <p:animMotion origin="layout" path="M 5E-6 2.59259E-6 L 0.20122 0.03009 " pathEditMode="relative" rAng="0" ptsTypes="AA">
                                      <p:cBhvr>
                                        <p:cTn id="74" dur="2000" fill="hold"/>
                                        <p:tgtEl>
                                          <p:spTgt spid="91"/>
                                        </p:tgtEl>
                                        <p:attrNameLst>
                                          <p:attrName>ppt_x</p:attrName>
                                          <p:attrName>ppt_y</p:attrName>
                                        </p:attrNameLst>
                                      </p:cBhvr>
                                      <p:rCtr x="10052" y="1505"/>
                                    </p:animMotion>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1.94444E-6 3.7037E-7 L 0.18698 -0.03241 " pathEditMode="relative" rAng="0" ptsTypes="AA">
                                      <p:cBhvr>
                                        <p:cTn id="78" dur="2000" fill="hold"/>
                                        <p:tgtEl>
                                          <p:spTgt spid="108"/>
                                        </p:tgtEl>
                                        <p:attrNameLst>
                                          <p:attrName>ppt_x</p:attrName>
                                          <p:attrName>ppt_y</p:attrName>
                                        </p:attrNameLst>
                                      </p:cBhvr>
                                      <p:rCtr x="9340" y="-1620"/>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1" nodeType="clickEffect">
                                  <p:stCondLst>
                                    <p:cond delay="0"/>
                                  </p:stCondLst>
                                  <p:childTnLst>
                                    <p:animMotion origin="layout" path="M -1.94444E-6 -4.81481E-6 L 0.20209 -0.04143 " pathEditMode="relative" rAng="0" ptsTypes="AA">
                                      <p:cBhvr>
                                        <p:cTn id="82" dur="2000" fill="hold"/>
                                        <p:tgtEl>
                                          <p:spTgt spid="109"/>
                                        </p:tgtEl>
                                        <p:attrNameLst>
                                          <p:attrName>ppt_x</p:attrName>
                                          <p:attrName>ppt_y</p:attrName>
                                        </p:attrNameLst>
                                      </p:cBhvr>
                                      <p:rCtr x="10104" y="-2083"/>
                                    </p:animMotion>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4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0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6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1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1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1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1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2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2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80"/>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5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0" grpId="0" animBg="1"/>
      <p:bldP spid="53" grpId="0" animBg="1"/>
      <p:bldP spid="54" grpId="0" animBg="1"/>
      <p:bldP spid="61" grpId="0"/>
      <p:bldP spid="63" grpId="0"/>
      <p:bldP spid="64" grpId="0"/>
      <p:bldP spid="68" grpId="0"/>
      <p:bldP spid="74" grpId="0"/>
      <p:bldP spid="131" grpId="0" animBg="1"/>
      <p:bldP spid="134" grpId="0" animBg="1"/>
      <p:bldP spid="135" grpId="0" animBg="1"/>
      <p:bldP spid="25" grpId="0"/>
      <p:bldP spid="5" grpId="0" animBg="1"/>
      <p:bldP spid="90" grpId="0"/>
      <p:bldP spid="91" grpId="0" animBg="1"/>
      <p:bldP spid="91" grpId="1" animBg="1"/>
      <p:bldP spid="92" grpId="0" animBg="1"/>
      <p:bldP spid="93" grpId="0"/>
      <p:bldP spid="94" grpId="0" animBg="1"/>
      <p:bldP spid="95" grpId="0" animBg="1"/>
      <p:bldP spid="96" grpId="0" animBg="1"/>
      <p:bldP spid="97" grpId="0" animBg="1"/>
      <p:bldP spid="98" grpId="0" animBg="1"/>
      <p:bldP spid="99" grpId="0" animBg="1"/>
      <p:bldP spid="100" grpId="0" animBg="1"/>
      <p:bldP spid="101" grpId="0" animBg="1"/>
      <p:bldP spid="102" grpId="0" animBg="1"/>
      <p:bldP spid="108" grpId="0" animBg="1"/>
      <p:bldP spid="108" grpId="1" animBg="1"/>
      <p:bldP spid="109" grpId="0" animBg="1"/>
      <p:bldP spid="109" grpId="1" animBg="1"/>
      <p:bldP spid="110" grpId="0" animBg="1"/>
      <p:bldP spid="111" grpId="0" animBg="1"/>
      <p:bldP spid="112" grpId="0" animBg="1"/>
      <p:bldP spid="113" grpId="0" animBg="1"/>
      <p:bldP spid="114" grpId="0"/>
      <p:bldP spid="115" grpId="0"/>
      <p:bldP spid="116" grpId="0"/>
      <p:bldP spid="117" grpId="0"/>
      <p:bldP spid="118" grpId="0"/>
      <p:bldP spid="119" grpId="0"/>
      <p:bldP spid="120" grpId="0"/>
      <p:bldP spid="121" grpId="0"/>
      <p:bldP spid="1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err="1" smtClean="0"/>
              <a:t>SpatialHadoop</a:t>
            </a:r>
            <a:r>
              <a:rPr lang="en-US" sz="3200" b="1" dirty="0"/>
              <a:t>: Spatial Query processing</a:t>
            </a:r>
            <a:br>
              <a:rPr lang="en-US" sz="3200" b="1" dirty="0"/>
            </a:br>
            <a:endParaRPr lang="en-US" sz="3200" b="1" dirty="0"/>
          </a:p>
        </p:txBody>
      </p:sp>
      <p:sp>
        <p:nvSpPr>
          <p:cNvPr id="3" name="Content Placeholder 2"/>
          <p:cNvSpPr>
            <a:spLocks noGrp="1"/>
          </p:cNvSpPr>
          <p:nvPr>
            <p:ph idx="1"/>
          </p:nvPr>
        </p:nvSpPr>
        <p:spPr>
          <a:xfrm>
            <a:off x="639938" y="1541124"/>
            <a:ext cx="8376013" cy="5141764"/>
          </a:xfrm>
        </p:spPr>
        <p:txBody>
          <a:bodyPr>
            <a:normAutofit/>
          </a:bodyPr>
          <a:lstStyle/>
          <a:p>
            <a:r>
              <a:rPr lang="en-US" sz="2400" dirty="0"/>
              <a:t>Containment Query</a:t>
            </a:r>
          </a:p>
          <a:p>
            <a:pPr lvl="1"/>
            <a:r>
              <a:rPr lang="en-US" sz="1800" dirty="0"/>
              <a:t>Find all the spatial objects within a user</a:t>
            </a:r>
          </a:p>
          <a:p>
            <a:pPr marL="457200" lvl="1" indent="0">
              <a:buNone/>
            </a:pPr>
            <a:r>
              <a:rPr lang="en-US" sz="1800" dirty="0"/>
              <a:t>      define query region. </a:t>
            </a:r>
          </a:p>
          <a:p>
            <a:endParaRPr lang="en-US" sz="1800" dirty="0"/>
          </a:p>
          <a:p>
            <a:endParaRPr lang="en-US" sz="1800" dirty="0"/>
          </a:p>
          <a:p>
            <a:endParaRPr lang="en-US" sz="1800" dirty="0"/>
          </a:p>
          <a:p>
            <a:pPr lvl="1"/>
            <a:endParaRPr lang="en-US" sz="1400" dirty="0"/>
          </a:p>
          <a:p>
            <a:pPr marL="457200" lvl="1" indent="0">
              <a:buNone/>
            </a:pPr>
            <a:endParaRPr lang="en-US" sz="1400" dirty="0"/>
          </a:p>
          <a:p>
            <a:endParaRPr lang="en-US" sz="1800" dirty="0"/>
          </a:p>
        </p:txBody>
      </p:sp>
      <p:sp>
        <p:nvSpPr>
          <p:cNvPr id="47" name="TextBox 46"/>
          <p:cNvSpPr txBox="1"/>
          <p:nvPr/>
        </p:nvSpPr>
        <p:spPr>
          <a:xfrm>
            <a:off x="2920489" y="6500853"/>
            <a:ext cx="3461490" cy="307777"/>
          </a:xfrm>
          <a:prstGeom prst="rect">
            <a:avLst/>
          </a:prstGeom>
          <a:noFill/>
        </p:spPr>
        <p:txBody>
          <a:bodyPr wrap="square" rtlCol="0">
            <a:spAutoFit/>
          </a:bodyPr>
          <a:lstStyle/>
          <a:p>
            <a:r>
              <a:rPr lang="en-US" sz="1400" dirty="0"/>
              <a:t>Spatial query Processing in </a:t>
            </a:r>
            <a:r>
              <a:rPr lang="en-US" sz="1400" dirty="0" err="1"/>
              <a:t>SpatialHadoop</a:t>
            </a:r>
            <a:endParaRPr lang="en-US" sz="1400" dirty="0"/>
          </a:p>
        </p:txBody>
      </p:sp>
      <p:sp>
        <p:nvSpPr>
          <p:cNvPr id="49" name="Date Placeholder 48"/>
          <p:cNvSpPr>
            <a:spLocks noGrp="1"/>
          </p:cNvSpPr>
          <p:nvPr>
            <p:ph type="dt" sz="half" idx="10"/>
          </p:nvPr>
        </p:nvSpPr>
        <p:spPr>
          <a:xfrm>
            <a:off x="423167" y="6410364"/>
            <a:ext cx="2057400" cy="365125"/>
          </a:xfrm>
        </p:spPr>
        <p:txBody>
          <a:bodyPr/>
          <a:lstStyle/>
          <a:p>
            <a:fld id="{96827C38-63BD-4AEB-A30D-09592317C2E6}" type="datetime1">
              <a:rPr lang="en-US" smtClean="0"/>
              <a:t>3/29/17</a:t>
            </a:fld>
            <a:endParaRPr lang="en-US" dirty="0"/>
          </a:p>
        </p:txBody>
      </p:sp>
      <p:pic>
        <p:nvPicPr>
          <p:cNvPr id="5" name="Picture 4"/>
          <p:cNvPicPr>
            <a:picLocks noChangeAspect="1"/>
          </p:cNvPicPr>
          <p:nvPr/>
        </p:nvPicPr>
        <p:blipFill>
          <a:blip r:embed="rId3"/>
          <a:stretch>
            <a:fillRect/>
          </a:stretch>
        </p:blipFill>
        <p:spPr>
          <a:xfrm>
            <a:off x="321706" y="4811340"/>
            <a:ext cx="765218" cy="570459"/>
          </a:xfrm>
          <a:prstGeom prst="rect">
            <a:avLst/>
          </a:prstGeom>
        </p:spPr>
      </p:pic>
      <p:pic>
        <p:nvPicPr>
          <p:cNvPr id="6" name="Picture 5"/>
          <p:cNvPicPr>
            <a:picLocks noChangeAspect="1"/>
          </p:cNvPicPr>
          <p:nvPr/>
        </p:nvPicPr>
        <p:blipFill rotWithShape="1">
          <a:blip r:embed="rId4"/>
          <a:srcRect r="-1289"/>
          <a:stretch/>
        </p:blipFill>
        <p:spPr>
          <a:xfrm>
            <a:off x="317390" y="5452359"/>
            <a:ext cx="747092" cy="598486"/>
          </a:xfrm>
          <a:prstGeom prst="rect">
            <a:avLst/>
          </a:prstGeom>
        </p:spPr>
      </p:pic>
      <p:cxnSp>
        <p:nvCxnSpPr>
          <p:cNvPr id="11" name="Straight Arrow Connector 10"/>
          <p:cNvCxnSpPr/>
          <p:nvPr/>
        </p:nvCxnSpPr>
        <p:spPr>
          <a:xfrm flipH="1" flipV="1">
            <a:off x="1060297" y="4358145"/>
            <a:ext cx="703502" cy="190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76119" y="3695444"/>
            <a:ext cx="1034011" cy="276999"/>
          </a:xfrm>
          <a:prstGeom prst="rect">
            <a:avLst/>
          </a:prstGeom>
          <a:noFill/>
        </p:spPr>
        <p:txBody>
          <a:bodyPr wrap="square" rtlCol="0">
            <a:spAutoFit/>
          </a:bodyPr>
          <a:lstStyle/>
          <a:p>
            <a:r>
              <a:rPr lang="en-US" sz="1200" dirty="0"/>
              <a:t>Query Region</a:t>
            </a:r>
          </a:p>
        </p:txBody>
      </p:sp>
      <p:cxnSp>
        <p:nvCxnSpPr>
          <p:cNvPr id="111" name="Straight Arrow Connector 110"/>
          <p:cNvCxnSpPr/>
          <p:nvPr/>
        </p:nvCxnSpPr>
        <p:spPr>
          <a:xfrm flipH="1">
            <a:off x="1117917" y="4991132"/>
            <a:ext cx="717872" cy="173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6" idx="3"/>
          </p:cNvCxnSpPr>
          <p:nvPr/>
        </p:nvCxnSpPr>
        <p:spPr>
          <a:xfrm flipH="1">
            <a:off x="1064482" y="5640233"/>
            <a:ext cx="630237" cy="111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083645" y="5937186"/>
            <a:ext cx="1422829" cy="338554"/>
          </a:xfrm>
          <a:prstGeom prst="rect">
            <a:avLst/>
          </a:prstGeom>
          <a:noFill/>
        </p:spPr>
        <p:txBody>
          <a:bodyPr wrap="square" rtlCol="0">
            <a:spAutoFit/>
          </a:bodyPr>
          <a:lstStyle/>
          <a:p>
            <a:r>
              <a:rPr lang="en-US" sz="1600" dirty="0"/>
              <a:t>Global Index</a:t>
            </a:r>
          </a:p>
        </p:txBody>
      </p:sp>
      <p:graphicFrame>
        <p:nvGraphicFramePr>
          <p:cNvPr id="104" name="Table 103"/>
          <p:cNvGraphicFramePr>
            <a:graphicFrameLocks noGrp="1"/>
          </p:cNvGraphicFramePr>
          <p:nvPr>
            <p:extLst/>
          </p:nvPr>
        </p:nvGraphicFramePr>
        <p:xfrm>
          <a:off x="1548012" y="4209137"/>
          <a:ext cx="2191518" cy="1705929"/>
        </p:xfrm>
        <a:graphic>
          <a:graphicData uri="http://schemas.openxmlformats.org/drawingml/2006/table">
            <a:tbl>
              <a:tblPr firstRow="1" bandRow="1">
                <a:tableStyleId>{073A0DAA-6AF3-43AB-8588-CEC1D06C72B9}</a:tableStyleId>
              </a:tblPr>
              <a:tblGrid>
                <a:gridCol w="730506">
                  <a:extLst>
                    <a:ext uri="{9D8B030D-6E8A-4147-A177-3AD203B41FA5}">
                      <a16:colId xmlns:a16="http://schemas.microsoft.com/office/drawing/2014/main" xmlns="" val="3694440498"/>
                    </a:ext>
                  </a:extLst>
                </a:gridCol>
                <a:gridCol w="730506">
                  <a:extLst>
                    <a:ext uri="{9D8B030D-6E8A-4147-A177-3AD203B41FA5}">
                      <a16:colId xmlns:a16="http://schemas.microsoft.com/office/drawing/2014/main" xmlns="" val="3689473300"/>
                    </a:ext>
                  </a:extLst>
                </a:gridCol>
                <a:gridCol w="730506">
                  <a:extLst>
                    <a:ext uri="{9D8B030D-6E8A-4147-A177-3AD203B41FA5}">
                      <a16:colId xmlns:a16="http://schemas.microsoft.com/office/drawing/2014/main" xmlns="" val="2908817534"/>
                    </a:ext>
                  </a:extLst>
                </a:gridCol>
              </a:tblGrid>
              <a:tr h="568643">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82475863"/>
                  </a:ext>
                </a:extLst>
              </a:tr>
              <a:tr h="568643">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53720949"/>
                  </a:ext>
                </a:extLst>
              </a:tr>
              <a:tr h="568643">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dirty="0">
                        <a:solidFill>
                          <a:sysClr val="windowText" lastClr="000000"/>
                        </a:solidFill>
                      </a:endParaRPr>
                    </a:p>
                  </a:txBody>
                  <a:tcPr marL="46795" marR="46795" marT="23397" marB="23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35237954"/>
                  </a:ext>
                </a:extLst>
              </a:tr>
            </a:tbl>
          </a:graphicData>
        </a:graphic>
      </p:graphicFrame>
      <p:sp>
        <p:nvSpPr>
          <p:cNvPr id="118" name="Oval 117"/>
          <p:cNvSpPr/>
          <p:nvPr/>
        </p:nvSpPr>
        <p:spPr>
          <a:xfrm>
            <a:off x="6402599" y="4309444"/>
            <a:ext cx="515155" cy="4378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a:off x="6402599" y="5202351"/>
            <a:ext cx="515155" cy="4378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p:cNvSpPr txBox="1"/>
          <p:nvPr/>
        </p:nvSpPr>
        <p:spPr>
          <a:xfrm>
            <a:off x="6054657" y="3908234"/>
            <a:ext cx="1193539" cy="369332"/>
          </a:xfrm>
          <a:prstGeom prst="rect">
            <a:avLst/>
          </a:prstGeom>
          <a:noFill/>
        </p:spPr>
        <p:txBody>
          <a:bodyPr wrap="square" rtlCol="0">
            <a:spAutoFit/>
          </a:bodyPr>
          <a:lstStyle/>
          <a:p>
            <a:pPr algn="ctr"/>
            <a:r>
              <a:rPr lang="en-US" b="1" dirty="0"/>
              <a:t>MAPPERS</a:t>
            </a:r>
          </a:p>
        </p:txBody>
      </p:sp>
      <p:cxnSp>
        <p:nvCxnSpPr>
          <p:cNvPr id="124" name="Straight Arrow Connector 123"/>
          <p:cNvCxnSpPr>
            <a:endCxn id="118" idx="2"/>
          </p:cNvCxnSpPr>
          <p:nvPr/>
        </p:nvCxnSpPr>
        <p:spPr>
          <a:xfrm flipV="1">
            <a:off x="5871016" y="4528385"/>
            <a:ext cx="531583" cy="8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121" idx="2"/>
          </p:cNvCxnSpPr>
          <p:nvPr/>
        </p:nvCxnSpPr>
        <p:spPr>
          <a:xfrm>
            <a:off x="5871016" y="5398399"/>
            <a:ext cx="531583" cy="22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6879334" y="4203017"/>
            <a:ext cx="444731" cy="194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4" name="Table 133"/>
          <p:cNvGraphicFramePr>
            <a:graphicFrameLocks noGrp="1"/>
          </p:cNvGraphicFramePr>
          <p:nvPr>
            <p:extLst/>
          </p:nvPr>
        </p:nvGraphicFramePr>
        <p:xfrm>
          <a:off x="5380925" y="1108159"/>
          <a:ext cx="3535998" cy="2312304"/>
        </p:xfrm>
        <a:graphic>
          <a:graphicData uri="http://schemas.openxmlformats.org/drawingml/2006/table">
            <a:tbl>
              <a:tblPr firstRow="1" bandRow="1">
                <a:tableStyleId>{073A0DAA-6AF3-43AB-8588-CEC1D06C72B9}</a:tableStyleId>
              </a:tblPr>
              <a:tblGrid>
                <a:gridCol w="1178666">
                  <a:extLst>
                    <a:ext uri="{9D8B030D-6E8A-4147-A177-3AD203B41FA5}">
                      <a16:colId xmlns:a16="http://schemas.microsoft.com/office/drawing/2014/main" xmlns="" val="3694440498"/>
                    </a:ext>
                  </a:extLst>
                </a:gridCol>
                <a:gridCol w="1178666">
                  <a:extLst>
                    <a:ext uri="{9D8B030D-6E8A-4147-A177-3AD203B41FA5}">
                      <a16:colId xmlns:a16="http://schemas.microsoft.com/office/drawing/2014/main" xmlns="" val="3689473300"/>
                    </a:ext>
                  </a:extLst>
                </a:gridCol>
                <a:gridCol w="1178666">
                  <a:extLst>
                    <a:ext uri="{9D8B030D-6E8A-4147-A177-3AD203B41FA5}">
                      <a16:colId xmlns:a16="http://schemas.microsoft.com/office/drawing/2014/main" xmlns="" val="2908817534"/>
                    </a:ext>
                  </a:extLst>
                </a:gridCol>
              </a:tblGrid>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82475863"/>
                  </a:ext>
                </a:extLst>
              </a:tr>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53720949"/>
                  </a:ext>
                </a:extLst>
              </a:tr>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35237954"/>
                  </a:ext>
                </a:extLst>
              </a:tr>
            </a:tbl>
          </a:graphicData>
        </a:graphic>
      </p:graphicFrame>
      <p:sp>
        <p:nvSpPr>
          <p:cNvPr id="135" name="Snip Same Side Corner Rectangle 134"/>
          <p:cNvSpPr/>
          <p:nvPr/>
        </p:nvSpPr>
        <p:spPr>
          <a:xfrm>
            <a:off x="5511097" y="1220756"/>
            <a:ext cx="318516" cy="265133"/>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136" name="Isosceles Triangle 135"/>
          <p:cNvSpPr/>
          <p:nvPr/>
        </p:nvSpPr>
        <p:spPr>
          <a:xfrm>
            <a:off x="6058400" y="1165522"/>
            <a:ext cx="388872" cy="342594"/>
          </a:xfrm>
          <a:prstGeom prst="triangle">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5441086" y="1586065"/>
            <a:ext cx="275845" cy="22583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138" name="Freeform 137"/>
          <p:cNvSpPr/>
          <p:nvPr/>
        </p:nvSpPr>
        <p:spPr>
          <a:xfrm>
            <a:off x="6026568" y="1552230"/>
            <a:ext cx="462332" cy="259667"/>
          </a:xfrm>
          <a:custGeom>
            <a:avLst/>
            <a:gdLst>
              <a:gd name="connsiteX0" fmla="*/ 174660 w 523982"/>
              <a:gd name="connsiteY0" fmla="*/ 0 h 236306"/>
              <a:gd name="connsiteX1" fmla="*/ 0 w 523982"/>
              <a:gd name="connsiteY1" fmla="*/ 143838 h 236306"/>
              <a:gd name="connsiteX2" fmla="*/ 369869 w 523982"/>
              <a:gd name="connsiteY2" fmla="*/ 236306 h 236306"/>
              <a:gd name="connsiteX3" fmla="*/ 523982 w 523982"/>
              <a:gd name="connsiteY3" fmla="*/ 61645 h 236306"/>
              <a:gd name="connsiteX4" fmla="*/ 174660 w 523982"/>
              <a:gd name="connsiteY4" fmla="*/ 0 h 23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82" h="236306">
                <a:moveTo>
                  <a:pt x="174660" y="0"/>
                </a:moveTo>
                <a:lnTo>
                  <a:pt x="0" y="143838"/>
                </a:lnTo>
                <a:lnTo>
                  <a:pt x="369869" y="236306"/>
                </a:lnTo>
                <a:lnTo>
                  <a:pt x="523982" y="61645"/>
                </a:lnTo>
                <a:lnTo>
                  <a:pt x="17466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5430808" y="1915528"/>
            <a:ext cx="460085" cy="389429"/>
          </a:xfrm>
          <a:custGeom>
            <a:avLst/>
            <a:gdLst>
              <a:gd name="connsiteX0" fmla="*/ 205483 w 462337"/>
              <a:gd name="connsiteY0" fmla="*/ 0 h 349321"/>
              <a:gd name="connsiteX1" fmla="*/ 0 w 462337"/>
              <a:gd name="connsiteY1" fmla="*/ 205483 h 349321"/>
              <a:gd name="connsiteX2" fmla="*/ 164387 w 462337"/>
              <a:gd name="connsiteY2" fmla="*/ 349321 h 349321"/>
              <a:gd name="connsiteX3" fmla="*/ 369870 w 462337"/>
              <a:gd name="connsiteY3" fmla="*/ 349321 h 349321"/>
              <a:gd name="connsiteX4" fmla="*/ 462337 w 462337"/>
              <a:gd name="connsiteY4" fmla="*/ 226031 h 349321"/>
              <a:gd name="connsiteX5" fmla="*/ 380144 w 462337"/>
              <a:gd name="connsiteY5" fmla="*/ 102741 h 349321"/>
              <a:gd name="connsiteX6" fmla="*/ 205483 w 462337"/>
              <a:gd name="connsiteY6"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337" h="349321">
                <a:moveTo>
                  <a:pt x="205483" y="0"/>
                </a:moveTo>
                <a:lnTo>
                  <a:pt x="0" y="205483"/>
                </a:lnTo>
                <a:lnTo>
                  <a:pt x="164387" y="349321"/>
                </a:lnTo>
                <a:lnTo>
                  <a:pt x="369870" y="349321"/>
                </a:lnTo>
                <a:lnTo>
                  <a:pt x="462337" y="226031"/>
                </a:lnTo>
                <a:lnTo>
                  <a:pt x="380144" y="102741"/>
                </a:lnTo>
                <a:lnTo>
                  <a:pt x="20548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sp>
        <p:nvSpPr>
          <p:cNvPr id="140" name="Rectangle 139"/>
          <p:cNvSpPr/>
          <p:nvPr/>
        </p:nvSpPr>
        <p:spPr>
          <a:xfrm>
            <a:off x="6097486" y="1963876"/>
            <a:ext cx="332624" cy="145309"/>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5463692" y="2366204"/>
            <a:ext cx="311175" cy="234787"/>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4</a:t>
            </a:r>
          </a:p>
        </p:txBody>
      </p:sp>
      <p:sp>
        <p:nvSpPr>
          <p:cNvPr id="142" name="Freeform 141"/>
          <p:cNvSpPr/>
          <p:nvPr/>
        </p:nvSpPr>
        <p:spPr>
          <a:xfrm>
            <a:off x="6057234" y="2281181"/>
            <a:ext cx="391204" cy="209319"/>
          </a:xfrm>
          <a:custGeom>
            <a:avLst/>
            <a:gdLst>
              <a:gd name="connsiteX0" fmla="*/ 267128 w 452063"/>
              <a:gd name="connsiteY0" fmla="*/ 0 h 226032"/>
              <a:gd name="connsiteX1" fmla="*/ 0 w 452063"/>
              <a:gd name="connsiteY1" fmla="*/ 123290 h 226032"/>
              <a:gd name="connsiteX2" fmla="*/ 10274 w 452063"/>
              <a:gd name="connsiteY2" fmla="*/ 226032 h 226032"/>
              <a:gd name="connsiteX3" fmla="*/ 452063 w 452063"/>
              <a:gd name="connsiteY3" fmla="*/ 226032 h 226032"/>
              <a:gd name="connsiteX4" fmla="*/ 441789 w 452063"/>
              <a:gd name="connsiteY4" fmla="*/ 30823 h 226032"/>
              <a:gd name="connsiteX5" fmla="*/ 267128 w 452063"/>
              <a:gd name="connsiteY5" fmla="*/ 0 h 22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063" h="226032">
                <a:moveTo>
                  <a:pt x="267128" y="0"/>
                </a:moveTo>
                <a:lnTo>
                  <a:pt x="0" y="123290"/>
                </a:lnTo>
                <a:lnTo>
                  <a:pt x="10274" y="226032"/>
                </a:lnTo>
                <a:lnTo>
                  <a:pt x="452063" y="226032"/>
                </a:lnTo>
                <a:lnTo>
                  <a:pt x="441789" y="30823"/>
                </a:lnTo>
                <a:lnTo>
                  <a:pt x="267128"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p:cNvSpPr/>
          <p:nvPr/>
        </p:nvSpPr>
        <p:spPr>
          <a:xfrm>
            <a:off x="5481880" y="2742360"/>
            <a:ext cx="533459" cy="323493"/>
          </a:xfrm>
          <a:custGeom>
            <a:avLst/>
            <a:gdLst>
              <a:gd name="connsiteX0" fmla="*/ 113016 w 616449"/>
              <a:gd name="connsiteY0" fmla="*/ 0 h 349321"/>
              <a:gd name="connsiteX1" fmla="*/ 0 w 616449"/>
              <a:gd name="connsiteY1" fmla="*/ 246580 h 349321"/>
              <a:gd name="connsiteX2" fmla="*/ 195209 w 616449"/>
              <a:gd name="connsiteY2" fmla="*/ 349321 h 349321"/>
              <a:gd name="connsiteX3" fmla="*/ 390418 w 616449"/>
              <a:gd name="connsiteY3" fmla="*/ 339047 h 349321"/>
              <a:gd name="connsiteX4" fmla="*/ 616449 w 616449"/>
              <a:gd name="connsiteY4" fmla="*/ 308225 h 349321"/>
              <a:gd name="connsiteX5" fmla="*/ 606175 w 616449"/>
              <a:gd name="connsiteY5" fmla="*/ 123290 h 349321"/>
              <a:gd name="connsiteX6" fmla="*/ 277402 w 616449"/>
              <a:gd name="connsiteY6" fmla="*/ 0 h 349321"/>
              <a:gd name="connsiteX7" fmla="*/ 113016 w 616449"/>
              <a:gd name="connsiteY7"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449" h="349321">
                <a:moveTo>
                  <a:pt x="113016" y="0"/>
                </a:moveTo>
                <a:lnTo>
                  <a:pt x="0" y="246580"/>
                </a:lnTo>
                <a:lnTo>
                  <a:pt x="195209" y="349321"/>
                </a:lnTo>
                <a:lnTo>
                  <a:pt x="390418" y="339047"/>
                </a:lnTo>
                <a:lnTo>
                  <a:pt x="616449" y="308225"/>
                </a:lnTo>
                <a:lnTo>
                  <a:pt x="606175" y="123290"/>
                </a:lnTo>
                <a:lnTo>
                  <a:pt x="277402" y="0"/>
                </a:lnTo>
                <a:lnTo>
                  <a:pt x="11301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5</a:t>
            </a:r>
          </a:p>
        </p:txBody>
      </p:sp>
      <p:sp>
        <p:nvSpPr>
          <p:cNvPr id="144" name="Freeform 143"/>
          <p:cNvSpPr/>
          <p:nvPr/>
        </p:nvSpPr>
        <p:spPr>
          <a:xfrm>
            <a:off x="6202321" y="2716247"/>
            <a:ext cx="284512" cy="371066"/>
          </a:xfrm>
          <a:custGeom>
            <a:avLst/>
            <a:gdLst>
              <a:gd name="connsiteX0" fmla="*/ 102742 w 328773"/>
              <a:gd name="connsiteY0" fmla="*/ 10275 h 400693"/>
              <a:gd name="connsiteX1" fmla="*/ 0 w 328773"/>
              <a:gd name="connsiteY1" fmla="*/ 184935 h 400693"/>
              <a:gd name="connsiteX2" fmla="*/ 61645 w 328773"/>
              <a:gd name="connsiteY2" fmla="*/ 400693 h 400693"/>
              <a:gd name="connsiteX3" fmla="*/ 215758 w 328773"/>
              <a:gd name="connsiteY3" fmla="*/ 400693 h 400693"/>
              <a:gd name="connsiteX4" fmla="*/ 328773 w 328773"/>
              <a:gd name="connsiteY4" fmla="*/ 297951 h 400693"/>
              <a:gd name="connsiteX5" fmla="*/ 287677 w 328773"/>
              <a:gd name="connsiteY5" fmla="*/ 113016 h 400693"/>
              <a:gd name="connsiteX6" fmla="*/ 308225 w 328773"/>
              <a:gd name="connsiteY6" fmla="*/ 0 h 400693"/>
              <a:gd name="connsiteX7" fmla="*/ 102742 w 328773"/>
              <a:gd name="connsiteY7" fmla="*/ 10275 h 400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773" h="400693">
                <a:moveTo>
                  <a:pt x="102742" y="10275"/>
                </a:moveTo>
                <a:lnTo>
                  <a:pt x="0" y="184935"/>
                </a:lnTo>
                <a:lnTo>
                  <a:pt x="61645" y="400693"/>
                </a:lnTo>
                <a:lnTo>
                  <a:pt x="215758" y="400693"/>
                </a:lnTo>
                <a:lnTo>
                  <a:pt x="328773" y="297951"/>
                </a:lnTo>
                <a:lnTo>
                  <a:pt x="287677" y="113016"/>
                </a:lnTo>
                <a:lnTo>
                  <a:pt x="308225" y="0"/>
                </a:lnTo>
                <a:lnTo>
                  <a:pt x="102742" y="10275"/>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a:off x="5409961" y="3125942"/>
            <a:ext cx="1013573" cy="237862"/>
          </a:xfrm>
          <a:custGeom>
            <a:avLst/>
            <a:gdLst>
              <a:gd name="connsiteX0" fmla="*/ 1006867 w 1171254"/>
              <a:gd name="connsiteY0" fmla="*/ 123290 h 256854"/>
              <a:gd name="connsiteX1" fmla="*/ 719191 w 1171254"/>
              <a:gd name="connsiteY1" fmla="*/ 0 h 256854"/>
              <a:gd name="connsiteX2" fmla="*/ 267128 w 1171254"/>
              <a:gd name="connsiteY2" fmla="*/ 71919 h 256854"/>
              <a:gd name="connsiteX3" fmla="*/ 0 w 1171254"/>
              <a:gd name="connsiteY3" fmla="*/ 143838 h 256854"/>
              <a:gd name="connsiteX4" fmla="*/ 308225 w 1171254"/>
              <a:gd name="connsiteY4" fmla="*/ 246580 h 256854"/>
              <a:gd name="connsiteX5" fmla="*/ 1171254 w 1171254"/>
              <a:gd name="connsiteY5" fmla="*/ 256854 h 256854"/>
              <a:gd name="connsiteX6" fmla="*/ 1006867 w 1171254"/>
              <a:gd name="connsiteY6" fmla="*/ 123290 h 2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254" h="256854">
                <a:moveTo>
                  <a:pt x="1006867" y="123290"/>
                </a:moveTo>
                <a:lnTo>
                  <a:pt x="719191" y="0"/>
                </a:lnTo>
                <a:lnTo>
                  <a:pt x="267128" y="71919"/>
                </a:lnTo>
                <a:lnTo>
                  <a:pt x="0" y="143838"/>
                </a:lnTo>
                <a:lnTo>
                  <a:pt x="308225" y="246580"/>
                </a:lnTo>
                <a:lnTo>
                  <a:pt x="1171254" y="256854"/>
                </a:lnTo>
                <a:lnTo>
                  <a:pt x="1006867" y="12329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6</a:t>
            </a:r>
          </a:p>
        </p:txBody>
      </p:sp>
      <p:sp>
        <p:nvSpPr>
          <p:cNvPr id="146" name="Isosceles Triangle 145"/>
          <p:cNvSpPr/>
          <p:nvPr/>
        </p:nvSpPr>
        <p:spPr>
          <a:xfrm>
            <a:off x="6603107" y="1900191"/>
            <a:ext cx="96640" cy="105871"/>
          </a:xfrm>
          <a:prstGeom prst="triangle">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6754507" y="1911360"/>
            <a:ext cx="136547" cy="189648"/>
          </a:xfrm>
          <a:custGeom>
            <a:avLst/>
            <a:gdLst>
              <a:gd name="connsiteX0" fmla="*/ 41096 w 205483"/>
              <a:gd name="connsiteY0" fmla="*/ 0 h 246580"/>
              <a:gd name="connsiteX1" fmla="*/ 0 w 205483"/>
              <a:gd name="connsiteY1" fmla="*/ 195209 h 246580"/>
              <a:gd name="connsiteX2" fmla="*/ 133564 w 205483"/>
              <a:gd name="connsiteY2" fmla="*/ 246580 h 246580"/>
              <a:gd name="connsiteX3" fmla="*/ 205483 w 205483"/>
              <a:gd name="connsiteY3" fmla="*/ 123290 h 246580"/>
              <a:gd name="connsiteX4" fmla="*/ 41096 w 205483"/>
              <a:gd name="connsiteY4" fmla="*/ 0 h 24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83" h="246580">
                <a:moveTo>
                  <a:pt x="41096" y="0"/>
                </a:moveTo>
                <a:lnTo>
                  <a:pt x="0" y="195209"/>
                </a:lnTo>
                <a:lnTo>
                  <a:pt x="133564" y="246580"/>
                </a:lnTo>
                <a:lnTo>
                  <a:pt x="205483" y="123290"/>
                </a:lnTo>
                <a:lnTo>
                  <a:pt x="4109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p:cNvSpPr/>
          <p:nvPr/>
        </p:nvSpPr>
        <p:spPr>
          <a:xfrm>
            <a:off x="6590681" y="2062960"/>
            <a:ext cx="240057" cy="182132"/>
          </a:xfrm>
          <a:custGeom>
            <a:avLst/>
            <a:gdLst>
              <a:gd name="connsiteX0" fmla="*/ 0 w 277402"/>
              <a:gd name="connsiteY0" fmla="*/ 0 h 277402"/>
              <a:gd name="connsiteX1" fmla="*/ 41097 w 277402"/>
              <a:gd name="connsiteY1" fmla="*/ 195209 h 277402"/>
              <a:gd name="connsiteX2" fmla="*/ 277402 w 277402"/>
              <a:gd name="connsiteY2" fmla="*/ 277402 h 277402"/>
              <a:gd name="connsiteX3" fmla="*/ 267128 w 277402"/>
              <a:gd name="connsiteY3" fmla="*/ 133564 h 277402"/>
              <a:gd name="connsiteX4" fmla="*/ 0 w 277402"/>
              <a:gd name="connsiteY4" fmla="*/ 0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402" h="277402">
                <a:moveTo>
                  <a:pt x="0" y="0"/>
                </a:moveTo>
                <a:lnTo>
                  <a:pt x="41097" y="195209"/>
                </a:lnTo>
                <a:lnTo>
                  <a:pt x="277402" y="277402"/>
                </a:lnTo>
                <a:lnTo>
                  <a:pt x="267128" y="133564"/>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p:cNvSpPr/>
          <p:nvPr/>
        </p:nvSpPr>
        <p:spPr>
          <a:xfrm>
            <a:off x="7552819" y="1919733"/>
            <a:ext cx="159163" cy="220620"/>
          </a:xfrm>
          <a:custGeom>
            <a:avLst/>
            <a:gdLst>
              <a:gd name="connsiteX0" fmla="*/ 154112 w 226032"/>
              <a:gd name="connsiteY0" fmla="*/ 0 h 308225"/>
              <a:gd name="connsiteX1" fmla="*/ 0 w 226032"/>
              <a:gd name="connsiteY1" fmla="*/ 133564 h 308225"/>
              <a:gd name="connsiteX2" fmla="*/ 215757 w 226032"/>
              <a:gd name="connsiteY2" fmla="*/ 308225 h 308225"/>
              <a:gd name="connsiteX3" fmla="*/ 226032 w 226032"/>
              <a:gd name="connsiteY3" fmla="*/ 30823 h 308225"/>
              <a:gd name="connsiteX4" fmla="*/ 154112 w 226032"/>
              <a:gd name="connsiteY4" fmla="*/ 0 h 30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2" h="308225">
                <a:moveTo>
                  <a:pt x="154112" y="0"/>
                </a:moveTo>
                <a:lnTo>
                  <a:pt x="0" y="133564"/>
                </a:lnTo>
                <a:lnTo>
                  <a:pt x="215757" y="308225"/>
                </a:lnTo>
                <a:lnTo>
                  <a:pt x="226032" y="30823"/>
                </a:lnTo>
                <a:lnTo>
                  <a:pt x="154112"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6632588" y="2350822"/>
            <a:ext cx="151147" cy="180775"/>
          </a:xfrm>
          <a:custGeom>
            <a:avLst/>
            <a:gdLst>
              <a:gd name="connsiteX0" fmla="*/ 123290 w 174661"/>
              <a:gd name="connsiteY0" fmla="*/ 0 h 195209"/>
              <a:gd name="connsiteX1" fmla="*/ 0 w 174661"/>
              <a:gd name="connsiteY1" fmla="*/ 102741 h 195209"/>
              <a:gd name="connsiteX2" fmla="*/ 41097 w 174661"/>
              <a:gd name="connsiteY2" fmla="*/ 174660 h 195209"/>
              <a:gd name="connsiteX3" fmla="*/ 164387 w 174661"/>
              <a:gd name="connsiteY3" fmla="*/ 195209 h 195209"/>
              <a:gd name="connsiteX4" fmla="*/ 174661 w 174661"/>
              <a:gd name="connsiteY4" fmla="*/ 113015 h 195209"/>
              <a:gd name="connsiteX5" fmla="*/ 123290 w 174661"/>
              <a:gd name="connsiteY5" fmla="*/ 0 h 1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61" h="195209">
                <a:moveTo>
                  <a:pt x="123290" y="0"/>
                </a:moveTo>
                <a:lnTo>
                  <a:pt x="0" y="102741"/>
                </a:lnTo>
                <a:lnTo>
                  <a:pt x="41097" y="174660"/>
                </a:lnTo>
                <a:lnTo>
                  <a:pt x="164387" y="195209"/>
                </a:lnTo>
                <a:lnTo>
                  <a:pt x="174661" y="113015"/>
                </a:lnTo>
                <a:lnTo>
                  <a:pt x="12329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6819991" y="2310323"/>
            <a:ext cx="168929" cy="256891"/>
          </a:xfrm>
          <a:custGeom>
            <a:avLst/>
            <a:gdLst>
              <a:gd name="connsiteX0" fmla="*/ 92467 w 195209"/>
              <a:gd name="connsiteY0" fmla="*/ 41097 h 277402"/>
              <a:gd name="connsiteX1" fmla="*/ 0 w 195209"/>
              <a:gd name="connsiteY1" fmla="*/ 82193 h 277402"/>
              <a:gd name="connsiteX2" fmla="*/ 51371 w 195209"/>
              <a:gd name="connsiteY2" fmla="*/ 215757 h 277402"/>
              <a:gd name="connsiteX3" fmla="*/ 195209 w 195209"/>
              <a:gd name="connsiteY3" fmla="*/ 277402 h 277402"/>
              <a:gd name="connsiteX4" fmla="*/ 174661 w 195209"/>
              <a:gd name="connsiteY4" fmla="*/ 113016 h 277402"/>
              <a:gd name="connsiteX5" fmla="*/ 61645 w 195209"/>
              <a:gd name="connsiteY5" fmla="*/ 0 h 277402"/>
              <a:gd name="connsiteX6" fmla="*/ 92467 w 195209"/>
              <a:gd name="connsiteY6" fmla="*/ 41097 h 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209" h="277402">
                <a:moveTo>
                  <a:pt x="92467" y="41097"/>
                </a:moveTo>
                <a:lnTo>
                  <a:pt x="0" y="82193"/>
                </a:lnTo>
                <a:lnTo>
                  <a:pt x="51371" y="215757"/>
                </a:lnTo>
                <a:lnTo>
                  <a:pt x="195209" y="277402"/>
                </a:lnTo>
                <a:lnTo>
                  <a:pt x="174661" y="113016"/>
                </a:lnTo>
                <a:lnTo>
                  <a:pt x="61645" y="0"/>
                </a:lnTo>
                <a:lnTo>
                  <a:pt x="92467" y="41097"/>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7422690" y="1900796"/>
            <a:ext cx="151147" cy="104659"/>
          </a:xfrm>
          <a:custGeom>
            <a:avLst/>
            <a:gdLst>
              <a:gd name="connsiteX0" fmla="*/ 0 w 174661"/>
              <a:gd name="connsiteY0" fmla="*/ 0 h 113015"/>
              <a:gd name="connsiteX1" fmla="*/ 0 w 174661"/>
              <a:gd name="connsiteY1" fmla="*/ 0 h 113015"/>
              <a:gd name="connsiteX2" fmla="*/ 82193 w 174661"/>
              <a:gd name="connsiteY2" fmla="*/ 113015 h 113015"/>
              <a:gd name="connsiteX3" fmla="*/ 92468 w 174661"/>
              <a:gd name="connsiteY3" fmla="*/ 113015 h 113015"/>
              <a:gd name="connsiteX4" fmla="*/ 174661 w 174661"/>
              <a:gd name="connsiteY4" fmla="*/ 30822 h 113015"/>
              <a:gd name="connsiteX5" fmla="*/ 164387 w 174661"/>
              <a:gd name="connsiteY5" fmla="*/ 10274 h 113015"/>
              <a:gd name="connsiteX6" fmla="*/ 71919 w 174661"/>
              <a:gd name="connsiteY6" fmla="*/ 0 h 113015"/>
              <a:gd name="connsiteX7" fmla="*/ 0 w 174661"/>
              <a:gd name="connsiteY7" fmla="*/ 0 h 11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1" h="113015">
                <a:moveTo>
                  <a:pt x="0" y="0"/>
                </a:moveTo>
                <a:lnTo>
                  <a:pt x="0" y="0"/>
                </a:lnTo>
                <a:lnTo>
                  <a:pt x="82193" y="113015"/>
                </a:lnTo>
                <a:lnTo>
                  <a:pt x="92468" y="113015"/>
                </a:lnTo>
                <a:lnTo>
                  <a:pt x="174661" y="30822"/>
                </a:lnTo>
                <a:lnTo>
                  <a:pt x="164387" y="10274"/>
                </a:lnTo>
                <a:cubicBezTo>
                  <a:pt x="133564" y="6849"/>
                  <a:pt x="102931" y="0"/>
                  <a:pt x="71919" y="0"/>
                </a:cubicBezTo>
                <a:cubicBezTo>
                  <a:pt x="54457" y="0"/>
                  <a:pt x="20549" y="10274"/>
                  <a:pt x="0" y="0"/>
                </a:cubicBez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7248657" y="1900191"/>
            <a:ext cx="204492" cy="180775"/>
          </a:xfrm>
          <a:custGeom>
            <a:avLst/>
            <a:gdLst>
              <a:gd name="connsiteX0" fmla="*/ 0 w 236305"/>
              <a:gd name="connsiteY0" fmla="*/ 0 h 195209"/>
              <a:gd name="connsiteX1" fmla="*/ 0 w 236305"/>
              <a:gd name="connsiteY1" fmla="*/ 0 h 195209"/>
              <a:gd name="connsiteX2" fmla="*/ 51370 w 236305"/>
              <a:gd name="connsiteY2" fmla="*/ 92467 h 195209"/>
              <a:gd name="connsiteX3" fmla="*/ 205483 w 236305"/>
              <a:gd name="connsiteY3" fmla="*/ 195209 h 195209"/>
              <a:gd name="connsiteX4" fmla="*/ 215757 w 236305"/>
              <a:gd name="connsiteY4" fmla="*/ 195209 h 195209"/>
              <a:gd name="connsiteX5" fmla="*/ 236305 w 236305"/>
              <a:gd name="connsiteY5" fmla="*/ 92467 h 195209"/>
              <a:gd name="connsiteX6" fmla="*/ 133564 w 236305"/>
              <a:gd name="connsiteY6" fmla="*/ 0 h 195209"/>
              <a:gd name="connsiteX7" fmla="*/ 0 w 236305"/>
              <a:gd name="connsiteY7" fmla="*/ 0 h 1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05" h="195209">
                <a:moveTo>
                  <a:pt x="0" y="0"/>
                </a:moveTo>
                <a:lnTo>
                  <a:pt x="0" y="0"/>
                </a:lnTo>
                <a:cubicBezTo>
                  <a:pt x="17123" y="30822"/>
                  <a:pt x="25807" y="68182"/>
                  <a:pt x="51370" y="92467"/>
                </a:cubicBezTo>
                <a:cubicBezTo>
                  <a:pt x="96132" y="134991"/>
                  <a:pt x="205483" y="195209"/>
                  <a:pt x="205483" y="195209"/>
                </a:cubicBezTo>
                <a:lnTo>
                  <a:pt x="215757" y="195209"/>
                </a:lnTo>
                <a:lnTo>
                  <a:pt x="236305" y="92467"/>
                </a:lnTo>
                <a:lnTo>
                  <a:pt x="133564" y="0"/>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6940813" y="1886964"/>
            <a:ext cx="106692" cy="161746"/>
          </a:xfrm>
          <a:custGeom>
            <a:avLst/>
            <a:gdLst>
              <a:gd name="connsiteX0" fmla="*/ 41096 w 123290"/>
              <a:gd name="connsiteY0" fmla="*/ 0 h 174660"/>
              <a:gd name="connsiteX1" fmla="*/ 0 w 123290"/>
              <a:gd name="connsiteY1" fmla="*/ 164386 h 174660"/>
              <a:gd name="connsiteX2" fmla="*/ 123290 w 123290"/>
              <a:gd name="connsiteY2" fmla="*/ 174660 h 174660"/>
              <a:gd name="connsiteX3" fmla="*/ 41096 w 123290"/>
              <a:gd name="connsiteY3" fmla="*/ 0 h 174660"/>
            </a:gdLst>
            <a:ahLst/>
            <a:cxnLst>
              <a:cxn ang="0">
                <a:pos x="connsiteX0" y="connsiteY0"/>
              </a:cxn>
              <a:cxn ang="0">
                <a:pos x="connsiteX1" y="connsiteY1"/>
              </a:cxn>
              <a:cxn ang="0">
                <a:pos x="connsiteX2" y="connsiteY2"/>
              </a:cxn>
              <a:cxn ang="0">
                <a:pos x="connsiteX3" y="connsiteY3"/>
              </a:cxn>
            </a:cxnLst>
            <a:rect l="l" t="t" r="r" b="b"/>
            <a:pathLst>
              <a:path w="123290" h="174660">
                <a:moveTo>
                  <a:pt x="41096" y="0"/>
                </a:moveTo>
                <a:lnTo>
                  <a:pt x="0" y="164386"/>
                </a:lnTo>
                <a:lnTo>
                  <a:pt x="123290" y="174660"/>
                </a:lnTo>
                <a:lnTo>
                  <a:pt x="4109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7176516" y="1960431"/>
            <a:ext cx="124474" cy="180775"/>
          </a:xfrm>
          <a:custGeom>
            <a:avLst/>
            <a:gdLst>
              <a:gd name="connsiteX0" fmla="*/ 0 w 143838"/>
              <a:gd name="connsiteY0" fmla="*/ 0 h 195209"/>
              <a:gd name="connsiteX1" fmla="*/ 10274 w 143838"/>
              <a:gd name="connsiteY1" fmla="*/ 154112 h 195209"/>
              <a:gd name="connsiteX2" fmla="*/ 143838 w 143838"/>
              <a:gd name="connsiteY2" fmla="*/ 195209 h 195209"/>
              <a:gd name="connsiteX3" fmla="*/ 0 w 143838"/>
              <a:gd name="connsiteY3" fmla="*/ 0 h 195209"/>
            </a:gdLst>
            <a:ahLst/>
            <a:cxnLst>
              <a:cxn ang="0">
                <a:pos x="connsiteX0" y="connsiteY0"/>
              </a:cxn>
              <a:cxn ang="0">
                <a:pos x="connsiteX1" y="connsiteY1"/>
              </a:cxn>
              <a:cxn ang="0">
                <a:pos x="connsiteX2" y="connsiteY2"/>
              </a:cxn>
              <a:cxn ang="0">
                <a:pos x="connsiteX3" y="connsiteY3"/>
              </a:cxn>
            </a:cxnLst>
            <a:rect l="l" t="t" r="r" b="b"/>
            <a:pathLst>
              <a:path w="143838" h="195209">
                <a:moveTo>
                  <a:pt x="0" y="0"/>
                </a:moveTo>
                <a:lnTo>
                  <a:pt x="10274" y="154112"/>
                </a:lnTo>
                <a:lnTo>
                  <a:pt x="143838" y="195209"/>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6971635" y="2030043"/>
            <a:ext cx="106692" cy="152231"/>
          </a:xfrm>
          <a:custGeom>
            <a:avLst/>
            <a:gdLst>
              <a:gd name="connsiteX0" fmla="*/ 102742 w 123290"/>
              <a:gd name="connsiteY0" fmla="*/ 0 h 164386"/>
              <a:gd name="connsiteX1" fmla="*/ 0 w 123290"/>
              <a:gd name="connsiteY1" fmla="*/ 92467 h 164386"/>
              <a:gd name="connsiteX2" fmla="*/ 123290 w 123290"/>
              <a:gd name="connsiteY2" fmla="*/ 164386 h 164386"/>
              <a:gd name="connsiteX3" fmla="*/ 102742 w 123290"/>
              <a:gd name="connsiteY3" fmla="*/ 0 h 164386"/>
            </a:gdLst>
            <a:ahLst/>
            <a:cxnLst>
              <a:cxn ang="0">
                <a:pos x="connsiteX0" y="connsiteY0"/>
              </a:cxn>
              <a:cxn ang="0">
                <a:pos x="connsiteX1" y="connsiteY1"/>
              </a:cxn>
              <a:cxn ang="0">
                <a:pos x="connsiteX2" y="connsiteY2"/>
              </a:cxn>
              <a:cxn ang="0">
                <a:pos x="connsiteX3" y="connsiteY3"/>
              </a:cxn>
            </a:cxnLst>
            <a:rect l="l" t="t" r="r" b="b"/>
            <a:pathLst>
              <a:path w="123290" h="164386">
                <a:moveTo>
                  <a:pt x="102742" y="0"/>
                </a:moveTo>
                <a:lnTo>
                  <a:pt x="0" y="92467"/>
                </a:lnTo>
                <a:lnTo>
                  <a:pt x="123290" y="164386"/>
                </a:lnTo>
                <a:lnTo>
                  <a:pt x="102742"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a:off x="7505890" y="2233064"/>
            <a:ext cx="142255" cy="133203"/>
          </a:xfrm>
          <a:custGeom>
            <a:avLst/>
            <a:gdLst>
              <a:gd name="connsiteX0" fmla="*/ 164386 w 164386"/>
              <a:gd name="connsiteY0" fmla="*/ 0 h 143838"/>
              <a:gd name="connsiteX1" fmla="*/ 0 w 164386"/>
              <a:gd name="connsiteY1" fmla="*/ 92467 h 143838"/>
              <a:gd name="connsiteX2" fmla="*/ 154112 w 164386"/>
              <a:gd name="connsiteY2" fmla="*/ 143838 h 143838"/>
              <a:gd name="connsiteX3" fmla="*/ 164386 w 164386"/>
              <a:gd name="connsiteY3" fmla="*/ 0 h 143838"/>
            </a:gdLst>
            <a:ahLst/>
            <a:cxnLst>
              <a:cxn ang="0">
                <a:pos x="connsiteX0" y="connsiteY0"/>
              </a:cxn>
              <a:cxn ang="0">
                <a:pos x="connsiteX1" y="connsiteY1"/>
              </a:cxn>
              <a:cxn ang="0">
                <a:pos x="connsiteX2" y="connsiteY2"/>
              </a:cxn>
              <a:cxn ang="0">
                <a:pos x="connsiteX3" y="connsiteY3"/>
              </a:cxn>
            </a:cxnLst>
            <a:rect l="l" t="t" r="r" b="b"/>
            <a:pathLst>
              <a:path w="164386" h="143838">
                <a:moveTo>
                  <a:pt x="164386" y="0"/>
                </a:moveTo>
                <a:lnTo>
                  <a:pt x="0" y="92467"/>
                </a:lnTo>
                <a:lnTo>
                  <a:pt x="154112" y="143838"/>
                </a:lnTo>
                <a:lnTo>
                  <a:pt x="16438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7414350" y="2370237"/>
            <a:ext cx="275621" cy="258127"/>
          </a:xfrm>
          <a:custGeom>
            <a:avLst/>
            <a:gdLst>
              <a:gd name="connsiteX0" fmla="*/ 0 w 318499"/>
              <a:gd name="connsiteY0" fmla="*/ 0 h 421241"/>
              <a:gd name="connsiteX1" fmla="*/ 0 w 318499"/>
              <a:gd name="connsiteY1" fmla="*/ 339047 h 421241"/>
              <a:gd name="connsiteX2" fmla="*/ 277402 w 318499"/>
              <a:gd name="connsiteY2" fmla="*/ 421241 h 421241"/>
              <a:gd name="connsiteX3" fmla="*/ 318499 w 318499"/>
              <a:gd name="connsiteY3" fmla="*/ 143838 h 421241"/>
              <a:gd name="connsiteX4" fmla="*/ 0 w 318499"/>
              <a:gd name="connsiteY4" fmla="*/ 0 h 42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499" h="421241">
                <a:moveTo>
                  <a:pt x="0" y="0"/>
                </a:moveTo>
                <a:lnTo>
                  <a:pt x="0" y="339047"/>
                </a:lnTo>
                <a:lnTo>
                  <a:pt x="277402" y="421241"/>
                </a:lnTo>
                <a:lnTo>
                  <a:pt x="318499" y="143838"/>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Snip Same Side Corner Rectangle 158"/>
          <p:cNvSpPr/>
          <p:nvPr/>
        </p:nvSpPr>
        <p:spPr>
          <a:xfrm>
            <a:off x="7148924" y="2404344"/>
            <a:ext cx="175141" cy="163823"/>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Snip Same Side Corner Rectangle 159"/>
          <p:cNvSpPr/>
          <p:nvPr/>
        </p:nvSpPr>
        <p:spPr>
          <a:xfrm>
            <a:off x="7223383" y="2240900"/>
            <a:ext cx="176620" cy="107045"/>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160"/>
          <p:cNvSpPr/>
          <p:nvPr/>
        </p:nvSpPr>
        <p:spPr>
          <a:xfrm>
            <a:off x="6661299" y="1224577"/>
            <a:ext cx="480114" cy="485239"/>
          </a:xfrm>
          <a:custGeom>
            <a:avLst/>
            <a:gdLst>
              <a:gd name="connsiteX0" fmla="*/ 195209 w 554805"/>
              <a:gd name="connsiteY0" fmla="*/ 0 h 523982"/>
              <a:gd name="connsiteX1" fmla="*/ 0 w 554805"/>
              <a:gd name="connsiteY1" fmla="*/ 277403 h 523982"/>
              <a:gd name="connsiteX2" fmla="*/ 164387 w 554805"/>
              <a:gd name="connsiteY2" fmla="*/ 523982 h 523982"/>
              <a:gd name="connsiteX3" fmla="*/ 554805 w 554805"/>
              <a:gd name="connsiteY3" fmla="*/ 462338 h 523982"/>
              <a:gd name="connsiteX4" fmla="*/ 513708 w 554805"/>
              <a:gd name="connsiteY4" fmla="*/ 123290 h 523982"/>
              <a:gd name="connsiteX5" fmla="*/ 195209 w 554805"/>
              <a:gd name="connsiteY5" fmla="*/ 0 h 52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805" h="523982">
                <a:moveTo>
                  <a:pt x="195209" y="0"/>
                </a:moveTo>
                <a:lnTo>
                  <a:pt x="0" y="277403"/>
                </a:lnTo>
                <a:lnTo>
                  <a:pt x="164387" y="523982"/>
                </a:lnTo>
                <a:lnTo>
                  <a:pt x="554805" y="462338"/>
                </a:lnTo>
                <a:lnTo>
                  <a:pt x="513708" y="123290"/>
                </a:lnTo>
                <a:lnTo>
                  <a:pt x="195209"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7267081" y="1168521"/>
            <a:ext cx="435658" cy="418638"/>
          </a:xfrm>
          <a:custGeom>
            <a:avLst/>
            <a:gdLst>
              <a:gd name="connsiteX0" fmla="*/ 123290 w 503433"/>
              <a:gd name="connsiteY0" fmla="*/ 0 h 452063"/>
              <a:gd name="connsiteX1" fmla="*/ 0 w 503433"/>
              <a:gd name="connsiteY1" fmla="*/ 328773 h 452063"/>
              <a:gd name="connsiteX2" fmla="*/ 287676 w 503433"/>
              <a:gd name="connsiteY2" fmla="*/ 452063 h 452063"/>
              <a:gd name="connsiteX3" fmla="*/ 503433 w 503433"/>
              <a:gd name="connsiteY3" fmla="*/ 123290 h 452063"/>
              <a:gd name="connsiteX4" fmla="*/ 123290 w 503433"/>
              <a:gd name="connsiteY4" fmla="*/ 0 h 4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33" h="452063">
                <a:moveTo>
                  <a:pt x="123290" y="0"/>
                </a:moveTo>
                <a:lnTo>
                  <a:pt x="0" y="328773"/>
                </a:lnTo>
                <a:lnTo>
                  <a:pt x="287676" y="452063"/>
                </a:lnTo>
                <a:lnTo>
                  <a:pt x="503433" y="123290"/>
                </a:lnTo>
                <a:lnTo>
                  <a:pt x="12329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a:off x="7824664" y="1209481"/>
            <a:ext cx="320076" cy="532812"/>
          </a:xfrm>
          <a:custGeom>
            <a:avLst/>
            <a:gdLst>
              <a:gd name="connsiteX0" fmla="*/ 154113 w 369870"/>
              <a:gd name="connsiteY0" fmla="*/ 0 h 575353"/>
              <a:gd name="connsiteX1" fmla="*/ 359596 w 369870"/>
              <a:gd name="connsiteY1" fmla="*/ 164387 h 575353"/>
              <a:gd name="connsiteX2" fmla="*/ 369870 w 369870"/>
              <a:gd name="connsiteY2" fmla="*/ 441789 h 575353"/>
              <a:gd name="connsiteX3" fmla="*/ 164387 w 369870"/>
              <a:gd name="connsiteY3" fmla="*/ 575353 h 575353"/>
              <a:gd name="connsiteX4" fmla="*/ 10275 w 369870"/>
              <a:gd name="connsiteY4" fmla="*/ 472611 h 575353"/>
              <a:gd name="connsiteX5" fmla="*/ 0 w 369870"/>
              <a:gd name="connsiteY5" fmla="*/ 205483 h 575353"/>
              <a:gd name="connsiteX6" fmla="*/ 154113 w 369870"/>
              <a:gd name="connsiteY6"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870" h="575353">
                <a:moveTo>
                  <a:pt x="154113" y="0"/>
                </a:moveTo>
                <a:lnTo>
                  <a:pt x="359596" y="164387"/>
                </a:lnTo>
                <a:lnTo>
                  <a:pt x="369870" y="441789"/>
                </a:lnTo>
                <a:lnTo>
                  <a:pt x="164387" y="575353"/>
                </a:lnTo>
                <a:lnTo>
                  <a:pt x="10275" y="472611"/>
                </a:lnTo>
                <a:lnTo>
                  <a:pt x="0" y="205483"/>
                </a:lnTo>
                <a:lnTo>
                  <a:pt x="15411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8363066" y="1184546"/>
            <a:ext cx="446007" cy="139456"/>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8517967" y="1388763"/>
            <a:ext cx="167267" cy="382016"/>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8425237" y="2030336"/>
            <a:ext cx="250119" cy="326085"/>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7" name="Freeform 166"/>
          <p:cNvSpPr/>
          <p:nvPr/>
        </p:nvSpPr>
        <p:spPr>
          <a:xfrm rot="10800000" flipV="1">
            <a:off x="8594925" y="2381372"/>
            <a:ext cx="250119" cy="181788"/>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8" name="Freeform 167"/>
          <p:cNvSpPr/>
          <p:nvPr/>
        </p:nvSpPr>
        <p:spPr>
          <a:xfrm>
            <a:off x="8107475" y="2314872"/>
            <a:ext cx="183421" cy="237153"/>
          </a:xfrm>
          <a:custGeom>
            <a:avLst/>
            <a:gdLst>
              <a:gd name="connsiteX0" fmla="*/ 166255 w 304800"/>
              <a:gd name="connsiteY0" fmla="*/ 0 h 369455"/>
              <a:gd name="connsiteX1" fmla="*/ 0 w 304800"/>
              <a:gd name="connsiteY1" fmla="*/ 249382 h 369455"/>
              <a:gd name="connsiteX2" fmla="*/ 304800 w 304800"/>
              <a:gd name="connsiteY2" fmla="*/ 369455 h 369455"/>
              <a:gd name="connsiteX3" fmla="*/ 166255 w 304800"/>
              <a:gd name="connsiteY3" fmla="*/ 0 h 369455"/>
            </a:gdLst>
            <a:ahLst/>
            <a:cxnLst>
              <a:cxn ang="0">
                <a:pos x="connsiteX0" y="connsiteY0"/>
              </a:cxn>
              <a:cxn ang="0">
                <a:pos x="connsiteX1" y="connsiteY1"/>
              </a:cxn>
              <a:cxn ang="0">
                <a:pos x="connsiteX2" y="connsiteY2"/>
              </a:cxn>
              <a:cxn ang="0">
                <a:pos x="connsiteX3" y="connsiteY3"/>
              </a:cxn>
            </a:cxnLst>
            <a:rect l="l" t="t" r="r" b="b"/>
            <a:pathLst>
              <a:path w="304800" h="369455">
                <a:moveTo>
                  <a:pt x="166255" y="0"/>
                </a:moveTo>
                <a:lnTo>
                  <a:pt x="0" y="249382"/>
                </a:lnTo>
                <a:lnTo>
                  <a:pt x="304800" y="369455"/>
                </a:lnTo>
                <a:lnTo>
                  <a:pt x="166255"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9" name="Freeform 168"/>
          <p:cNvSpPr/>
          <p:nvPr/>
        </p:nvSpPr>
        <p:spPr>
          <a:xfrm>
            <a:off x="7873787" y="1931382"/>
            <a:ext cx="194537" cy="349799"/>
          </a:xfrm>
          <a:custGeom>
            <a:avLst/>
            <a:gdLst>
              <a:gd name="connsiteX0" fmla="*/ 175491 w 323273"/>
              <a:gd name="connsiteY0" fmla="*/ 0 h 544945"/>
              <a:gd name="connsiteX1" fmla="*/ 0 w 323273"/>
              <a:gd name="connsiteY1" fmla="*/ 267854 h 544945"/>
              <a:gd name="connsiteX2" fmla="*/ 249382 w 323273"/>
              <a:gd name="connsiteY2" fmla="*/ 544945 h 544945"/>
              <a:gd name="connsiteX3" fmla="*/ 323273 w 323273"/>
              <a:gd name="connsiteY3" fmla="*/ 341745 h 544945"/>
              <a:gd name="connsiteX4" fmla="*/ 175491 w 323273"/>
              <a:gd name="connsiteY4" fmla="*/ 0 h 544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73" h="544945">
                <a:moveTo>
                  <a:pt x="175491" y="0"/>
                </a:moveTo>
                <a:lnTo>
                  <a:pt x="0" y="267854"/>
                </a:lnTo>
                <a:lnTo>
                  <a:pt x="249382" y="544945"/>
                </a:lnTo>
                <a:lnTo>
                  <a:pt x="323273" y="341745"/>
                </a:lnTo>
                <a:lnTo>
                  <a:pt x="175491"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70" name="Rectangle 169"/>
          <p:cNvSpPr/>
          <p:nvPr/>
        </p:nvSpPr>
        <p:spPr>
          <a:xfrm>
            <a:off x="7806552" y="2341924"/>
            <a:ext cx="211832" cy="230533"/>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71" name="Freeform 170"/>
          <p:cNvSpPr/>
          <p:nvPr/>
        </p:nvSpPr>
        <p:spPr>
          <a:xfrm>
            <a:off x="7477828" y="2817550"/>
            <a:ext cx="451288" cy="449857"/>
          </a:xfrm>
          <a:custGeom>
            <a:avLst/>
            <a:gdLst>
              <a:gd name="connsiteX0" fmla="*/ 107156 w 521494"/>
              <a:gd name="connsiteY0" fmla="*/ 0 h 485775"/>
              <a:gd name="connsiteX1" fmla="*/ 0 w 521494"/>
              <a:gd name="connsiteY1" fmla="*/ 314325 h 485775"/>
              <a:gd name="connsiteX2" fmla="*/ 292894 w 521494"/>
              <a:gd name="connsiteY2" fmla="*/ 485775 h 485775"/>
              <a:gd name="connsiteX3" fmla="*/ 478631 w 521494"/>
              <a:gd name="connsiteY3" fmla="*/ 414338 h 485775"/>
              <a:gd name="connsiteX4" fmla="*/ 521494 w 521494"/>
              <a:gd name="connsiteY4" fmla="*/ 78582 h 485775"/>
              <a:gd name="connsiteX5" fmla="*/ 107156 w 521494"/>
              <a:gd name="connsiteY5"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494" h="485775">
                <a:moveTo>
                  <a:pt x="107156" y="0"/>
                </a:moveTo>
                <a:lnTo>
                  <a:pt x="0" y="314325"/>
                </a:lnTo>
                <a:lnTo>
                  <a:pt x="292894" y="485775"/>
                </a:lnTo>
                <a:lnTo>
                  <a:pt x="478631" y="414338"/>
                </a:lnTo>
                <a:lnTo>
                  <a:pt x="521494" y="78582"/>
                </a:lnTo>
                <a:lnTo>
                  <a:pt x="10715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72" name="Freeform 171"/>
          <p:cNvSpPr/>
          <p:nvPr/>
        </p:nvSpPr>
        <p:spPr>
          <a:xfrm>
            <a:off x="6864131" y="2754334"/>
            <a:ext cx="278191" cy="403549"/>
          </a:xfrm>
          <a:custGeom>
            <a:avLst/>
            <a:gdLst>
              <a:gd name="connsiteX0" fmla="*/ 171450 w 321469"/>
              <a:gd name="connsiteY0" fmla="*/ 0 h 435769"/>
              <a:gd name="connsiteX1" fmla="*/ 0 w 321469"/>
              <a:gd name="connsiteY1" fmla="*/ 264319 h 435769"/>
              <a:gd name="connsiteX2" fmla="*/ 157163 w 321469"/>
              <a:gd name="connsiteY2" fmla="*/ 435769 h 435769"/>
              <a:gd name="connsiteX3" fmla="*/ 321469 w 321469"/>
              <a:gd name="connsiteY3" fmla="*/ 328613 h 435769"/>
              <a:gd name="connsiteX4" fmla="*/ 300038 w 321469"/>
              <a:gd name="connsiteY4" fmla="*/ 142875 h 435769"/>
              <a:gd name="connsiteX5" fmla="*/ 171450 w 321469"/>
              <a:gd name="connsiteY5" fmla="*/ 0 h 43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435769">
                <a:moveTo>
                  <a:pt x="171450" y="0"/>
                </a:moveTo>
                <a:lnTo>
                  <a:pt x="0" y="264319"/>
                </a:lnTo>
                <a:lnTo>
                  <a:pt x="157163" y="435769"/>
                </a:lnTo>
                <a:lnTo>
                  <a:pt x="321469" y="328613"/>
                </a:lnTo>
                <a:lnTo>
                  <a:pt x="300038" y="142875"/>
                </a:lnTo>
                <a:lnTo>
                  <a:pt x="17145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73" name="Freeform 172"/>
          <p:cNvSpPr/>
          <p:nvPr/>
        </p:nvSpPr>
        <p:spPr>
          <a:xfrm>
            <a:off x="8327131" y="2843205"/>
            <a:ext cx="419997" cy="358257"/>
          </a:xfrm>
          <a:custGeom>
            <a:avLst/>
            <a:gdLst>
              <a:gd name="connsiteX0" fmla="*/ 225084 w 485336"/>
              <a:gd name="connsiteY0" fmla="*/ 0 h 386861"/>
              <a:gd name="connsiteX1" fmla="*/ 0 w 485336"/>
              <a:gd name="connsiteY1" fmla="*/ 161778 h 386861"/>
              <a:gd name="connsiteX2" fmla="*/ 70339 w 485336"/>
              <a:gd name="connsiteY2" fmla="*/ 386861 h 386861"/>
              <a:gd name="connsiteX3" fmla="*/ 414997 w 485336"/>
              <a:gd name="connsiteY3" fmla="*/ 386861 h 386861"/>
              <a:gd name="connsiteX4" fmla="*/ 485336 w 485336"/>
              <a:gd name="connsiteY4" fmla="*/ 246184 h 386861"/>
              <a:gd name="connsiteX5" fmla="*/ 393896 w 485336"/>
              <a:gd name="connsiteY5" fmla="*/ 98474 h 386861"/>
              <a:gd name="connsiteX6" fmla="*/ 225084 w 485336"/>
              <a:gd name="connsiteY6" fmla="*/ 0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336" h="386861">
                <a:moveTo>
                  <a:pt x="225084" y="0"/>
                </a:moveTo>
                <a:lnTo>
                  <a:pt x="0" y="161778"/>
                </a:lnTo>
                <a:lnTo>
                  <a:pt x="70339" y="386861"/>
                </a:lnTo>
                <a:lnTo>
                  <a:pt x="414997" y="386861"/>
                </a:lnTo>
                <a:lnTo>
                  <a:pt x="485336" y="246184"/>
                </a:lnTo>
                <a:lnTo>
                  <a:pt x="393896" y="98474"/>
                </a:lnTo>
                <a:lnTo>
                  <a:pt x="225084"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74" name="TextBox 173"/>
          <p:cNvSpPr txBox="1"/>
          <p:nvPr/>
        </p:nvSpPr>
        <p:spPr>
          <a:xfrm>
            <a:off x="5306876" y="1030251"/>
            <a:ext cx="273266" cy="253916"/>
          </a:xfrm>
          <a:prstGeom prst="rect">
            <a:avLst/>
          </a:prstGeom>
          <a:noFill/>
        </p:spPr>
        <p:txBody>
          <a:bodyPr wrap="square" rtlCol="0">
            <a:spAutoFit/>
          </a:bodyPr>
          <a:lstStyle/>
          <a:p>
            <a:r>
              <a:rPr lang="en-US" sz="1050" b="1" dirty="0"/>
              <a:t>A</a:t>
            </a:r>
          </a:p>
        </p:txBody>
      </p:sp>
      <p:sp>
        <p:nvSpPr>
          <p:cNvPr id="175" name="TextBox 174"/>
          <p:cNvSpPr txBox="1"/>
          <p:nvPr/>
        </p:nvSpPr>
        <p:spPr>
          <a:xfrm>
            <a:off x="5326016" y="1811571"/>
            <a:ext cx="273266" cy="253916"/>
          </a:xfrm>
          <a:prstGeom prst="rect">
            <a:avLst/>
          </a:prstGeom>
          <a:noFill/>
        </p:spPr>
        <p:txBody>
          <a:bodyPr wrap="square" rtlCol="0">
            <a:spAutoFit/>
          </a:bodyPr>
          <a:lstStyle/>
          <a:p>
            <a:r>
              <a:rPr lang="en-US" sz="1050" b="1" dirty="0"/>
              <a:t>B</a:t>
            </a:r>
          </a:p>
        </p:txBody>
      </p:sp>
      <p:sp>
        <p:nvSpPr>
          <p:cNvPr id="176" name="TextBox 175"/>
          <p:cNvSpPr txBox="1"/>
          <p:nvPr/>
        </p:nvSpPr>
        <p:spPr>
          <a:xfrm>
            <a:off x="5315806" y="2589289"/>
            <a:ext cx="273266" cy="253916"/>
          </a:xfrm>
          <a:prstGeom prst="rect">
            <a:avLst/>
          </a:prstGeom>
          <a:noFill/>
        </p:spPr>
        <p:txBody>
          <a:bodyPr wrap="square" rtlCol="0">
            <a:spAutoFit/>
          </a:bodyPr>
          <a:lstStyle/>
          <a:p>
            <a:r>
              <a:rPr lang="en-US" sz="1050" b="1" dirty="0"/>
              <a:t>C</a:t>
            </a:r>
          </a:p>
        </p:txBody>
      </p:sp>
      <p:sp>
        <p:nvSpPr>
          <p:cNvPr id="177" name="Rectangle 176"/>
          <p:cNvSpPr/>
          <p:nvPr/>
        </p:nvSpPr>
        <p:spPr>
          <a:xfrm>
            <a:off x="5414150" y="1563796"/>
            <a:ext cx="765382" cy="1064567"/>
          </a:xfrm>
          <a:prstGeom prst="rect">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Arrow Connector 177"/>
          <p:cNvCxnSpPr/>
          <p:nvPr/>
        </p:nvCxnSpPr>
        <p:spPr>
          <a:xfrm>
            <a:off x="6910724" y="4548934"/>
            <a:ext cx="790337" cy="251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Rectangle 180"/>
          <p:cNvSpPr/>
          <p:nvPr/>
        </p:nvSpPr>
        <p:spPr>
          <a:xfrm>
            <a:off x="7774545" y="4742634"/>
            <a:ext cx="275845" cy="22583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cxnSp>
        <p:nvCxnSpPr>
          <p:cNvPr id="182" name="Straight Arrow Connector 181"/>
          <p:cNvCxnSpPr/>
          <p:nvPr/>
        </p:nvCxnSpPr>
        <p:spPr>
          <a:xfrm>
            <a:off x="6899634" y="5391770"/>
            <a:ext cx="790337" cy="251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Freeform 182"/>
          <p:cNvSpPr/>
          <p:nvPr/>
        </p:nvSpPr>
        <p:spPr>
          <a:xfrm>
            <a:off x="7727898" y="5205948"/>
            <a:ext cx="460085" cy="389429"/>
          </a:xfrm>
          <a:custGeom>
            <a:avLst/>
            <a:gdLst>
              <a:gd name="connsiteX0" fmla="*/ 205483 w 462337"/>
              <a:gd name="connsiteY0" fmla="*/ 0 h 349321"/>
              <a:gd name="connsiteX1" fmla="*/ 0 w 462337"/>
              <a:gd name="connsiteY1" fmla="*/ 205483 h 349321"/>
              <a:gd name="connsiteX2" fmla="*/ 164387 w 462337"/>
              <a:gd name="connsiteY2" fmla="*/ 349321 h 349321"/>
              <a:gd name="connsiteX3" fmla="*/ 369870 w 462337"/>
              <a:gd name="connsiteY3" fmla="*/ 349321 h 349321"/>
              <a:gd name="connsiteX4" fmla="*/ 462337 w 462337"/>
              <a:gd name="connsiteY4" fmla="*/ 226031 h 349321"/>
              <a:gd name="connsiteX5" fmla="*/ 380144 w 462337"/>
              <a:gd name="connsiteY5" fmla="*/ 102741 h 349321"/>
              <a:gd name="connsiteX6" fmla="*/ 205483 w 462337"/>
              <a:gd name="connsiteY6"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337" h="349321">
                <a:moveTo>
                  <a:pt x="205483" y="0"/>
                </a:moveTo>
                <a:lnTo>
                  <a:pt x="0" y="205483"/>
                </a:lnTo>
                <a:lnTo>
                  <a:pt x="164387" y="349321"/>
                </a:lnTo>
                <a:lnTo>
                  <a:pt x="369870" y="349321"/>
                </a:lnTo>
                <a:lnTo>
                  <a:pt x="462337" y="226031"/>
                </a:lnTo>
                <a:lnTo>
                  <a:pt x="380144" y="102741"/>
                </a:lnTo>
                <a:lnTo>
                  <a:pt x="20548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sp>
        <p:nvSpPr>
          <p:cNvPr id="184" name="Rectangle 183"/>
          <p:cNvSpPr/>
          <p:nvPr/>
        </p:nvSpPr>
        <p:spPr>
          <a:xfrm>
            <a:off x="7815467" y="5747738"/>
            <a:ext cx="311175" cy="234787"/>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4</a:t>
            </a:r>
          </a:p>
        </p:txBody>
      </p:sp>
      <p:sp>
        <p:nvSpPr>
          <p:cNvPr id="185" name="TextBox 184"/>
          <p:cNvSpPr txBox="1"/>
          <p:nvPr/>
        </p:nvSpPr>
        <p:spPr>
          <a:xfrm>
            <a:off x="7118430" y="6073085"/>
            <a:ext cx="1897521" cy="261610"/>
          </a:xfrm>
          <a:prstGeom prst="rect">
            <a:avLst/>
          </a:prstGeom>
          <a:noFill/>
        </p:spPr>
        <p:txBody>
          <a:bodyPr wrap="square" rtlCol="0">
            <a:spAutoFit/>
          </a:bodyPr>
          <a:lstStyle/>
          <a:p>
            <a:r>
              <a:rPr lang="en-US" sz="1100" dirty="0"/>
              <a:t>Objects inside query region</a:t>
            </a:r>
          </a:p>
        </p:txBody>
      </p:sp>
      <p:sp>
        <p:nvSpPr>
          <p:cNvPr id="188" name="TextBox 187"/>
          <p:cNvSpPr txBox="1"/>
          <p:nvPr/>
        </p:nvSpPr>
        <p:spPr>
          <a:xfrm>
            <a:off x="47129" y="3319960"/>
            <a:ext cx="1723527" cy="369332"/>
          </a:xfrm>
          <a:prstGeom prst="rect">
            <a:avLst/>
          </a:prstGeom>
          <a:noFill/>
        </p:spPr>
        <p:txBody>
          <a:bodyPr wrap="square" rtlCol="0">
            <a:spAutoFit/>
          </a:bodyPr>
          <a:lstStyle/>
          <a:p>
            <a:r>
              <a:rPr lang="en-US" b="1" dirty="0"/>
              <a:t>Filter Phase</a:t>
            </a:r>
          </a:p>
        </p:txBody>
      </p:sp>
      <p:sp>
        <p:nvSpPr>
          <p:cNvPr id="190" name="TextBox 189"/>
          <p:cNvSpPr txBox="1"/>
          <p:nvPr/>
        </p:nvSpPr>
        <p:spPr>
          <a:xfrm>
            <a:off x="4957318" y="3658431"/>
            <a:ext cx="1723527" cy="369332"/>
          </a:xfrm>
          <a:prstGeom prst="rect">
            <a:avLst/>
          </a:prstGeom>
          <a:noFill/>
        </p:spPr>
        <p:txBody>
          <a:bodyPr wrap="square" rtlCol="0">
            <a:spAutoFit/>
          </a:bodyPr>
          <a:lstStyle/>
          <a:p>
            <a:r>
              <a:rPr lang="en-US" b="1" dirty="0"/>
              <a:t>Refine Phase</a:t>
            </a:r>
          </a:p>
        </p:txBody>
      </p:sp>
      <p:cxnSp>
        <p:nvCxnSpPr>
          <p:cNvPr id="191" name="Straight Connector 190"/>
          <p:cNvCxnSpPr/>
          <p:nvPr/>
        </p:nvCxnSpPr>
        <p:spPr>
          <a:xfrm>
            <a:off x="4549040" y="2936635"/>
            <a:ext cx="0" cy="359819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2923B03A-6743-47C6-8758-902529F6BF5C}" type="slidenum">
              <a:rPr lang="en-US" smtClean="0"/>
              <a:t>16</a:t>
            </a:fld>
            <a:endParaRPr lang="en-US"/>
          </a:p>
        </p:txBody>
      </p:sp>
      <p:sp>
        <p:nvSpPr>
          <p:cNvPr id="90" name="TextBox 89"/>
          <p:cNvSpPr txBox="1"/>
          <p:nvPr/>
        </p:nvSpPr>
        <p:spPr>
          <a:xfrm>
            <a:off x="6515348" y="1070783"/>
            <a:ext cx="273266" cy="253916"/>
          </a:xfrm>
          <a:prstGeom prst="rect">
            <a:avLst/>
          </a:prstGeom>
          <a:noFill/>
        </p:spPr>
        <p:txBody>
          <a:bodyPr wrap="square" rtlCol="0">
            <a:spAutoFit/>
          </a:bodyPr>
          <a:lstStyle/>
          <a:p>
            <a:r>
              <a:rPr lang="en-US" sz="1050" b="1" dirty="0"/>
              <a:t>D</a:t>
            </a:r>
          </a:p>
        </p:txBody>
      </p:sp>
      <p:sp>
        <p:nvSpPr>
          <p:cNvPr id="91" name="TextBox 90"/>
          <p:cNvSpPr txBox="1"/>
          <p:nvPr/>
        </p:nvSpPr>
        <p:spPr>
          <a:xfrm>
            <a:off x="6514794" y="2627214"/>
            <a:ext cx="273266" cy="253916"/>
          </a:xfrm>
          <a:prstGeom prst="rect">
            <a:avLst/>
          </a:prstGeom>
          <a:noFill/>
        </p:spPr>
        <p:txBody>
          <a:bodyPr wrap="square" rtlCol="0">
            <a:spAutoFit/>
          </a:bodyPr>
          <a:lstStyle/>
          <a:p>
            <a:r>
              <a:rPr lang="en-US" sz="1050" b="1" dirty="0"/>
              <a:t>F</a:t>
            </a:r>
          </a:p>
        </p:txBody>
      </p:sp>
      <p:sp>
        <p:nvSpPr>
          <p:cNvPr id="92" name="TextBox 91"/>
          <p:cNvSpPr txBox="1"/>
          <p:nvPr/>
        </p:nvSpPr>
        <p:spPr>
          <a:xfrm>
            <a:off x="7678834" y="1071919"/>
            <a:ext cx="273266" cy="253916"/>
          </a:xfrm>
          <a:prstGeom prst="rect">
            <a:avLst/>
          </a:prstGeom>
          <a:noFill/>
        </p:spPr>
        <p:txBody>
          <a:bodyPr wrap="square" rtlCol="0">
            <a:spAutoFit/>
          </a:bodyPr>
          <a:lstStyle/>
          <a:p>
            <a:r>
              <a:rPr lang="en-US" sz="1050" b="1" dirty="0"/>
              <a:t>G</a:t>
            </a:r>
          </a:p>
        </p:txBody>
      </p:sp>
      <p:sp>
        <p:nvSpPr>
          <p:cNvPr id="93" name="TextBox 92"/>
          <p:cNvSpPr txBox="1"/>
          <p:nvPr/>
        </p:nvSpPr>
        <p:spPr>
          <a:xfrm>
            <a:off x="7687964" y="1845307"/>
            <a:ext cx="273266" cy="253916"/>
          </a:xfrm>
          <a:prstGeom prst="rect">
            <a:avLst/>
          </a:prstGeom>
          <a:noFill/>
        </p:spPr>
        <p:txBody>
          <a:bodyPr wrap="square" rtlCol="0">
            <a:spAutoFit/>
          </a:bodyPr>
          <a:lstStyle/>
          <a:p>
            <a:r>
              <a:rPr lang="en-US" sz="1050" b="1" dirty="0"/>
              <a:t>H</a:t>
            </a:r>
          </a:p>
        </p:txBody>
      </p:sp>
      <p:sp>
        <p:nvSpPr>
          <p:cNvPr id="94" name="TextBox 93"/>
          <p:cNvSpPr txBox="1"/>
          <p:nvPr/>
        </p:nvSpPr>
        <p:spPr>
          <a:xfrm>
            <a:off x="7687964" y="2606189"/>
            <a:ext cx="273266" cy="253916"/>
          </a:xfrm>
          <a:prstGeom prst="rect">
            <a:avLst/>
          </a:prstGeom>
          <a:noFill/>
        </p:spPr>
        <p:txBody>
          <a:bodyPr wrap="square" rtlCol="0">
            <a:spAutoFit/>
          </a:bodyPr>
          <a:lstStyle/>
          <a:p>
            <a:r>
              <a:rPr lang="en-US" sz="1050" b="1" dirty="0"/>
              <a:t>I</a:t>
            </a:r>
          </a:p>
        </p:txBody>
      </p:sp>
      <p:sp>
        <p:nvSpPr>
          <p:cNvPr id="26" name="Right Arrow 25"/>
          <p:cNvSpPr/>
          <p:nvPr/>
        </p:nvSpPr>
        <p:spPr>
          <a:xfrm>
            <a:off x="3909056" y="4914573"/>
            <a:ext cx="530927" cy="227781"/>
          </a:xfrm>
          <a:prstGeom prst="rightArrow">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480907" y="4145753"/>
            <a:ext cx="1749942" cy="1414322"/>
            <a:chOff x="1480415" y="4144269"/>
            <a:chExt cx="1749942" cy="1414322"/>
          </a:xfrm>
        </p:grpSpPr>
        <p:sp>
          <p:nvSpPr>
            <p:cNvPr id="103" name="TextBox 102"/>
            <p:cNvSpPr txBox="1"/>
            <p:nvPr/>
          </p:nvSpPr>
          <p:spPr>
            <a:xfrm>
              <a:off x="1490041" y="4164352"/>
              <a:ext cx="273266" cy="253916"/>
            </a:xfrm>
            <a:prstGeom prst="rect">
              <a:avLst/>
            </a:prstGeom>
            <a:noFill/>
          </p:spPr>
          <p:txBody>
            <a:bodyPr wrap="square" rtlCol="0">
              <a:spAutoFit/>
            </a:bodyPr>
            <a:lstStyle/>
            <a:p>
              <a:r>
                <a:rPr lang="en-US" sz="1050" b="1" dirty="0"/>
                <a:t>A</a:t>
              </a:r>
            </a:p>
          </p:txBody>
        </p:sp>
        <p:sp>
          <p:nvSpPr>
            <p:cNvPr id="105" name="TextBox 104"/>
            <p:cNvSpPr txBox="1"/>
            <p:nvPr/>
          </p:nvSpPr>
          <p:spPr>
            <a:xfrm>
              <a:off x="1490041" y="4735732"/>
              <a:ext cx="273266" cy="253916"/>
            </a:xfrm>
            <a:prstGeom prst="rect">
              <a:avLst/>
            </a:prstGeom>
            <a:noFill/>
          </p:spPr>
          <p:txBody>
            <a:bodyPr wrap="square" rtlCol="0">
              <a:spAutoFit/>
            </a:bodyPr>
            <a:lstStyle/>
            <a:p>
              <a:r>
                <a:rPr lang="en-US" sz="1050" b="1" dirty="0"/>
                <a:t>B</a:t>
              </a:r>
            </a:p>
          </p:txBody>
        </p:sp>
        <p:sp>
          <p:nvSpPr>
            <p:cNvPr id="106" name="TextBox 105"/>
            <p:cNvSpPr txBox="1"/>
            <p:nvPr/>
          </p:nvSpPr>
          <p:spPr>
            <a:xfrm>
              <a:off x="1480415" y="5304675"/>
              <a:ext cx="273266" cy="253916"/>
            </a:xfrm>
            <a:prstGeom prst="rect">
              <a:avLst/>
            </a:prstGeom>
            <a:noFill/>
          </p:spPr>
          <p:txBody>
            <a:bodyPr wrap="square" rtlCol="0">
              <a:spAutoFit/>
            </a:bodyPr>
            <a:lstStyle/>
            <a:p>
              <a:r>
                <a:rPr lang="en-US" sz="1050" b="1" dirty="0"/>
                <a:t>C</a:t>
              </a:r>
            </a:p>
          </p:txBody>
        </p:sp>
        <p:sp>
          <p:nvSpPr>
            <p:cNvPr id="107" name="TextBox 106"/>
            <p:cNvSpPr txBox="1"/>
            <p:nvPr/>
          </p:nvSpPr>
          <p:spPr>
            <a:xfrm>
              <a:off x="2212966" y="4151492"/>
              <a:ext cx="273266" cy="253916"/>
            </a:xfrm>
            <a:prstGeom prst="rect">
              <a:avLst/>
            </a:prstGeom>
            <a:noFill/>
          </p:spPr>
          <p:txBody>
            <a:bodyPr wrap="square" rtlCol="0">
              <a:spAutoFit/>
            </a:bodyPr>
            <a:lstStyle/>
            <a:p>
              <a:r>
                <a:rPr lang="en-US" sz="1050" b="1" dirty="0"/>
                <a:t>D</a:t>
              </a:r>
            </a:p>
          </p:txBody>
        </p:sp>
        <p:sp>
          <p:nvSpPr>
            <p:cNvPr id="108" name="TextBox 107"/>
            <p:cNvSpPr txBox="1"/>
            <p:nvPr/>
          </p:nvSpPr>
          <p:spPr>
            <a:xfrm>
              <a:off x="2227649" y="5300639"/>
              <a:ext cx="273266" cy="253916"/>
            </a:xfrm>
            <a:prstGeom prst="rect">
              <a:avLst/>
            </a:prstGeom>
            <a:noFill/>
          </p:spPr>
          <p:txBody>
            <a:bodyPr wrap="square" rtlCol="0">
              <a:spAutoFit/>
            </a:bodyPr>
            <a:lstStyle/>
            <a:p>
              <a:r>
                <a:rPr lang="en-US" sz="1050" b="1" dirty="0"/>
                <a:t>F</a:t>
              </a:r>
            </a:p>
          </p:txBody>
        </p:sp>
        <p:sp>
          <p:nvSpPr>
            <p:cNvPr id="109" name="TextBox 108"/>
            <p:cNvSpPr txBox="1"/>
            <p:nvPr/>
          </p:nvSpPr>
          <p:spPr>
            <a:xfrm>
              <a:off x="2957091" y="4144269"/>
              <a:ext cx="273266" cy="253916"/>
            </a:xfrm>
            <a:prstGeom prst="rect">
              <a:avLst/>
            </a:prstGeom>
            <a:noFill/>
          </p:spPr>
          <p:txBody>
            <a:bodyPr wrap="square" rtlCol="0">
              <a:spAutoFit/>
            </a:bodyPr>
            <a:lstStyle/>
            <a:p>
              <a:r>
                <a:rPr lang="en-US" sz="1050" b="1" dirty="0"/>
                <a:t>G</a:t>
              </a:r>
            </a:p>
          </p:txBody>
        </p:sp>
        <p:sp>
          <p:nvSpPr>
            <p:cNvPr id="110" name="TextBox 109"/>
            <p:cNvSpPr txBox="1"/>
            <p:nvPr/>
          </p:nvSpPr>
          <p:spPr>
            <a:xfrm>
              <a:off x="2947729" y="4721773"/>
              <a:ext cx="273266" cy="253916"/>
            </a:xfrm>
            <a:prstGeom prst="rect">
              <a:avLst/>
            </a:prstGeom>
            <a:noFill/>
          </p:spPr>
          <p:txBody>
            <a:bodyPr wrap="square" rtlCol="0">
              <a:spAutoFit/>
            </a:bodyPr>
            <a:lstStyle/>
            <a:p>
              <a:r>
                <a:rPr lang="en-US" sz="1050" b="1" dirty="0"/>
                <a:t>H</a:t>
              </a:r>
            </a:p>
          </p:txBody>
        </p:sp>
        <p:sp>
          <p:nvSpPr>
            <p:cNvPr id="114" name="TextBox 113"/>
            <p:cNvSpPr txBox="1"/>
            <p:nvPr/>
          </p:nvSpPr>
          <p:spPr>
            <a:xfrm>
              <a:off x="2957091" y="5300639"/>
              <a:ext cx="273266" cy="253916"/>
            </a:xfrm>
            <a:prstGeom prst="rect">
              <a:avLst/>
            </a:prstGeom>
            <a:noFill/>
          </p:spPr>
          <p:txBody>
            <a:bodyPr wrap="square" rtlCol="0">
              <a:spAutoFit/>
            </a:bodyPr>
            <a:lstStyle/>
            <a:p>
              <a:r>
                <a:rPr lang="en-US" sz="1050" b="1" dirty="0"/>
                <a:t>I</a:t>
              </a:r>
            </a:p>
          </p:txBody>
        </p:sp>
        <p:sp>
          <p:nvSpPr>
            <p:cNvPr id="120" name="TextBox 119"/>
            <p:cNvSpPr txBox="1"/>
            <p:nvPr/>
          </p:nvSpPr>
          <p:spPr>
            <a:xfrm>
              <a:off x="2220444" y="4721773"/>
              <a:ext cx="273266" cy="253916"/>
            </a:xfrm>
            <a:prstGeom prst="rect">
              <a:avLst/>
            </a:prstGeom>
            <a:noFill/>
          </p:spPr>
          <p:txBody>
            <a:bodyPr wrap="square" rtlCol="0">
              <a:spAutoFit/>
            </a:bodyPr>
            <a:lstStyle/>
            <a:p>
              <a:r>
                <a:rPr lang="en-US" sz="1050" b="1" dirty="0"/>
                <a:t>E</a:t>
              </a:r>
            </a:p>
          </p:txBody>
        </p:sp>
      </p:grpSp>
      <p:sp>
        <p:nvSpPr>
          <p:cNvPr id="128" name="Oval 127"/>
          <p:cNvSpPr/>
          <p:nvPr/>
        </p:nvSpPr>
        <p:spPr>
          <a:xfrm flipH="1" flipV="1">
            <a:off x="637254" y="619089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flipH="1" flipV="1">
            <a:off x="637254" y="606754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flipV="1">
            <a:off x="635511" y="631181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p:cNvPicPr>
            <a:picLocks noChangeAspect="1"/>
          </p:cNvPicPr>
          <p:nvPr/>
        </p:nvPicPr>
        <p:blipFill>
          <a:blip r:embed="rId5"/>
          <a:stretch>
            <a:fillRect/>
          </a:stretch>
        </p:blipFill>
        <p:spPr>
          <a:xfrm>
            <a:off x="310384" y="4140453"/>
            <a:ext cx="755693" cy="595279"/>
          </a:xfrm>
          <a:prstGeom prst="rect">
            <a:avLst/>
          </a:prstGeom>
        </p:spPr>
      </p:pic>
      <p:pic>
        <p:nvPicPr>
          <p:cNvPr id="179" name="Picture 178"/>
          <p:cNvPicPr>
            <a:picLocks noChangeAspect="1"/>
          </p:cNvPicPr>
          <p:nvPr/>
        </p:nvPicPr>
        <p:blipFill>
          <a:blip r:embed="rId5"/>
          <a:stretch>
            <a:fillRect/>
          </a:stretch>
        </p:blipFill>
        <p:spPr>
          <a:xfrm>
            <a:off x="313559" y="4145501"/>
            <a:ext cx="755693" cy="595279"/>
          </a:xfrm>
          <a:prstGeom prst="rect">
            <a:avLst/>
          </a:prstGeom>
        </p:spPr>
      </p:pic>
      <p:pic>
        <p:nvPicPr>
          <p:cNvPr id="180" name="Picture 179"/>
          <p:cNvPicPr>
            <a:picLocks noChangeAspect="1"/>
          </p:cNvPicPr>
          <p:nvPr/>
        </p:nvPicPr>
        <p:blipFill>
          <a:blip r:embed="rId3"/>
          <a:stretch>
            <a:fillRect/>
          </a:stretch>
        </p:blipFill>
        <p:spPr>
          <a:xfrm>
            <a:off x="308350" y="4823239"/>
            <a:ext cx="765218" cy="570459"/>
          </a:xfrm>
          <a:prstGeom prst="rect">
            <a:avLst/>
          </a:prstGeom>
        </p:spPr>
      </p:pic>
      <p:sp>
        <p:nvSpPr>
          <p:cNvPr id="117" name="Rectangle 116"/>
          <p:cNvSpPr/>
          <p:nvPr/>
        </p:nvSpPr>
        <p:spPr>
          <a:xfrm>
            <a:off x="1572534" y="4420705"/>
            <a:ext cx="515893" cy="897030"/>
          </a:xfrm>
          <a:prstGeom prst="rect">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a:off x="1694719" y="3923635"/>
            <a:ext cx="199647" cy="497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6" name="Picture 195"/>
          <p:cNvPicPr>
            <a:picLocks noChangeAspect="1"/>
          </p:cNvPicPr>
          <p:nvPr/>
        </p:nvPicPr>
        <p:blipFill>
          <a:blip r:embed="rId6"/>
          <a:stretch>
            <a:fillRect/>
          </a:stretch>
        </p:blipFill>
        <p:spPr>
          <a:xfrm>
            <a:off x="7335353" y="3734227"/>
            <a:ext cx="866133" cy="714375"/>
          </a:xfrm>
          <a:prstGeom prst="rect">
            <a:avLst/>
          </a:prstGeom>
          <a:ln>
            <a:solidFill>
              <a:schemeClr val="tx1"/>
            </a:solidFill>
          </a:ln>
        </p:spPr>
      </p:pic>
      <p:sp>
        <p:nvSpPr>
          <p:cNvPr id="197" name="TextBox 196"/>
          <p:cNvSpPr txBox="1"/>
          <p:nvPr/>
        </p:nvSpPr>
        <p:spPr>
          <a:xfrm>
            <a:off x="7987163" y="3821566"/>
            <a:ext cx="1507548" cy="430887"/>
          </a:xfrm>
          <a:prstGeom prst="rect">
            <a:avLst/>
          </a:prstGeom>
          <a:noFill/>
        </p:spPr>
        <p:txBody>
          <a:bodyPr wrap="square" rtlCol="0">
            <a:spAutoFit/>
          </a:bodyPr>
          <a:lstStyle/>
          <a:p>
            <a:pPr algn="ctr"/>
            <a:r>
              <a:rPr lang="en-US" sz="1100" dirty="0"/>
              <a:t>Local index </a:t>
            </a:r>
          </a:p>
          <a:p>
            <a:pPr algn="ctr"/>
            <a:r>
              <a:rPr lang="en-US" sz="1100" dirty="0"/>
              <a:t>from HDFS</a:t>
            </a:r>
          </a:p>
        </p:txBody>
      </p:sp>
      <p:grpSp>
        <p:nvGrpSpPr>
          <p:cNvPr id="41" name="Group 40"/>
          <p:cNvGrpSpPr/>
          <p:nvPr/>
        </p:nvGrpSpPr>
        <p:grpSpPr>
          <a:xfrm>
            <a:off x="1739222" y="4306189"/>
            <a:ext cx="1630903" cy="1535746"/>
            <a:chOff x="1739222" y="4306189"/>
            <a:chExt cx="1630903" cy="1535746"/>
          </a:xfrm>
        </p:grpSpPr>
        <p:sp>
          <p:nvSpPr>
            <p:cNvPr id="40" name="TextBox 39"/>
            <p:cNvSpPr txBox="1"/>
            <p:nvPr/>
          </p:nvSpPr>
          <p:spPr>
            <a:xfrm>
              <a:off x="1739222" y="5472603"/>
              <a:ext cx="266960" cy="369332"/>
            </a:xfrm>
            <a:prstGeom prst="rect">
              <a:avLst/>
            </a:prstGeom>
            <a:noFill/>
          </p:spPr>
          <p:txBody>
            <a:bodyPr wrap="square" rtlCol="0">
              <a:spAutoFit/>
            </a:bodyPr>
            <a:lstStyle/>
            <a:p>
              <a:r>
                <a:rPr lang="en-US" dirty="0">
                  <a:solidFill>
                    <a:srgbClr val="FF0000"/>
                  </a:solidFill>
                </a:rPr>
                <a:t>X</a:t>
              </a:r>
            </a:p>
          </p:txBody>
        </p:sp>
        <p:sp>
          <p:nvSpPr>
            <p:cNvPr id="198" name="TextBox 197"/>
            <p:cNvSpPr txBox="1"/>
            <p:nvPr/>
          </p:nvSpPr>
          <p:spPr>
            <a:xfrm>
              <a:off x="2471568" y="5471968"/>
              <a:ext cx="184852" cy="369332"/>
            </a:xfrm>
            <a:prstGeom prst="rect">
              <a:avLst/>
            </a:prstGeom>
            <a:noFill/>
          </p:spPr>
          <p:txBody>
            <a:bodyPr wrap="square" rtlCol="0">
              <a:spAutoFit/>
            </a:bodyPr>
            <a:lstStyle/>
            <a:p>
              <a:r>
                <a:rPr lang="en-US" dirty="0">
                  <a:solidFill>
                    <a:srgbClr val="FF0000"/>
                  </a:solidFill>
                </a:rPr>
                <a:t>X</a:t>
              </a:r>
            </a:p>
          </p:txBody>
        </p:sp>
        <p:sp>
          <p:nvSpPr>
            <p:cNvPr id="199" name="TextBox 198"/>
            <p:cNvSpPr txBox="1"/>
            <p:nvPr/>
          </p:nvSpPr>
          <p:spPr>
            <a:xfrm>
              <a:off x="3185106" y="5456326"/>
              <a:ext cx="184852" cy="369332"/>
            </a:xfrm>
            <a:prstGeom prst="rect">
              <a:avLst/>
            </a:prstGeom>
            <a:noFill/>
          </p:spPr>
          <p:txBody>
            <a:bodyPr wrap="square" rtlCol="0">
              <a:spAutoFit/>
            </a:bodyPr>
            <a:lstStyle/>
            <a:p>
              <a:r>
                <a:rPr lang="en-US" dirty="0">
                  <a:solidFill>
                    <a:srgbClr val="FF0000"/>
                  </a:solidFill>
                </a:rPr>
                <a:t>X</a:t>
              </a:r>
            </a:p>
          </p:txBody>
        </p:sp>
        <p:sp>
          <p:nvSpPr>
            <p:cNvPr id="200" name="TextBox 199"/>
            <p:cNvSpPr txBox="1"/>
            <p:nvPr/>
          </p:nvSpPr>
          <p:spPr>
            <a:xfrm>
              <a:off x="2472303" y="4859819"/>
              <a:ext cx="184852" cy="369332"/>
            </a:xfrm>
            <a:prstGeom prst="rect">
              <a:avLst/>
            </a:prstGeom>
            <a:noFill/>
          </p:spPr>
          <p:txBody>
            <a:bodyPr wrap="square" rtlCol="0">
              <a:spAutoFit/>
            </a:bodyPr>
            <a:lstStyle/>
            <a:p>
              <a:r>
                <a:rPr lang="en-US" dirty="0">
                  <a:solidFill>
                    <a:srgbClr val="FF0000"/>
                  </a:solidFill>
                </a:rPr>
                <a:t>X</a:t>
              </a:r>
            </a:p>
          </p:txBody>
        </p:sp>
        <p:sp>
          <p:nvSpPr>
            <p:cNvPr id="201" name="TextBox 200"/>
            <p:cNvSpPr txBox="1"/>
            <p:nvPr/>
          </p:nvSpPr>
          <p:spPr>
            <a:xfrm>
              <a:off x="3185106" y="4843797"/>
              <a:ext cx="184852" cy="369332"/>
            </a:xfrm>
            <a:prstGeom prst="rect">
              <a:avLst/>
            </a:prstGeom>
            <a:noFill/>
          </p:spPr>
          <p:txBody>
            <a:bodyPr wrap="square" rtlCol="0">
              <a:spAutoFit/>
            </a:bodyPr>
            <a:lstStyle/>
            <a:p>
              <a:r>
                <a:rPr lang="en-US" dirty="0">
                  <a:solidFill>
                    <a:srgbClr val="FF0000"/>
                  </a:solidFill>
                </a:rPr>
                <a:t>X</a:t>
              </a:r>
            </a:p>
          </p:txBody>
        </p:sp>
        <p:sp>
          <p:nvSpPr>
            <p:cNvPr id="202" name="TextBox 201"/>
            <p:cNvSpPr txBox="1"/>
            <p:nvPr/>
          </p:nvSpPr>
          <p:spPr>
            <a:xfrm>
              <a:off x="2471568" y="4309490"/>
              <a:ext cx="184852" cy="369332"/>
            </a:xfrm>
            <a:prstGeom prst="rect">
              <a:avLst/>
            </a:prstGeom>
            <a:noFill/>
          </p:spPr>
          <p:txBody>
            <a:bodyPr wrap="square" rtlCol="0">
              <a:spAutoFit/>
            </a:bodyPr>
            <a:lstStyle/>
            <a:p>
              <a:r>
                <a:rPr lang="en-US" dirty="0">
                  <a:solidFill>
                    <a:srgbClr val="FF0000"/>
                  </a:solidFill>
                </a:rPr>
                <a:t>X</a:t>
              </a:r>
            </a:p>
          </p:txBody>
        </p:sp>
        <p:sp>
          <p:nvSpPr>
            <p:cNvPr id="203" name="TextBox 202"/>
            <p:cNvSpPr txBox="1"/>
            <p:nvPr/>
          </p:nvSpPr>
          <p:spPr>
            <a:xfrm>
              <a:off x="3185273" y="4306189"/>
              <a:ext cx="184852" cy="369332"/>
            </a:xfrm>
            <a:prstGeom prst="rect">
              <a:avLst/>
            </a:prstGeom>
            <a:noFill/>
          </p:spPr>
          <p:txBody>
            <a:bodyPr wrap="square" rtlCol="0">
              <a:spAutoFit/>
            </a:bodyPr>
            <a:lstStyle/>
            <a:p>
              <a:r>
                <a:rPr lang="en-US" dirty="0">
                  <a:solidFill>
                    <a:srgbClr val="FF0000"/>
                  </a:solidFill>
                </a:rPr>
                <a:t>X</a:t>
              </a:r>
            </a:p>
          </p:txBody>
        </p:sp>
      </p:grpSp>
      <p:sp>
        <p:nvSpPr>
          <p:cNvPr id="113" name="TextBox 112"/>
          <p:cNvSpPr txBox="1"/>
          <p:nvPr/>
        </p:nvSpPr>
        <p:spPr>
          <a:xfrm>
            <a:off x="310384" y="6310755"/>
            <a:ext cx="1525405" cy="261610"/>
          </a:xfrm>
          <a:prstGeom prst="rect">
            <a:avLst/>
          </a:prstGeom>
          <a:noFill/>
        </p:spPr>
        <p:txBody>
          <a:bodyPr wrap="square" rtlCol="0">
            <a:spAutoFit/>
          </a:bodyPr>
          <a:lstStyle/>
          <a:p>
            <a:r>
              <a:rPr lang="en-US" sz="1100" dirty="0"/>
              <a:t>Partitions</a:t>
            </a:r>
          </a:p>
        </p:txBody>
      </p:sp>
      <p:sp>
        <p:nvSpPr>
          <p:cNvPr id="115" name="Rectangle 114"/>
          <p:cNvSpPr/>
          <p:nvPr/>
        </p:nvSpPr>
        <p:spPr>
          <a:xfrm>
            <a:off x="6156787" y="3399882"/>
            <a:ext cx="2353786" cy="307777"/>
          </a:xfrm>
          <a:prstGeom prst="rect">
            <a:avLst/>
          </a:prstGeom>
        </p:spPr>
        <p:txBody>
          <a:bodyPr wrap="none">
            <a:spAutoFit/>
          </a:bodyPr>
          <a:lstStyle/>
          <a:p>
            <a:r>
              <a:rPr lang="en-US" sz="1400" dirty="0"/>
              <a:t>Globally indexed polygon SBD</a:t>
            </a:r>
          </a:p>
        </p:txBody>
      </p:sp>
      <p:sp>
        <p:nvSpPr>
          <p:cNvPr id="116" name="TextBox 115"/>
          <p:cNvSpPr txBox="1"/>
          <p:nvPr/>
        </p:nvSpPr>
        <p:spPr>
          <a:xfrm>
            <a:off x="2435471" y="3380903"/>
            <a:ext cx="1193539" cy="646331"/>
          </a:xfrm>
          <a:prstGeom prst="rect">
            <a:avLst/>
          </a:prstGeom>
          <a:noFill/>
        </p:spPr>
        <p:txBody>
          <a:bodyPr wrap="square" rtlCol="0">
            <a:spAutoFit/>
          </a:bodyPr>
          <a:lstStyle/>
          <a:p>
            <a:pPr algn="ctr"/>
            <a:r>
              <a:rPr lang="en-US" b="1" dirty="0"/>
              <a:t>MASTER NODE</a:t>
            </a:r>
          </a:p>
        </p:txBody>
      </p:sp>
    </p:spTree>
    <p:extLst>
      <p:ext uri="{BB962C8B-B14F-4D97-AF65-F5344CB8AC3E}">
        <p14:creationId xmlns:p14="http://schemas.microsoft.com/office/powerpoint/2010/main" val="386634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nodeType="clickEffect">
                                  <p:stCondLst>
                                    <p:cond delay="0"/>
                                  </p:stCondLst>
                                  <p:childTnLst>
                                    <p:animMotion origin="layout" path="M -4.44444E-6 4.81481E-6 L 0.52709 0.01458 " pathEditMode="relative" rAng="0" ptsTypes="AA">
                                      <p:cBhvr>
                                        <p:cTn id="74" dur="2000" fill="hold"/>
                                        <p:tgtEl>
                                          <p:spTgt spid="179"/>
                                        </p:tgtEl>
                                        <p:attrNameLst>
                                          <p:attrName>ppt_x</p:attrName>
                                          <p:attrName>ppt_y</p:attrName>
                                        </p:attrNameLst>
                                      </p:cBhvr>
                                      <p:rCtr x="26354" y="718"/>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8.33333E-7 2.96296E-6 L 0.52726 0.0449 " pathEditMode="relative" rAng="0" ptsTypes="AA">
                                      <p:cBhvr>
                                        <p:cTn id="82" dur="2000" fill="hold"/>
                                        <p:tgtEl>
                                          <p:spTgt spid="180"/>
                                        </p:tgtEl>
                                        <p:attrNameLst>
                                          <p:attrName>ppt_x</p:attrName>
                                          <p:attrName>ppt_y</p:attrName>
                                        </p:attrNameLst>
                                      </p:cBhvr>
                                      <p:rCtr x="26406" y="2315"/>
                                    </p:animMotion>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9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2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2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9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9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7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3" grpId="0"/>
      <p:bldP spid="29" grpId="0"/>
      <p:bldP spid="118" grpId="0" animBg="1"/>
      <p:bldP spid="121" grpId="0" animBg="1"/>
      <p:bldP spid="123" grpId="0"/>
      <p:bldP spid="177" grpId="0" animBg="1"/>
      <p:bldP spid="181" grpId="0" animBg="1"/>
      <p:bldP spid="183" grpId="0" animBg="1"/>
      <p:bldP spid="184" grpId="0" animBg="1"/>
      <p:bldP spid="185" grpId="0"/>
      <p:bldP spid="188" grpId="0"/>
      <p:bldP spid="190" grpId="0"/>
      <p:bldP spid="26" grpId="0" animBg="1"/>
      <p:bldP spid="128" grpId="0" animBg="1"/>
      <p:bldP spid="130" grpId="0" animBg="1"/>
      <p:bldP spid="131" grpId="0" animBg="1"/>
      <p:bldP spid="117" grpId="0" animBg="1"/>
      <p:bldP spid="197" grpId="0"/>
      <p:bldP spid="1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Example </a:t>
            </a:r>
            <a:r>
              <a:rPr lang="en-US" sz="3200" b="1" dirty="0"/>
              <a:t>3: </a:t>
            </a:r>
            <a:r>
              <a:rPr lang="en-US" sz="3200" b="1" dirty="0" err="1"/>
              <a:t>GeoSpark</a:t>
            </a:r>
            <a:endParaRPr lang="en-US" sz="3200" b="1" dirty="0"/>
          </a:p>
        </p:txBody>
      </p:sp>
      <p:sp>
        <p:nvSpPr>
          <p:cNvPr id="13" name="Date Placeholder 12"/>
          <p:cNvSpPr>
            <a:spLocks noGrp="1"/>
          </p:cNvSpPr>
          <p:nvPr>
            <p:ph type="dt" sz="half" idx="10"/>
          </p:nvPr>
        </p:nvSpPr>
        <p:spPr/>
        <p:txBody>
          <a:bodyPr/>
          <a:lstStyle/>
          <a:p>
            <a:fld id="{C47E327A-A9E0-47F3-A6A3-0E4CB5E460F9}" type="datetime1">
              <a:rPr lang="en-US" smtClean="0"/>
              <a:t>3/29/17</a:t>
            </a:fld>
            <a:endParaRPr lang="en-US"/>
          </a:p>
        </p:txBody>
      </p:sp>
      <p:sp>
        <p:nvSpPr>
          <p:cNvPr id="4" name="Slide Number Placeholder 3"/>
          <p:cNvSpPr>
            <a:spLocks noGrp="1"/>
          </p:cNvSpPr>
          <p:nvPr>
            <p:ph type="sldNum" sz="quarter" idx="12"/>
          </p:nvPr>
        </p:nvSpPr>
        <p:spPr/>
        <p:txBody>
          <a:bodyPr/>
          <a:lstStyle/>
          <a:p>
            <a:fld id="{2923B03A-6743-47C6-8758-902529F6BF5C}" type="slidenum">
              <a:rPr lang="en-US" smtClean="0"/>
              <a:t>17</a:t>
            </a:fld>
            <a:endParaRPr lang="en-US"/>
          </a:p>
        </p:txBody>
      </p:sp>
      <p:sp>
        <p:nvSpPr>
          <p:cNvPr id="8" name="Content Placeholder 2"/>
          <p:cNvSpPr txBox="1">
            <a:spLocks/>
          </p:cNvSpPr>
          <p:nvPr/>
        </p:nvSpPr>
        <p:spPr>
          <a:xfrm>
            <a:off x="379379" y="1847851"/>
            <a:ext cx="840593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2400" dirty="0"/>
              <a:t>Built on top of Spark.</a:t>
            </a:r>
          </a:p>
          <a:p>
            <a:pPr>
              <a:lnSpc>
                <a:spcPct val="80000"/>
              </a:lnSpc>
            </a:pPr>
            <a:r>
              <a:rPr lang="en-US" sz="2400" dirty="0"/>
              <a:t>Spatial Data Type Support: Point, Line and Polygon</a:t>
            </a:r>
          </a:p>
          <a:p>
            <a:pPr>
              <a:lnSpc>
                <a:spcPct val="80000"/>
              </a:lnSpc>
            </a:pPr>
            <a:r>
              <a:rPr lang="en-US" sz="2400" dirty="0"/>
              <a:t>Similarities with Hadoop-GIS:</a:t>
            </a:r>
          </a:p>
          <a:p>
            <a:pPr lvl="1">
              <a:lnSpc>
                <a:spcPct val="80000"/>
              </a:lnSpc>
            </a:pPr>
            <a:r>
              <a:rPr lang="en-US" sz="1800" dirty="0"/>
              <a:t>Two level indexes: Global and Local</a:t>
            </a:r>
          </a:p>
          <a:p>
            <a:pPr lvl="1">
              <a:lnSpc>
                <a:spcPct val="80000"/>
              </a:lnSpc>
            </a:pPr>
            <a:r>
              <a:rPr lang="en-US" sz="1800" dirty="0"/>
              <a:t>On demand Local Index</a:t>
            </a:r>
          </a:p>
          <a:p>
            <a:pPr lvl="1">
              <a:lnSpc>
                <a:spcPct val="80000"/>
              </a:lnSpc>
            </a:pPr>
            <a:r>
              <a:rPr lang="en-US" sz="1800" dirty="0"/>
              <a:t>multi-dimensional indexing</a:t>
            </a:r>
          </a:p>
          <a:p>
            <a:pPr lvl="1">
              <a:lnSpc>
                <a:spcPct val="80000"/>
              </a:lnSpc>
            </a:pPr>
            <a:r>
              <a:rPr lang="en-US" sz="1800" dirty="0"/>
              <a:t>Spatial query processing</a:t>
            </a:r>
          </a:p>
          <a:p>
            <a:pPr>
              <a:lnSpc>
                <a:spcPct val="80000"/>
              </a:lnSpc>
            </a:pPr>
            <a:r>
              <a:rPr lang="en-US" sz="2400" dirty="0"/>
              <a:t>Differences:</a:t>
            </a:r>
          </a:p>
          <a:p>
            <a:pPr lvl="1">
              <a:lnSpc>
                <a:spcPct val="80000"/>
              </a:lnSpc>
            </a:pPr>
            <a:r>
              <a:rPr lang="en-US" sz="1800" dirty="0"/>
              <a:t>In memory query processing</a:t>
            </a:r>
          </a:p>
          <a:p>
            <a:pPr lvl="1">
              <a:lnSpc>
                <a:spcPct val="80000"/>
              </a:lnSpc>
            </a:pPr>
            <a:r>
              <a:rPr lang="en-US" sz="1800" dirty="0"/>
              <a:t>Spatial Resilient Distributed Dataset (RDD)</a:t>
            </a:r>
            <a:endParaRPr lang="en-US" sz="1600" dirty="0"/>
          </a:p>
          <a:p>
            <a:pPr lvl="2">
              <a:lnSpc>
                <a:spcPct val="80000"/>
              </a:lnSpc>
            </a:pPr>
            <a:r>
              <a:rPr lang="en-US" sz="1400" dirty="0"/>
              <a:t>In memory data structure </a:t>
            </a:r>
          </a:p>
          <a:p>
            <a:pPr marL="457200" lvl="1" indent="0">
              <a:lnSpc>
                <a:spcPct val="80000"/>
              </a:lnSpc>
              <a:buFont typeface="Arial" panose="020B0604020202020204" pitchFamily="34" charset="0"/>
              <a:buNone/>
            </a:pPr>
            <a:endParaRPr lang="en-US" sz="1800" dirty="0"/>
          </a:p>
          <a:p>
            <a:pPr>
              <a:lnSpc>
                <a:spcPct val="80000"/>
              </a:lnSpc>
            </a:pPr>
            <a:endParaRPr lang="en-US" sz="2400" dirty="0"/>
          </a:p>
          <a:p>
            <a:pPr lvl="1">
              <a:lnSpc>
                <a:spcPct val="80000"/>
              </a:lnSpc>
            </a:pPr>
            <a:endParaRPr lang="en-US" sz="2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p:txBody>
      </p:sp>
      <p:sp>
        <p:nvSpPr>
          <p:cNvPr id="6" name="Rectangle 5"/>
          <p:cNvSpPr/>
          <p:nvPr/>
        </p:nvSpPr>
        <p:spPr>
          <a:xfrm>
            <a:off x="6225028" y="6522278"/>
            <a:ext cx="1929246" cy="307777"/>
          </a:xfrm>
          <a:prstGeom prst="rect">
            <a:avLst/>
          </a:prstGeom>
        </p:spPr>
        <p:txBody>
          <a:bodyPr wrap="none">
            <a:spAutoFit/>
          </a:bodyPr>
          <a:lstStyle/>
          <a:p>
            <a:r>
              <a:rPr lang="en-US" sz="1400" dirty="0"/>
              <a:t>Grid Based Global Index</a:t>
            </a:r>
          </a:p>
        </p:txBody>
      </p:sp>
      <p:graphicFrame>
        <p:nvGraphicFramePr>
          <p:cNvPr id="7" name="Table 6"/>
          <p:cNvGraphicFramePr>
            <a:graphicFrameLocks noGrp="1"/>
          </p:cNvGraphicFramePr>
          <p:nvPr>
            <p:extLst/>
          </p:nvPr>
        </p:nvGraphicFramePr>
        <p:xfrm>
          <a:off x="5280601" y="4162824"/>
          <a:ext cx="3535998" cy="2312304"/>
        </p:xfrm>
        <a:graphic>
          <a:graphicData uri="http://schemas.openxmlformats.org/drawingml/2006/table">
            <a:tbl>
              <a:tblPr firstRow="1" bandRow="1">
                <a:tableStyleId>{073A0DAA-6AF3-43AB-8588-CEC1D06C72B9}</a:tableStyleId>
              </a:tblPr>
              <a:tblGrid>
                <a:gridCol w="1178666">
                  <a:extLst>
                    <a:ext uri="{9D8B030D-6E8A-4147-A177-3AD203B41FA5}">
                      <a16:colId xmlns:a16="http://schemas.microsoft.com/office/drawing/2014/main" xmlns="" val="3694440498"/>
                    </a:ext>
                  </a:extLst>
                </a:gridCol>
                <a:gridCol w="1178666">
                  <a:extLst>
                    <a:ext uri="{9D8B030D-6E8A-4147-A177-3AD203B41FA5}">
                      <a16:colId xmlns:a16="http://schemas.microsoft.com/office/drawing/2014/main" xmlns="" val="3689473300"/>
                    </a:ext>
                  </a:extLst>
                </a:gridCol>
                <a:gridCol w="1178666">
                  <a:extLst>
                    <a:ext uri="{9D8B030D-6E8A-4147-A177-3AD203B41FA5}">
                      <a16:colId xmlns:a16="http://schemas.microsoft.com/office/drawing/2014/main" xmlns="" val="2908817534"/>
                    </a:ext>
                  </a:extLst>
                </a:gridCol>
              </a:tblGrid>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82475863"/>
                  </a:ext>
                </a:extLst>
              </a:tr>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53720949"/>
                  </a:ext>
                </a:extLst>
              </a:tr>
              <a:tr h="770768">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35237954"/>
                  </a:ext>
                </a:extLst>
              </a:tr>
            </a:tbl>
          </a:graphicData>
        </a:graphic>
      </p:graphicFrame>
      <p:sp>
        <p:nvSpPr>
          <p:cNvPr id="9" name="Snip Same Side Corner Rectangle 8"/>
          <p:cNvSpPr/>
          <p:nvPr/>
        </p:nvSpPr>
        <p:spPr>
          <a:xfrm>
            <a:off x="5410773" y="4290090"/>
            <a:ext cx="318516" cy="265133"/>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10" name="Isosceles Triangle 9"/>
          <p:cNvSpPr/>
          <p:nvPr/>
        </p:nvSpPr>
        <p:spPr>
          <a:xfrm>
            <a:off x="5958076" y="4234856"/>
            <a:ext cx="388872" cy="342594"/>
          </a:xfrm>
          <a:prstGeom prst="triangle">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340762" y="4655399"/>
            <a:ext cx="275845" cy="22583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12" name="Freeform 11"/>
          <p:cNvSpPr/>
          <p:nvPr/>
        </p:nvSpPr>
        <p:spPr>
          <a:xfrm>
            <a:off x="5926244" y="4621564"/>
            <a:ext cx="462332" cy="259667"/>
          </a:xfrm>
          <a:custGeom>
            <a:avLst/>
            <a:gdLst>
              <a:gd name="connsiteX0" fmla="*/ 174660 w 523982"/>
              <a:gd name="connsiteY0" fmla="*/ 0 h 236306"/>
              <a:gd name="connsiteX1" fmla="*/ 0 w 523982"/>
              <a:gd name="connsiteY1" fmla="*/ 143838 h 236306"/>
              <a:gd name="connsiteX2" fmla="*/ 369869 w 523982"/>
              <a:gd name="connsiteY2" fmla="*/ 236306 h 236306"/>
              <a:gd name="connsiteX3" fmla="*/ 523982 w 523982"/>
              <a:gd name="connsiteY3" fmla="*/ 61645 h 236306"/>
              <a:gd name="connsiteX4" fmla="*/ 174660 w 523982"/>
              <a:gd name="connsiteY4" fmla="*/ 0 h 23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82" h="236306">
                <a:moveTo>
                  <a:pt x="174660" y="0"/>
                </a:moveTo>
                <a:lnTo>
                  <a:pt x="0" y="143838"/>
                </a:lnTo>
                <a:lnTo>
                  <a:pt x="369869" y="236306"/>
                </a:lnTo>
                <a:lnTo>
                  <a:pt x="523982" y="61645"/>
                </a:lnTo>
                <a:lnTo>
                  <a:pt x="17466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330484" y="4984862"/>
            <a:ext cx="460085" cy="389429"/>
          </a:xfrm>
          <a:custGeom>
            <a:avLst/>
            <a:gdLst>
              <a:gd name="connsiteX0" fmla="*/ 205483 w 462337"/>
              <a:gd name="connsiteY0" fmla="*/ 0 h 349321"/>
              <a:gd name="connsiteX1" fmla="*/ 0 w 462337"/>
              <a:gd name="connsiteY1" fmla="*/ 205483 h 349321"/>
              <a:gd name="connsiteX2" fmla="*/ 164387 w 462337"/>
              <a:gd name="connsiteY2" fmla="*/ 349321 h 349321"/>
              <a:gd name="connsiteX3" fmla="*/ 369870 w 462337"/>
              <a:gd name="connsiteY3" fmla="*/ 349321 h 349321"/>
              <a:gd name="connsiteX4" fmla="*/ 462337 w 462337"/>
              <a:gd name="connsiteY4" fmla="*/ 226031 h 349321"/>
              <a:gd name="connsiteX5" fmla="*/ 380144 w 462337"/>
              <a:gd name="connsiteY5" fmla="*/ 102741 h 349321"/>
              <a:gd name="connsiteX6" fmla="*/ 205483 w 462337"/>
              <a:gd name="connsiteY6"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337" h="349321">
                <a:moveTo>
                  <a:pt x="205483" y="0"/>
                </a:moveTo>
                <a:lnTo>
                  <a:pt x="0" y="205483"/>
                </a:lnTo>
                <a:lnTo>
                  <a:pt x="164387" y="349321"/>
                </a:lnTo>
                <a:lnTo>
                  <a:pt x="369870" y="349321"/>
                </a:lnTo>
                <a:lnTo>
                  <a:pt x="462337" y="226031"/>
                </a:lnTo>
                <a:lnTo>
                  <a:pt x="380144" y="102741"/>
                </a:lnTo>
                <a:lnTo>
                  <a:pt x="20548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sp>
        <p:nvSpPr>
          <p:cNvPr id="15" name="Rectangle 14"/>
          <p:cNvSpPr/>
          <p:nvPr/>
        </p:nvSpPr>
        <p:spPr>
          <a:xfrm>
            <a:off x="5997162" y="5033210"/>
            <a:ext cx="332624" cy="145309"/>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363368" y="5435538"/>
            <a:ext cx="311175" cy="234787"/>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4</a:t>
            </a:r>
          </a:p>
        </p:txBody>
      </p:sp>
      <p:sp>
        <p:nvSpPr>
          <p:cNvPr id="17" name="Freeform 16"/>
          <p:cNvSpPr/>
          <p:nvPr/>
        </p:nvSpPr>
        <p:spPr>
          <a:xfrm>
            <a:off x="5956910" y="5350515"/>
            <a:ext cx="391204" cy="209319"/>
          </a:xfrm>
          <a:custGeom>
            <a:avLst/>
            <a:gdLst>
              <a:gd name="connsiteX0" fmla="*/ 267128 w 452063"/>
              <a:gd name="connsiteY0" fmla="*/ 0 h 226032"/>
              <a:gd name="connsiteX1" fmla="*/ 0 w 452063"/>
              <a:gd name="connsiteY1" fmla="*/ 123290 h 226032"/>
              <a:gd name="connsiteX2" fmla="*/ 10274 w 452063"/>
              <a:gd name="connsiteY2" fmla="*/ 226032 h 226032"/>
              <a:gd name="connsiteX3" fmla="*/ 452063 w 452063"/>
              <a:gd name="connsiteY3" fmla="*/ 226032 h 226032"/>
              <a:gd name="connsiteX4" fmla="*/ 441789 w 452063"/>
              <a:gd name="connsiteY4" fmla="*/ 30823 h 226032"/>
              <a:gd name="connsiteX5" fmla="*/ 267128 w 452063"/>
              <a:gd name="connsiteY5" fmla="*/ 0 h 22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063" h="226032">
                <a:moveTo>
                  <a:pt x="267128" y="0"/>
                </a:moveTo>
                <a:lnTo>
                  <a:pt x="0" y="123290"/>
                </a:lnTo>
                <a:lnTo>
                  <a:pt x="10274" y="226032"/>
                </a:lnTo>
                <a:lnTo>
                  <a:pt x="452063" y="226032"/>
                </a:lnTo>
                <a:lnTo>
                  <a:pt x="441789" y="30823"/>
                </a:lnTo>
                <a:lnTo>
                  <a:pt x="267128"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5381556" y="5811694"/>
            <a:ext cx="533459" cy="323493"/>
          </a:xfrm>
          <a:custGeom>
            <a:avLst/>
            <a:gdLst>
              <a:gd name="connsiteX0" fmla="*/ 113016 w 616449"/>
              <a:gd name="connsiteY0" fmla="*/ 0 h 349321"/>
              <a:gd name="connsiteX1" fmla="*/ 0 w 616449"/>
              <a:gd name="connsiteY1" fmla="*/ 246580 h 349321"/>
              <a:gd name="connsiteX2" fmla="*/ 195209 w 616449"/>
              <a:gd name="connsiteY2" fmla="*/ 349321 h 349321"/>
              <a:gd name="connsiteX3" fmla="*/ 390418 w 616449"/>
              <a:gd name="connsiteY3" fmla="*/ 339047 h 349321"/>
              <a:gd name="connsiteX4" fmla="*/ 616449 w 616449"/>
              <a:gd name="connsiteY4" fmla="*/ 308225 h 349321"/>
              <a:gd name="connsiteX5" fmla="*/ 606175 w 616449"/>
              <a:gd name="connsiteY5" fmla="*/ 123290 h 349321"/>
              <a:gd name="connsiteX6" fmla="*/ 277402 w 616449"/>
              <a:gd name="connsiteY6" fmla="*/ 0 h 349321"/>
              <a:gd name="connsiteX7" fmla="*/ 113016 w 616449"/>
              <a:gd name="connsiteY7" fmla="*/ 0 h 34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449" h="349321">
                <a:moveTo>
                  <a:pt x="113016" y="0"/>
                </a:moveTo>
                <a:lnTo>
                  <a:pt x="0" y="246580"/>
                </a:lnTo>
                <a:lnTo>
                  <a:pt x="195209" y="349321"/>
                </a:lnTo>
                <a:lnTo>
                  <a:pt x="390418" y="339047"/>
                </a:lnTo>
                <a:lnTo>
                  <a:pt x="616449" y="308225"/>
                </a:lnTo>
                <a:lnTo>
                  <a:pt x="606175" y="123290"/>
                </a:lnTo>
                <a:lnTo>
                  <a:pt x="277402" y="0"/>
                </a:lnTo>
                <a:lnTo>
                  <a:pt x="11301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a:t>
            </a:r>
            <a:endParaRPr lang="en-US" sz="1050" dirty="0">
              <a:solidFill>
                <a:schemeClr val="tx1"/>
              </a:solidFill>
            </a:endParaRPr>
          </a:p>
        </p:txBody>
      </p:sp>
      <p:sp>
        <p:nvSpPr>
          <p:cNvPr id="19" name="Freeform 18"/>
          <p:cNvSpPr/>
          <p:nvPr/>
        </p:nvSpPr>
        <p:spPr>
          <a:xfrm>
            <a:off x="6101997" y="5785581"/>
            <a:ext cx="284512" cy="371066"/>
          </a:xfrm>
          <a:custGeom>
            <a:avLst/>
            <a:gdLst>
              <a:gd name="connsiteX0" fmla="*/ 102742 w 328773"/>
              <a:gd name="connsiteY0" fmla="*/ 10275 h 400693"/>
              <a:gd name="connsiteX1" fmla="*/ 0 w 328773"/>
              <a:gd name="connsiteY1" fmla="*/ 184935 h 400693"/>
              <a:gd name="connsiteX2" fmla="*/ 61645 w 328773"/>
              <a:gd name="connsiteY2" fmla="*/ 400693 h 400693"/>
              <a:gd name="connsiteX3" fmla="*/ 215758 w 328773"/>
              <a:gd name="connsiteY3" fmla="*/ 400693 h 400693"/>
              <a:gd name="connsiteX4" fmla="*/ 328773 w 328773"/>
              <a:gd name="connsiteY4" fmla="*/ 297951 h 400693"/>
              <a:gd name="connsiteX5" fmla="*/ 287677 w 328773"/>
              <a:gd name="connsiteY5" fmla="*/ 113016 h 400693"/>
              <a:gd name="connsiteX6" fmla="*/ 308225 w 328773"/>
              <a:gd name="connsiteY6" fmla="*/ 0 h 400693"/>
              <a:gd name="connsiteX7" fmla="*/ 102742 w 328773"/>
              <a:gd name="connsiteY7" fmla="*/ 10275 h 400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773" h="400693">
                <a:moveTo>
                  <a:pt x="102742" y="10275"/>
                </a:moveTo>
                <a:lnTo>
                  <a:pt x="0" y="184935"/>
                </a:lnTo>
                <a:lnTo>
                  <a:pt x="61645" y="400693"/>
                </a:lnTo>
                <a:lnTo>
                  <a:pt x="215758" y="400693"/>
                </a:lnTo>
                <a:lnTo>
                  <a:pt x="328773" y="297951"/>
                </a:lnTo>
                <a:lnTo>
                  <a:pt x="287677" y="113016"/>
                </a:lnTo>
                <a:lnTo>
                  <a:pt x="308225" y="0"/>
                </a:lnTo>
                <a:lnTo>
                  <a:pt x="102742" y="10275"/>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5309637" y="6195276"/>
            <a:ext cx="1013573" cy="237862"/>
          </a:xfrm>
          <a:custGeom>
            <a:avLst/>
            <a:gdLst>
              <a:gd name="connsiteX0" fmla="*/ 1006867 w 1171254"/>
              <a:gd name="connsiteY0" fmla="*/ 123290 h 256854"/>
              <a:gd name="connsiteX1" fmla="*/ 719191 w 1171254"/>
              <a:gd name="connsiteY1" fmla="*/ 0 h 256854"/>
              <a:gd name="connsiteX2" fmla="*/ 267128 w 1171254"/>
              <a:gd name="connsiteY2" fmla="*/ 71919 h 256854"/>
              <a:gd name="connsiteX3" fmla="*/ 0 w 1171254"/>
              <a:gd name="connsiteY3" fmla="*/ 143838 h 256854"/>
              <a:gd name="connsiteX4" fmla="*/ 308225 w 1171254"/>
              <a:gd name="connsiteY4" fmla="*/ 246580 h 256854"/>
              <a:gd name="connsiteX5" fmla="*/ 1171254 w 1171254"/>
              <a:gd name="connsiteY5" fmla="*/ 256854 h 256854"/>
              <a:gd name="connsiteX6" fmla="*/ 1006867 w 1171254"/>
              <a:gd name="connsiteY6" fmla="*/ 123290 h 2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254" h="256854">
                <a:moveTo>
                  <a:pt x="1006867" y="123290"/>
                </a:moveTo>
                <a:lnTo>
                  <a:pt x="719191" y="0"/>
                </a:lnTo>
                <a:lnTo>
                  <a:pt x="267128" y="71919"/>
                </a:lnTo>
                <a:lnTo>
                  <a:pt x="0" y="143838"/>
                </a:lnTo>
                <a:lnTo>
                  <a:pt x="308225" y="246580"/>
                </a:lnTo>
                <a:lnTo>
                  <a:pt x="1171254" y="256854"/>
                </a:lnTo>
                <a:lnTo>
                  <a:pt x="1006867" y="12329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6</a:t>
            </a:r>
            <a:endParaRPr lang="en-US" sz="1400" dirty="0"/>
          </a:p>
        </p:txBody>
      </p:sp>
      <p:sp>
        <p:nvSpPr>
          <p:cNvPr id="21" name="Isosceles Triangle 20"/>
          <p:cNvSpPr/>
          <p:nvPr/>
        </p:nvSpPr>
        <p:spPr>
          <a:xfrm>
            <a:off x="6502783" y="4969525"/>
            <a:ext cx="96640" cy="105871"/>
          </a:xfrm>
          <a:prstGeom prst="triangle">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654183" y="4980694"/>
            <a:ext cx="136547" cy="189648"/>
          </a:xfrm>
          <a:custGeom>
            <a:avLst/>
            <a:gdLst>
              <a:gd name="connsiteX0" fmla="*/ 41096 w 205483"/>
              <a:gd name="connsiteY0" fmla="*/ 0 h 246580"/>
              <a:gd name="connsiteX1" fmla="*/ 0 w 205483"/>
              <a:gd name="connsiteY1" fmla="*/ 195209 h 246580"/>
              <a:gd name="connsiteX2" fmla="*/ 133564 w 205483"/>
              <a:gd name="connsiteY2" fmla="*/ 246580 h 246580"/>
              <a:gd name="connsiteX3" fmla="*/ 205483 w 205483"/>
              <a:gd name="connsiteY3" fmla="*/ 123290 h 246580"/>
              <a:gd name="connsiteX4" fmla="*/ 41096 w 205483"/>
              <a:gd name="connsiteY4" fmla="*/ 0 h 24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83" h="246580">
                <a:moveTo>
                  <a:pt x="41096" y="0"/>
                </a:moveTo>
                <a:lnTo>
                  <a:pt x="0" y="195209"/>
                </a:lnTo>
                <a:lnTo>
                  <a:pt x="133564" y="246580"/>
                </a:lnTo>
                <a:lnTo>
                  <a:pt x="205483" y="123290"/>
                </a:lnTo>
                <a:lnTo>
                  <a:pt x="4109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6490357" y="5132294"/>
            <a:ext cx="240057" cy="182132"/>
          </a:xfrm>
          <a:custGeom>
            <a:avLst/>
            <a:gdLst>
              <a:gd name="connsiteX0" fmla="*/ 0 w 277402"/>
              <a:gd name="connsiteY0" fmla="*/ 0 h 277402"/>
              <a:gd name="connsiteX1" fmla="*/ 41097 w 277402"/>
              <a:gd name="connsiteY1" fmla="*/ 195209 h 277402"/>
              <a:gd name="connsiteX2" fmla="*/ 277402 w 277402"/>
              <a:gd name="connsiteY2" fmla="*/ 277402 h 277402"/>
              <a:gd name="connsiteX3" fmla="*/ 267128 w 277402"/>
              <a:gd name="connsiteY3" fmla="*/ 133564 h 277402"/>
              <a:gd name="connsiteX4" fmla="*/ 0 w 277402"/>
              <a:gd name="connsiteY4" fmla="*/ 0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402" h="277402">
                <a:moveTo>
                  <a:pt x="0" y="0"/>
                </a:moveTo>
                <a:lnTo>
                  <a:pt x="41097" y="195209"/>
                </a:lnTo>
                <a:lnTo>
                  <a:pt x="277402" y="277402"/>
                </a:lnTo>
                <a:lnTo>
                  <a:pt x="267128" y="133564"/>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7452495" y="4989067"/>
            <a:ext cx="159163" cy="220620"/>
          </a:xfrm>
          <a:custGeom>
            <a:avLst/>
            <a:gdLst>
              <a:gd name="connsiteX0" fmla="*/ 154112 w 226032"/>
              <a:gd name="connsiteY0" fmla="*/ 0 h 308225"/>
              <a:gd name="connsiteX1" fmla="*/ 0 w 226032"/>
              <a:gd name="connsiteY1" fmla="*/ 133564 h 308225"/>
              <a:gd name="connsiteX2" fmla="*/ 215757 w 226032"/>
              <a:gd name="connsiteY2" fmla="*/ 308225 h 308225"/>
              <a:gd name="connsiteX3" fmla="*/ 226032 w 226032"/>
              <a:gd name="connsiteY3" fmla="*/ 30823 h 308225"/>
              <a:gd name="connsiteX4" fmla="*/ 154112 w 226032"/>
              <a:gd name="connsiteY4" fmla="*/ 0 h 30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2" h="308225">
                <a:moveTo>
                  <a:pt x="154112" y="0"/>
                </a:moveTo>
                <a:lnTo>
                  <a:pt x="0" y="133564"/>
                </a:lnTo>
                <a:lnTo>
                  <a:pt x="215757" y="308225"/>
                </a:lnTo>
                <a:lnTo>
                  <a:pt x="226032" y="30823"/>
                </a:lnTo>
                <a:lnTo>
                  <a:pt x="154112"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6532264" y="5420156"/>
            <a:ext cx="151147" cy="180775"/>
          </a:xfrm>
          <a:custGeom>
            <a:avLst/>
            <a:gdLst>
              <a:gd name="connsiteX0" fmla="*/ 123290 w 174661"/>
              <a:gd name="connsiteY0" fmla="*/ 0 h 195209"/>
              <a:gd name="connsiteX1" fmla="*/ 0 w 174661"/>
              <a:gd name="connsiteY1" fmla="*/ 102741 h 195209"/>
              <a:gd name="connsiteX2" fmla="*/ 41097 w 174661"/>
              <a:gd name="connsiteY2" fmla="*/ 174660 h 195209"/>
              <a:gd name="connsiteX3" fmla="*/ 164387 w 174661"/>
              <a:gd name="connsiteY3" fmla="*/ 195209 h 195209"/>
              <a:gd name="connsiteX4" fmla="*/ 174661 w 174661"/>
              <a:gd name="connsiteY4" fmla="*/ 113015 h 195209"/>
              <a:gd name="connsiteX5" fmla="*/ 123290 w 174661"/>
              <a:gd name="connsiteY5" fmla="*/ 0 h 1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61" h="195209">
                <a:moveTo>
                  <a:pt x="123290" y="0"/>
                </a:moveTo>
                <a:lnTo>
                  <a:pt x="0" y="102741"/>
                </a:lnTo>
                <a:lnTo>
                  <a:pt x="41097" y="174660"/>
                </a:lnTo>
                <a:lnTo>
                  <a:pt x="164387" y="195209"/>
                </a:lnTo>
                <a:lnTo>
                  <a:pt x="174661" y="113015"/>
                </a:lnTo>
                <a:lnTo>
                  <a:pt x="12329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6719667" y="5379657"/>
            <a:ext cx="168929" cy="256891"/>
          </a:xfrm>
          <a:custGeom>
            <a:avLst/>
            <a:gdLst>
              <a:gd name="connsiteX0" fmla="*/ 92467 w 195209"/>
              <a:gd name="connsiteY0" fmla="*/ 41097 h 277402"/>
              <a:gd name="connsiteX1" fmla="*/ 0 w 195209"/>
              <a:gd name="connsiteY1" fmla="*/ 82193 h 277402"/>
              <a:gd name="connsiteX2" fmla="*/ 51371 w 195209"/>
              <a:gd name="connsiteY2" fmla="*/ 215757 h 277402"/>
              <a:gd name="connsiteX3" fmla="*/ 195209 w 195209"/>
              <a:gd name="connsiteY3" fmla="*/ 277402 h 277402"/>
              <a:gd name="connsiteX4" fmla="*/ 174661 w 195209"/>
              <a:gd name="connsiteY4" fmla="*/ 113016 h 277402"/>
              <a:gd name="connsiteX5" fmla="*/ 61645 w 195209"/>
              <a:gd name="connsiteY5" fmla="*/ 0 h 277402"/>
              <a:gd name="connsiteX6" fmla="*/ 92467 w 195209"/>
              <a:gd name="connsiteY6" fmla="*/ 41097 h 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209" h="277402">
                <a:moveTo>
                  <a:pt x="92467" y="41097"/>
                </a:moveTo>
                <a:lnTo>
                  <a:pt x="0" y="82193"/>
                </a:lnTo>
                <a:lnTo>
                  <a:pt x="51371" y="215757"/>
                </a:lnTo>
                <a:lnTo>
                  <a:pt x="195209" y="277402"/>
                </a:lnTo>
                <a:lnTo>
                  <a:pt x="174661" y="113016"/>
                </a:lnTo>
                <a:lnTo>
                  <a:pt x="61645" y="0"/>
                </a:lnTo>
                <a:lnTo>
                  <a:pt x="92467" y="41097"/>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7314540" y="5173576"/>
            <a:ext cx="151147" cy="104659"/>
          </a:xfrm>
          <a:custGeom>
            <a:avLst/>
            <a:gdLst>
              <a:gd name="connsiteX0" fmla="*/ 0 w 174661"/>
              <a:gd name="connsiteY0" fmla="*/ 0 h 113015"/>
              <a:gd name="connsiteX1" fmla="*/ 0 w 174661"/>
              <a:gd name="connsiteY1" fmla="*/ 0 h 113015"/>
              <a:gd name="connsiteX2" fmla="*/ 82193 w 174661"/>
              <a:gd name="connsiteY2" fmla="*/ 113015 h 113015"/>
              <a:gd name="connsiteX3" fmla="*/ 92468 w 174661"/>
              <a:gd name="connsiteY3" fmla="*/ 113015 h 113015"/>
              <a:gd name="connsiteX4" fmla="*/ 174661 w 174661"/>
              <a:gd name="connsiteY4" fmla="*/ 30822 h 113015"/>
              <a:gd name="connsiteX5" fmla="*/ 164387 w 174661"/>
              <a:gd name="connsiteY5" fmla="*/ 10274 h 113015"/>
              <a:gd name="connsiteX6" fmla="*/ 71919 w 174661"/>
              <a:gd name="connsiteY6" fmla="*/ 0 h 113015"/>
              <a:gd name="connsiteX7" fmla="*/ 0 w 174661"/>
              <a:gd name="connsiteY7" fmla="*/ 0 h 11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1" h="113015">
                <a:moveTo>
                  <a:pt x="0" y="0"/>
                </a:moveTo>
                <a:lnTo>
                  <a:pt x="0" y="0"/>
                </a:lnTo>
                <a:lnTo>
                  <a:pt x="82193" y="113015"/>
                </a:lnTo>
                <a:lnTo>
                  <a:pt x="92468" y="113015"/>
                </a:lnTo>
                <a:lnTo>
                  <a:pt x="174661" y="30822"/>
                </a:lnTo>
                <a:lnTo>
                  <a:pt x="164387" y="10274"/>
                </a:lnTo>
                <a:cubicBezTo>
                  <a:pt x="133564" y="6849"/>
                  <a:pt x="102931" y="0"/>
                  <a:pt x="71919" y="0"/>
                </a:cubicBezTo>
                <a:cubicBezTo>
                  <a:pt x="54457" y="0"/>
                  <a:pt x="20549" y="10274"/>
                  <a:pt x="0" y="0"/>
                </a:cubicBez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7148333" y="4969525"/>
            <a:ext cx="204492" cy="180775"/>
          </a:xfrm>
          <a:custGeom>
            <a:avLst/>
            <a:gdLst>
              <a:gd name="connsiteX0" fmla="*/ 0 w 236305"/>
              <a:gd name="connsiteY0" fmla="*/ 0 h 195209"/>
              <a:gd name="connsiteX1" fmla="*/ 0 w 236305"/>
              <a:gd name="connsiteY1" fmla="*/ 0 h 195209"/>
              <a:gd name="connsiteX2" fmla="*/ 51370 w 236305"/>
              <a:gd name="connsiteY2" fmla="*/ 92467 h 195209"/>
              <a:gd name="connsiteX3" fmla="*/ 205483 w 236305"/>
              <a:gd name="connsiteY3" fmla="*/ 195209 h 195209"/>
              <a:gd name="connsiteX4" fmla="*/ 215757 w 236305"/>
              <a:gd name="connsiteY4" fmla="*/ 195209 h 195209"/>
              <a:gd name="connsiteX5" fmla="*/ 236305 w 236305"/>
              <a:gd name="connsiteY5" fmla="*/ 92467 h 195209"/>
              <a:gd name="connsiteX6" fmla="*/ 133564 w 236305"/>
              <a:gd name="connsiteY6" fmla="*/ 0 h 195209"/>
              <a:gd name="connsiteX7" fmla="*/ 0 w 236305"/>
              <a:gd name="connsiteY7" fmla="*/ 0 h 1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05" h="195209">
                <a:moveTo>
                  <a:pt x="0" y="0"/>
                </a:moveTo>
                <a:lnTo>
                  <a:pt x="0" y="0"/>
                </a:lnTo>
                <a:cubicBezTo>
                  <a:pt x="17123" y="30822"/>
                  <a:pt x="25807" y="68182"/>
                  <a:pt x="51370" y="92467"/>
                </a:cubicBezTo>
                <a:cubicBezTo>
                  <a:pt x="96132" y="134991"/>
                  <a:pt x="205483" y="195209"/>
                  <a:pt x="205483" y="195209"/>
                </a:cubicBezTo>
                <a:lnTo>
                  <a:pt x="215757" y="195209"/>
                </a:lnTo>
                <a:lnTo>
                  <a:pt x="236305" y="92467"/>
                </a:lnTo>
                <a:lnTo>
                  <a:pt x="133564" y="0"/>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840489" y="4956298"/>
            <a:ext cx="106692" cy="161746"/>
          </a:xfrm>
          <a:custGeom>
            <a:avLst/>
            <a:gdLst>
              <a:gd name="connsiteX0" fmla="*/ 41096 w 123290"/>
              <a:gd name="connsiteY0" fmla="*/ 0 h 174660"/>
              <a:gd name="connsiteX1" fmla="*/ 0 w 123290"/>
              <a:gd name="connsiteY1" fmla="*/ 164386 h 174660"/>
              <a:gd name="connsiteX2" fmla="*/ 123290 w 123290"/>
              <a:gd name="connsiteY2" fmla="*/ 174660 h 174660"/>
              <a:gd name="connsiteX3" fmla="*/ 41096 w 123290"/>
              <a:gd name="connsiteY3" fmla="*/ 0 h 174660"/>
            </a:gdLst>
            <a:ahLst/>
            <a:cxnLst>
              <a:cxn ang="0">
                <a:pos x="connsiteX0" y="connsiteY0"/>
              </a:cxn>
              <a:cxn ang="0">
                <a:pos x="connsiteX1" y="connsiteY1"/>
              </a:cxn>
              <a:cxn ang="0">
                <a:pos x="connsiteX2" y="connsiteY2"/>
              </a:cxn>
              <a:cxn ang="0">
                <a:pos x="connsiteX3" y="connsiteY3"/>
              </a:cxn>
            </a:cxnLst>
            <a:rect l="l" t="t" r="r" b="b"/>
            <a:pathLst>
              <a:path w="123290" h="174660">
                <a:moveTo>
                  <a:pt x="41096" y="0"/>
                </a:moveTo>
                <a:lnTo>
                  <a:pt x="0" y="164386"/>
                </a:lnTo>
                <a:lnTo>
                  <a:pt x="123290" y="174660"/>
                </a:lnTo>
                <a:lnTo>
                  <a:pt x="4109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7076192" y="5029765"/>
            <a:ext cx="124474" cy="180775"/>
          </a:xfrm>
          <a:custGeom>
            <a:avLst/>
            <a:gdLst>
              <a:gd name="connsiteX0" fmla="*/ 0 w 143838"/>
              <a:gd name="connsiteY0" fmla="*/ 0 h 195209"/>
              <a:gd name="connsiteX1" fmla="*/ 10274 w 143838"/>
              <a:gd name="connsiteY1" fmla="*/ 154112 h 195209"/>
              <a:gd name="connsiteX2" fmla="*/ 143838 w 143838"/>
              <a:gd name="connsiteY2" fmla="*/ 195209 h 195209"/>
              <a:gd name="connsiteX3" fmla="*/ 0 w 143838"/>
              <a:gd name="connsiteY3" fmla="*/ 0 h 195209"/>
            </a:gdLst>
            <a:ahLst/>
            <a:cxnLst>
              <a:cxn ang="0">
                <a:pos x="connsiteX0" y="connsiteY0"/>
              </a:cxn>
              <a:cxn ang="0">
                <a:pos x="connsiteX1" y="connsiteY1"/>
              </a:cxn>
              <a:cxn ang="0">
                <a:pos x="connsiteX2" y="connsiteY2"/>
              </a:cxn>
              <a:cxn ang="0">
                <a:pos x="connsiteX3" y="connsiteY3"/>
              </a:cxn>
            </a:cxnLst>
            <a:rect l="l" t="t" r="r" b="b"/>
            <a:pathLst>
              <a:path w="143838" h="195209">
                <a:moveTo>
                  <a:pt x="0" y="0"/>
                </a:moveTo>
                <a:lnTo>
                  <a:pt x="10274" y="154112"/>
                </a:lnTo>
                <a:lnTo>
                  <a:pt x="143838" y="195209"/>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6871311" y="5099377"/>
            <a:ext cx="106692" cy="152231"/>
          </a:xfrm>
          <a:custGeom>
            <a:avLst/>
            <a:gdLst>
              <a:gd name="connsiteX0" fmla="*/ 102742 w 123290"/>
              <a:gd name="connsiteY0" fmla="*/ 0 h 164386"/>
              <a:gd name="connsiteX1" fmla="*/ 0 w 123290"/>
              <a:gd name="connsiteY1" fmla="*/ 92467 h 164386"/>
              <a:gd name="connsiteX2" fmla="*/ 123290 w 123290"/>
              <a:gd name="connsiteY2" fmla="*/ 164386 h 164386"/>
              <a:gd name="connsiteX3" fmla="*/ 102742 w 123290"/>
              <a:gd name="connsiteY3" fmla="*/ 0 h 164386"/>
            </a:gdLst>
            <a:ahLst/>
            <a:cxnLst>
              <a:cxn ang="0">
                <a:pos x="connsiteX0" y="connsiteY0"/>
              </a:cxn>
              <a:cxn ang="0">
                <a:pos x="connsiteX1" y="connsiteY1"/>
              </a:cxn>
              <a:cxn ang="0">
                <a:pos x="connsiteX2" y="connsiteY2"/>
              </a:cxn>
              <a:cxn ang="0">
                <a:pos x="connsiteX3" y="connsiteY3"/>
              </a:cxn>
            </a:cxnLst>
            <a:rect l="l" t="t" r="r" b="b"/>
            <a:pathLst>
              <a:path w="123290" h="164386">
                <a:moveTo>
                  <a:pt x="102742" y="0"/>
                </a:moveTo>
                <a:lnTo>
                  <a:pt x="0" y="92467"/>
                </a:lnTo>
                <a:lnTo>
                  <a:pt x="123290" y="164386"/>
                </a:lnTo>
                <a:lnTo>
                  <a:pt x="102742"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7405566" y="5302398"/>
            <a:ext cx="142255" cy="133203"/>
          </a:xfrm>
          <a:custGeom>
            <a:avLst/>
            <a:gdLst>
              <a:gd name="connsiteX0" fmla="*/ 164386 w 164386"/>
              <a:gd name="connsiteY0" fmla="*/ 0 h 143838"/>
              <a:gd name="connsiteX1" fmla="*/ 0 w 164386"/>
              <a:gd name="connsiteY1" fmla="*/ 92467 h 143838"/>
              <a:gd name="connsiteX2" fmla="*/ 154112 w 164386"/>
              <a:gd name="connsiteY2" fmla="*/ 143838 h 143838"/>
              <a:gd name="connsiteX3" fmla="*/ 164386 w 164386"/>
              <a:gd name="connsiteY3" fmla="*/ 0 h 143838"/>
            </a:gdLst>
            <a:ahLst/>
            <a:cxnLst>
              <a:cxn ang="0">
                <a:pos x="connsiteX0" y="connsiteY0"/>
              </a:cxn>
              <a:cxn ang="0">
                <a:pos x="connsiteX1" y="connsiteY1"/>
              </a:cxn>
              <a:cxn ang="0">
                <a:pos x="connsiteX2" y="connsiteY2"/>
              </a:cxn>
              <a:cxn ang="0">
                <a:pos x="connsiteX3" y="connsiteY3"/>
              </a:cxn>
            </a:cxnLst>
            <a:rect l="l" t="t" r="r" b="b"/>
            <a:pathLst>
              <a:path w="164386" h="143838">
                <a:moveTo>
                  <a:pt x="164386" y="0"/>
                </a:moveTo>
                <a:lnTo>
                  <a:pt x="0" y="92467"/>
                </a:lnTo>
                <a:lnTo>
                  <a:pt x="154112" y="143838"/>
                </a:lnTo>
                <a:lnTo>
                  <a:pt x="16438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7314026" y="5439571"/>
            <a:ext cx="275621" cy="258127"/>
          </a:xfrm>
          <a:custGeom>
            <a:avLst/>
            <a:gdLst>
              <a:gd name="connsiteX0" fmla="*/ 0 w 318499"/>
              <a:gd name="connsiteY0" fmla="*/ 0 h 421241"/>
              <a:gd name="connsiteX1" fmla="*/ 0 w 318499"/>
              <a:gd name="connsiteY1" fmla="*/ 339047 h 421241"/>
              <a:gd name="connsiteX2" fmla="*/ 277402 w 318499"/>
              <a:gd name="connsiteY2" fmla="*/ 421241 h 421241"/>
              <a:gd name="connsiteX3" fmla="*/ 318499 w 318499"/>
              <a:gd name="connsiteY3" fmla="*/ 143838 h 421241"/>
              <a:gd name="connsiteX4" fmla="*/ 0 w 318499"/>
              <a:gd name="connsiteY4" fmla="*/ 0 h 42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499" h="421241">
                <a:moveTo>
                  <a:pt x="0" y="0"/>
                </a:moveTo>
                <a:lnTo>
                  <a:pt x="0" y="339047"/>
                </a:lnTo>
                <a:lnTo>
                  <a:pt x="277402" y="421241"/>
                </a:lnTo>
                <a:lnTo>
                  <a:pt x="318499" y="143838"/>
                </a:lnTo>
                <a:lnTo>
                  <a:pt x="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Snip Same Side Corner Rectangle 33"/>
          <p:cNvSpPr/>
          <p:nvPr/>
        </p:nvSpPr>
        <p:spPr>
          <a:xfrm>
            <a:off x="7048600" y="5473678"/>
            <a:ext cx="175141" cy="163823"/>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nip Same Side Corner Rectangle 34"/>
          <p:cNvSpPr/>
          <p:nvPr/>
        </p:nvSpPr>
        <p:spPr>
          <a:xfrm>
            <a:off x="7123059" y="5310234"/>
            <a:ext cx="176620" cy="107045"/>
          </a:xfrm>
          <a:prstGeom prst="snip2Same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6560975" y="4293911"/>
            <a:ext cx="480114" cy="485239"/>
          </a:xfrm>
          <a:custGeom>
            <a:avLst/>
            <a:gdLst>
              <a:gd name="connsiteX0" fmla="*/ 195209 w 554805"/>
              <a:gd name="connsiteY0" fmla="*/ 0 h 523982"/>
              <a:gd name="connsiteX1" fmla="*/ 0 w 554805"/>
              <a:gd name="connsiteY1" fmla="*/ 277403 h 523982"/>
              <a:gd name="connsiteX2" fmla="*/ 164387 w 554805"/>
              <a:gd name="connsiteY2" fmla="*/ 523982 h 523982"/>
              <a:gd name="connsiteX3" fmla="*/ 554805 w 554805"/>
              <a:gd name="connsiteY3" fmla="*/ 462338 h 523982"/>
              <a:gd name="connsiteX4" fmla="*/ 513708 w 554805"/>
              <a:gd name="connsiteY4" fmla="*/ 123290 h 523982"/>
              <a:gd name="connsiteX5" fmla="*/ 195209 w 554805"/>
              <a:gd name="connsiteY5" fmla="*/ 0 h 52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805" h="523982">
                <a:moveTo>
                  <a:pt x="195209" y="0"/>
                </a:moveTo>
                <a:lnTo>
                  <a:pt x="0" y="277403"/>
                </a:lnTo>
                <a:lnTo>
                  <a:pt x="164387" y="523982"/>
                </a:lnTo>
                <a:lnTo>
                  <a:pt x="554805" y="462338"/>
                </a:lnTo>
                <a:lnTo>
                  <a:pt x="513708" y="123290"/>
                </a:lnTo>
                <a:lnTo>
                  <a:pt x="195209"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7166757" y="4237855"/>
            <a:ext cx="435658" cy="418638"/>
          </a:xfrm>
          <a:custGeom>
            <a:avLst/>
            <a:gdLst>
              <a:gd name="connsiteX0" fmla="*/ 123290 w 503433"/>
              <a:gd name="connsiteY0" fmla="*/ 0 h 452063"/>
              <a:gd name="connsiteX1" fmla="*/ 0 w 503433"/>
              <a:gd name="connsiteY1" fmla="*/ 328773 h 452063"/>
              <a:gd name="connsiteX2" fmla="*/ 287676 w 503433"/>
              <a:gd name="connsiteY2" fmla="*/ 452063 h 452063"/>
              <a:gd name="connsiteX3" fmla="*/ 503433 w 503433"/>
              <a:gd name="connsiteY3" fmla="*/ 123290 h 452063"/>
              <a:gd name="connsiteX4" fmla="*/ 123290 w 503433"/>
              <a:gd name="connsiteY4" fmla="*/ 0 h 4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33" h="452063">
                <a:moveTo>
                  <a:pt x="123290" y="0"/>
                </a:moveTo>
                <a:lnTo>
                  <a:pt x="0" y="328773"/>
                </a:lnTo>
                <a:lnTo>
                  <a:pt x="287676" y="452063"/>
                </a:lnTo>
                <a:lnTo>
                  <a:pt x="503433" y="123290"/>
                </a:lnTo>
                <a:lnTo>
                  <a:pt x="12329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724340" y="4278815"/>
            <a:ext cx="320076" cy="532812"/>
          </a:xfrm>
          <a:custGeom>
            <a:avLst/>
            <a:gdLst>
              <a:gd name="connsiteX0" fmla="*/ 154113 w 369870"/>
              <a:gd name="connsiteY0" fmla="*/ 0 h 575353"/>
              <a:gd name="connsiteX1" fmla="*/ 359596 w 369870"/>
              <a:gd name="connsiteY1" fmla="*/ 164387 h 575353"/>
              <a:gd name="connsiteX2" fmla="*/ 369870 w 369870"/>
              <a:gd name="connsiteY2" fmla="*/ 441789 h 575353"/>
              <a:gd name="connsiteX3" fmla="*/ 164387 w 369870"/>
              <a:gd name="connsiteY3" fmla="*/ 575353 h 575353"/>
              <a:gd name="connsiteX4" fmla="*/ 10275 w 369870"/>
              <a:gd name="connsiteY4" fmla="*/ 472611 h 575353"/>
              <a:gd name="connsiteX5" fmla="*/ 0 w 369870"/>
              <a:gd name="connsiteY5" fmla="*/ 205483 h 575353"/>
              <a:gd name="connsiteX6" fmla="*/ 154113 w 369870"/>
              <a:gd name="connsiteY6"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870" h="575353">
                <a:moveTo>
                  <a:pt x="154113" y="0"/>
                </a:moveTo>
                <a:lnTo>
                  <a:pt x="359596" y="164387"/>
                </a:lnTo>
                <a:lnTo>
                  <a:pt x="369870" y="441789"/>
                </a:lnTo>
                <a:lnTo>
                  <a:pt x="164387" y="575353"/>
                </a:lnTo>
                <a:lnTo>
                  <a:pt x="10275" y="472611"/>
                </a:lnTo>
                <a:lnTo>
                  <a:pt x="0" y="205483"/>
                </a:lnTo>
                <a:lnTo>
                  <a:pt x="15411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8262742" y="4253880"/>
            <a:ext cx="446007" cy="139456"/>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417643" y="4458097"/>
            <a:ext cx="167267" cy="382016"/>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8324913" y="5099670"/>
            <a:ext cx="250119" cy="326085"/>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42" name="Freeform 41"/>
          <p:cNvSpPr/>
          <p:nvPr/>
        </p:nvSpPr>
        <p:spPr>
          <a:xfrm rot="10800000" flipV="1">
            <a:off x="8494601" y="5450706"/>
            <a:ext cx="250119" cy="181788"/>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43" name="Freeform 42"/>
          <p:cNvSpPr/>
          <p:nvPr/>
        </p:nvSpPr>
        <p:spPr>
          <a:xfrm>
            <a:off x="8007151" y="5384206"/>
            <a:ext cx="183421" cy="237153"/>
          </a:xfrm>
          <a:custGeom>
            <a:avLst/>
            <a:gdLst>
              <a:gd name="connsiteX0" fmla="*/ 166255 w 304800"/>
              <a:gd name="connsiteY0" fmla="*/ 0 h 369455"/>
              <a:gd name="connsiteX1" fmla="*/ 0 w 304800"/>
              <a:gd name="connsiteY1" fmla="*/ 249382 h 369455"/>
              <a:gd name="connsiteX2" fmla="*/ 304800 w 304800"/>
              <a:gd name="connsiteY2" fmla="*/ 369455 h 369455"/>
              <a:gd name="connsiteX3" fmla="*/ 166255 w 304800"/>
              <a:gd name="connsiteY3" fmla="*/ 0 h 369455"/>
            </a:gdLst>
            <a:ahLst/>
            <a:cxnLst>
              <a:cxn ang="0">
                <a:pos x="connsiteX0" y="connsiteY0"/>
              </a:cxn>
              <a:cxn ang="0">
                <a:pos x="connsiteX1" y="connsiteY1"/>
              </a:cxn>
              <a:cxn ang="0">
                <a:pos x="connsiteX2" y="connsiteY2"/>
              </a:cxn>
              <a:cxn ang="0">
                <a:pos x="connsiteX3" y="connsiteY3"/>
              </a:cxn>
            </a:cxnLst>
            <a:rect l="l" t="t" r="r" b="b"/>
            <a:pathLst>
              <a:path w="304800" h="369455">
                <a:moveTo>
                  <a:pt x="166255" y="0"/>
                </a:moveTo>
                <a:lnTo>
                  <a:pt x="0" y="249382"/>
                </a:lnTo>
                <a:lnTo>
                  <a:pt x="304800" y="369455"/>
                </a:lnTo>
                <a:lnTo>
                  <a:pt x="166255"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44" name="Freeform 43"/>
          <p:cNvSpPr/>
          <p:nvPr/>
        </p:nvSpPr>
        <p:spPr>
          <a:xfrm>
            <a:off x="7773463" y="5000716"/>
            <a:ext cx="194537" cy="349799"/>
          </a:xfrm>
          <a:custGeom>
            <a:avLst/>
            <a:gdLst>
              <a:gd name="connsiteX0" fmla="*/ 175491 w 323273"/>
              <a:gd name="connsiteY0" fmla="*/ 0 h 544945"/>
              <a:gd name="connsiteX1" fmla="*/ 0 w 323273"/>
              <a:gd name="connsiteY1" fmla="*/ 267854 h 544945"/>
              <a:gd name="connsiteX2" fmla="*/ 249382 w 323273"/>
              <a:gd name="connsiteY2" fmla="*/ 544945 h 544945"/>
              <a:gd name="connsiteX3" fmla="*/ 323273 w 323273"/>
              <a:gd name="connsiteY3" fmla="*/ 341745 h 544945"/>
              <a:gd name="connsiteX4" fmla="*/ 175491 w 323273"/>
              <a:gd name="connsiteY4" fmla="*/ 0 h 544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73" h="544945">
                <a:moveTo>
                  <a:pt x="175491" y="0"/>
                </a:moveTo>
                <a:lnTo>
                  <a:pt x="0" y="267854"/>
                </a:lnTo>
                <a:lnTo>
                  <a:pt x="249382" y="544945"/>
                </a:lnTo>
                <a:lnTo>
                  <a:pt x="323273" y="341745"/>
                </a:lnTo>
                <a:lnTo>
                  <a:pt x="175491"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45" name="Rectangle 44"/>
          <p:cNvSpPr/>
          <p:nvPr/>
        </p:nvSpPr>
        <p:spPr>
          <a:xfrm>
            <a:off x="7706228" y="5411258"/>
            <a:ext cx="211832" cy="230533"/>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46" name="Freeform 45"/>
          <p:cNvSpPr/>
          <p:nvPr/>
        </p:nvSpPr>
        <p:spPr>
          <a:xfrm>
            <a:off x="7377504" y="5886884"/>
            <a:ext cx="451288" cy="449857"/>
          </a:xfrm>
          <a:custGeom>
            <a:avLst/>
            <a:gdLst>
              <a:gd name="connsiteX0" fmla="*/ 107156 w 521494"/>
              <a:gd name="connsiteY0" fmla="*/ 0 h 485775"/>
              <a:gd name="connsiteX1" fmla="*/ 0 w 521494"/>
              <a:gd name="connsiteY1" fmla="*/ 314325 h 485775"/>
              <a:gd name="connsiteX2" fmla="*/ 292894 w 521494"/>
              <a:gd name="connsiteY2" fmla="*/ 485775 h 485775"/>
              <a:gd name="connsiteX3" fmla="*/ 478631 w 521494"/>
              <a:gd name="connsiteY3" fmla="*/ 414338 h 485775"/>
              <a:gd name="connsiteX4" fmla="*/ 521494 w 521494"/>
              <a:gd name="connsiteY4" fmla="*/ 78582 h 485775"/>
              <a:gd name="connsiteX5" fmla="*/ 107156 w 521494"/>
              <a:gd name="connsiteY5"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494" h="485775">
                <a:moveTo>
                  <a:pt x="107156" y="0"/>
                </a:moveTo>
                <a:lnTo>
                  <a:pt x="0" y="314325"/>
                </a:lnTo>
                <a:lnTo>
                  <a:pt x="292894" y="485775"/>
                </a:lnTo>
                <a:lnTo>
                  <a:pt x="478631" y="414338"/>
                </a:lnTo>
                <a:lnTo>
                  <a:pt x="521494" y="78582"/>
                </a:lnTo>
                <a:lnTo>
                  <a:pt x="107156"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Freeform 46"/>
          <p:cNvSpPr/>
          <p:nvPr/>
        </p:nvSpPr>
        <p:spPr>
          <a:xfrm>
            <a:off x="6763807" y="5823668"/>
            <a:ext cx="278191" cy="403549"/>
          </a:xfrm>
          <a:custGeom>
            <a:avLst/>
            <a:gdLst>
              <a:gd name="connsiteX0" fmla="*/ 171450 w 321469"/>
              <a:gd name="connsiteY0" fmla="*/ 0 h 435769"/>
              <a:gd name="connsiteX1" fmla="*/ 0 w 321469"/>
              <a:gd name="connsiteY1" fmla="*/ 264319 h 435769"/>
              <a:gd name="connsiteX2" fmla="*/ 157163 w 321469"/>
              <a:gd name="connsiteY2" fmla="*/ 435769 h 435769"/>
              <a:gd name="connsiteX3" fmla="*/ 321469 w 321469"/>
              <a:gd name="connsiteY3" fmla="*/ 328613 h 435769"/>
              <a:gd name="connsiteX4" fmla="*/ 300038 w 321469"/>
              <a:gd name="connsiteY4" fmla="*/ 142875 h 435769"/>
              <a:gd name="connsiteX5" fmla="*/ 171450 w 321469"/>
              <a:gd name="connsiteY5" fmla="*/ 0 h 43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435769">
                <a:moveTo>
                  <a:pt x="171450" y="0"/>
                </a:moveTo>
                <a:lnTo>
                  <a:pt x="0" y="264319"/>
                </a:lnTo>
                <a:lnTo>
                  <a:pt x="157163" y="435769"/>
                </a:lnTo>
                <a:lnTo>
                  <a:pt x="321469" y="328613"/>
                </a:lnTo>
                <a:lnTo>
                  <a:pt x="300038" y="142875"/>
                </a:lnTo>
                <a:lnTo>
                  <a:pt x="171450"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8" name="Freeform 47"/>
          <p:cNvSpPr/>
          <p:nvPr/>
        </p:nvSpPr>
        <p:spPr>
          <a:xfrm>
            <a:off x="8226807" y="5912539"/>
            <a:ext cx="419997" cy="358257"/>
          </a:xfrm>
          <a:custGeom>
            <a:avLst/>
            <a:gdLst>
              <a:gd name="connsiteX0" fmla="*/ 225084 w 485336"/>
              <a:gd name="connsiteY0" fmla="*/ 0 h 386861"/>
              <a:gd name="connsiteX1" fmla="*/ 0 w 485336"/>
              <a:gd name="connsiteY1" fmla="*/ 161778 h 386861"/>
              <a:gd name="connsiteX2" fmla="*/ 70339 w 485336"/>
              <a:gd name="connsiteY2" fmla="*/ 386861 h 386861"/>
              <a:gd name="connsiteX3" fmla="*/ 414997 w 485336"/>
              <a:gd name="connsiteY3" fmla="*/ 386861 h 386861"/>
              <a:gd name="connsiteX4" fmla="*/ 485336 w 485336"/>
              <a:gd name="connsiteY4" fmla="*/ 246184 h 386861"/>
              <a:gd name="connsiteX5" fmla="*/ 393896 w 485336"/>
              <a:gd name="connsiteY5" fmla="*/ 98474 h 386861"/>
              <a:gd name="connsiteX6" fmla="*/ 225084 w 485336"/>
              <a:gd name="connsiteY6" fmla="*/ 0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336" h="386861">
                <a:moveTo>
                  <a:pt x="225084" y="0"/>
                </a:moveTo>
                <a:lnTo>
                  <a:pt x="0" y="161778"/>
                </a:lnTo>
                <a:lnTo>
                  <a:pt x="70339" y="386861"/>
                </a:lnTo>
                <a:lnTo>
                  <a:pt x="414997" y="386861"/>
                </a:lnTo>
                <a:lnTo>
                  <a:pt x="485336" y="246184"/>
                </a:lnTo>
                <a:lnTo>
                  <a:pt x="393896" y="98474"/>
                </a:lnTo>
                <a:lnTo>
                  <a:pt x="225084" y="0"/>
                </a:ln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9" name="TextBox 48"/>
          <p:cNvSpPr txBox="1"/>
          <p:nvPr/>
        </p:nvSpPr>
        <p:spPr>
          <a:xfrm>
            <a:off x="5206552" y="4099585"/>
            <a:ext cx="273266" cy="253916"/>
          </a:xfrm>
          <a:prstGeom prst="rect">
            <a:avLst/>
          </a:prstGeom>
          <a:noFill/>
        </p:spPr>
        <p:txBody>
          <a:bodyPr wrap="square" rtlCol="0">
            <a:spAutoFit/>
          </a:bodyPr>
          <a:lstStyle/>
          <a:p>
            <a:r>
              <a:rPr lang="en-US" sz="1050" b="1" dirty="0"/>
              <a:t>A</a:t>
            </a:r>
          </a:p>
        </p:txBody>
      </p:sp>
      <p:sp>
        <p:nvSpPr>
          <p:cNvPr id="50" name="TextBox 49"/>
          <p:cNvSpPr txBox="1"/>
          <p:nvPr/>
        </p:nvSpPr>
        <p:spPr>
          <a:xfrm>
            <a:off x="5225692" y="4880905"/>
            <a:ext cx="273266" cy="253916"/>
          </a:xfrm>
          <a:prstGeom prst="rect">
            <a:avLst/>
          </a:prstGeom>
          <a:noFill/>
        </p:spPr>
        <p:txBody>
          <a:bodyPr wrap="square" rtlCol="0">
            <a:spAutoFit/>
          </a:bodyPr>
          <a:lstStyle/>
          <a:p>
            <a:r>
              <a:rPr lang="en-US" sz="1050" b="1" dirty="0"/>
              <a:t>B</a:t>
            </a:r>
          </a:p>
        </p:txBody>
      </p:sp>
      <p:sp>
        <p:nvSpPr>
          <p:cNvPr id="51" name="TextBox 50"/>
          <p:cNvSpPr txBox="1"/>
          <p:nvPr/>
        </p:nvSpPr>
        <p:spPr>
          <a:xfrm>
            <a:off x="5215482" y="5658623"/>
            <a:ext cx="273266" cy="253916"/>
          </a:xfrm>
          <a:prstGeom prst="rect">
            <a:avLst/>
          </a:prstGeom>
          <a:noFill/>
        </p:spPr>
        <p:txBody>
          <a:bodyPr wrap="square" rtlCol="0">
            <a:spAutoFit/>
          </a:bodyPr>
          <a:lstStyle/>
          <a:p>
            <a:r>
              <a:rPr lang="en-US" sz="1050" b="1" dirty="0"/>
              <a:t>C</a:t>
            </a:r>
          </a:p>
        </p:txBody>
      </p:sp>
      <p:cxnSp>
        <p:nvCxnSpPr>
          <p:cNvPr id="52" name="Straight Arrow Connector 51"/>
          <p:cNvCxnSpPr/>
          <p:nvPr/>
        </p:nvCxnSpPr>
        <p:spPr>
          <a:xfrm flipV="1">
            <a:off x="8128318" y="2911344"/>
            <a:ext cx="223025" cy="20449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455340" y="3865631"/>
            <a:ext cx="1315617" cy="276999"/>
          </a:xfrm>
          <a:prstGeom prst="rect">
            <a:avLst/>
          </a:prstGeom>
        </p:spPr>
        <p:txBody>
          <a:bodyPr wrap="none">
            <a:spAutoFit/>
          </a:bodyPr>
          <a:lstStyle/>
          <a:p>
            <a:r>
              <a:rPr lang="en-US" sz="1200" dirty="0"/>
              <a:t>Local R-Tree Index</a:t>
            </a:r>
          </a:p>
        </p:txBody>
      </p:sp>
      <p:sp>
        <p:nvSpPr>
          <p:cNvPr id="54" name="Down Arrow 53"/>
          <p:cNvSpPr/>
          <p:nvPr/>
        </p:nvSpPr>
        <p:spPr>
          <a:xfrm rot="2806672">
            <a:off x="6921609" y="2942322"/>
            <a:ext cx="204332" cy="124693"/>
          </a:xfrm>
          <a:prstGeom prst="downArrow">
            <a:avLst/>
          </a:prstGeom>
          <a:solidFill>
            <a:schemeClr val="bg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5" name="Table 54"/>
          <p:cNvGraphicFramePr>
            <a:graphicFrameLocks noGrp="1"/>
          </p:cNvGraphicFramePr>
          <p:nvPr>
            <p:extLst/>
          </p:nvPr>
        </p:nvGraphicFramePr>
        <p:xfrm>
          <a:off x="4976180" y="3636203"/>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56" name="Table 55"/>
          <p:cNvGraphicFramePr>
            <a:graphicFrameLocks noGrp="1"/>
          </p:cNvGraphicFramePr>
          <p:nvPr>
            <p:extLst/>
          </p:nvPr>
        </p:nvGraphicFramePr>
        <p:xfrm>
          <a:off x="5783731" y="3636203"/>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57" name="Table 56"/>
          <p:cNvGraphicFramePr>
            <a:graphicFrameLocks noGrp="1"/>
          </p:cNvGraphicFramePr>
          <p:nvPr>
            <p:extLst/>
          </p:nvPr>
        </p:nvGraphicFramePr>
        <p:xfrm>
          <a:off x="6603928" y="3635123"/>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58" name="Table 57"/>
          <p:cNvGraphicFramePr>
            <a:graphicFrameLocks noGrp="1"/>
          </p:cNvGraphicFramePr>
          <p:nvPr>
            <p:extLst/>
          </p:nvPr>
        </p:nvGraphicFramePr>
        <p:xfrm>
          <a:off x="5370366" y="3144470"/>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59" name="Table 58"/>
          <p:cNvGraphicFramePr>
            <a:graphicFrameLocks noGrp="1"/>
          </p:cNvGraphicFramePr>
          <p:nvPr>
            <p:extLst/>
          </p:nvPr>
        </p:nvGraphicFramePr>
        <p:xfrm>
          <a:off x="6227448" y="3144470"/>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60" name="Table 59"/>
          <p:cNvGraphicFramePr>
            <a:graphicFrameLocks noGrp="1"/>
          </p:cNvGraphicFramePr>
          <p:nvPr>
            <p:extLst/>
          </p:nvPr>
        </p:nvGraphicFramePr>
        <p:xfrm>
          <a:off x="5789417" y="2698383"/>
          <a:ext cx="883246" cy="274320"/>
        </p:xfrm>
        <a:graphic>
          <a:graphicData uri="http://schemas.openxmlformats.org/drawingml/2006/table">
            <a:tbl>
              <a:tblPr firstRow="1" bandRow="1">
                <a:tableStyleId>{073A0DAA-6AF3-43AB-8588-CEC1D06C72B9}</a:tableStyleId>
              </a:tblPr>
              <a:tblGrid>
                <a:gridCol w="441623">
                  <a:extLst>
                    <a:ext uri="{9D8B030D-6E8A-4147-A177-3AD203B41FA5}">
                      <a16:colId xmlns:a16="http://schemas.microsoft.com/office/drawing/2014/main" xmlns="" val="3694440498"/>
                    </a:ext>
                  </a:extLst>
                </a:gridCol>
                <a:gridCol w="441623">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cxnSp>
        <p:nvCxnSpPr>
          <p:cNvPr id="61" name="Straight Arrow Connector 60"/>
          <p:cNvCxnSpPr>
            <a:endCxn id="55" idx="0"/>
          </p:cNvCxnSpPr>
          <p:nvPr/>
        </p:nvCxnSpPr>
        <p:spPr>
          <a:xfrm flipH="1">
            <a:off x="5333610" y="3418790"/>
            <a:ext cx="172516" cy="217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6" idx="0"/>
          </p:cNvCxnSpPr>
          <p:nvPr/>
        </p:nvCxnSpPr>
        <p:spPr>
          <a:xfrm>
            <a:off x="5929911" y="3418790"/>
            <a:ext cx="211250" cy="217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57" idx="0"/>
          </p:cNvCxnSpPr>
          <p:nvPr/>
        </p:nvCxnSpPr>
        <p:spPr>
          <a:xfrm>
            <a:off x="6404145" y="3418790"/>
            <a:ext cx="557213" cy="216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58" idx="0"/>
          </p:cNvCxnSpPr>
          <p:nvPr/>
        </p:nvCxnSpPr>
        <p:spPr>
          <a:xfrm flipH="1">
            <a:off x="5727796" y="2948391"/>
            <a:ext cx="241358" cy="196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59" idx="0"/>
          </p:cNvCxnSpPr>
          <p:nvPr/>
        </p:nvCxnSpPr>
        <p:spPr>
          <a:xfrm>
            <a:off x="6404145" y="2964195"/>
            <a:ext cx="180733" cy="180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7628021" y="4927618"/>
            <a:ext cx="1175698" cy="76437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923B03A-6743-47C6-8758-902529F6BF5C}" type="slidenum">
              <a:rPr lang="en-US" smtClean="0"/>
              <a:pPr/>
              <a:t>17</a:t>
            </a:fld>
            <a:endParaRPr lang="en-US"/>
          </a:p>
        </p:txBody>
      </p:sp>
      <p:sp>
        <p:nvSpPr>
          <p:cNvPr id="68" name="TextBox 67"/>
          <p:cNvSpPr txBox="1"/>
          <p:nvPr/>
        </p:nvSpPr>
        <p:spPr>
          <a:xfrm>
            <a:off x="6401857" y="4124280"/>
            <a:ext cx="273266" cy="253916"/>
          </a:xfrm>
          <a:prstGeom prst="rect">
            <a:avLst/>
          </a:prstGeom>
          <a:noFill/>
        </p:spPr>
        <p:txBody>
          <a:bodyPr wrap="square" rtlCol="0">
            <a:spAutoFit/>
          </a:bodyPr>
          <a:lstStyle/>
          <a:p>
            <a:r>
              <a:rPr lang="en-US" sz="1050" b="1" dirty="0"/>
              <a:t>D</a:t>
            </a:r>
          </a:p>
        </p:txBody>
      </p:sp>
      <p:sp>
        <p:nvSpPr>
          <p:cNvPr id="69" name="TextBox 68"/>
          <p:cNvSpPr txBox="1"/>
          <p:nvPr/>
        </p:nvSpPr>
        <p:spPr>
          <a:xfrm>
            <a:off x="6399676" y="5678872"/>
            <a:ext cx="273266" cy="253916"/>
          </a:xfrm>
          <a:prstGeom prst="rect">
            <a:avLst/>
          </a:prstGeom>
          <a:noFill/>
        </p:spPr>
        <p:txBody>
          <a:bodyPr wrap="square" rtlCol="0">
            <a:spAutoFit/>
          </a:bodyPr>
          <a:lstStyle/>
          <a:p>
            <a:r>
              <a:rPr lang="en-US" sz="1050" b="1" dirty="0"/>
              <a:t>F</a:t>
            </a:r>
          </a:p>
        </p:txBody>
      </p:sp>
      <p:sp>
        <p:nvSpPr>
          <p:cNvPr id="70" name="TextBox 69"/>
          <p:cNvSpPr txBox="1"/>
          <p:nvPr/>
        </p:nvSpPr>
        <p:spPr>
          <a:xfrm>
            <a:off x="7575341" y="4115308"/>
            <a:ext cx="273266" cy="253916"/>
          </a:xfrm>
          <a:prstGeom prst="rect">
            <a:avLst/>
          </a:prstGeom>
          <a:noFill/>
        </p:spPr>
        <p:txBody>
          <a:bodyPr wrap="square" rtlCol="0">
            <a:spAutoFit/>
          </a:bodyPr>
          <a:lstStyle/>
          <a:p>
            <a:r>
              <a:rPr lang="en-US" sz="1050" b="1" dirty="0"/>
              <a:t>G</a:t>
            </a:r>
          </a:p>
        </p:txBody>
      </p:sp>
      <p:sp>
        <p:nvSpPr>
          <p:cNvPr id="71" name="TextBox 70"/>
          <p:cNvSpPr txBox="1"/>
          <p:nvPr/>
        </p:nvSpPr>
        <p:spPr>
          <a:xfrm>
            <a:off x="7573032" y="4890201"/>
            <a:ext cx="273266" cy="253916"/>
          </a:xfrm>
          <a:prstGeom prst="rect">
            <a:avLst/>
          </a:prstGeom>
          <a:noFill/>
        </p:spPr>
        <p:txBody>
          <a:bodyPr wrap="square" rtlCol="0">
            <a:spAutoFit/>
          </a:bodyPr>
          <a:lstStyle/>
          <a:p>
            <a:r>
              <a:rPr lang="en-US" sz="1050" b="1" dirty="0"/>
              <a:t>H</a:t>
            </a:r>
          </a:p>
        </p:txBody>
      </p:sp>
      <p:sp>
        <p:nvSpPr>
          <p:cNvPr id="72" name="TextBox 71"/>
          <p:cNvSpPr txBox="1"/>
          <p:nvPr/>
        </p:nvSpPr>
        <p:spPr>
          <a:xfrm>
            <a:off x="7587875" y="5667961"/>
            <a:ext cx="273266" cy="253916"/>
          </a:xfrm>
          <a:prstGeom prst="rect">
            <a:avLst/>
          </a:prstGeom>
          <a:noFill/>
        </p:spPr>
        <p:txBody>
          <a:bodyPr wrap="square" rtlCol="0">
            <a:spAutoFit/>
          </a:bodyPr>
          <a:lstStyle/>
          <a:p>
            <a:r>
              <a:rPr lang="en-US" sz="1050" b="1" dirty="0"/>
              <a:t>I</a:t>
            </a:r>
          </a:p>
        </p:txBody>
      </p:sp>
      <p:sp>
        <p:nvSpPr>
          <p:cNvPr id="73" name="Rectangle 72"/>
          <p:cNvSpPr/>
          <p:nvPr/>
        </p:nvSpPr>
        <p:spPr>
          <a:xfrm>
            <a:off x="7103791" y="1264837"/>
            <a:ext cx="1969265" cy="1677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8319669" y="1849713"/>
            <a:ext cx="415636" cy="508000"/>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5" name="Freeform 74"/>
          <p:cNvSpPr/>
          <p:nvPr/>
        </p:nvSpPr>
        <p:spPr>
          <a:xfrm rot="10800000" flipV="1">
            <a:off x="8602113" y="2323611"/>
            <a:ext cx="415636" cy="283203"/>
          </a:xfrm>
          <a:custGeom>
            <a:avLst/>
            <a:gdLst>
              <a:gd name="connsiteX0" fmla="*/ 221673 w 415636"/>
              <a:gd name="connsiteY0" fmla="*/ 0 h 508000"/>
              <a:gd name="connsiteX1" fmla="*/ 0 w 415636"/>
              <a:gd name="connsiteY1" fmla="*/ 184727 h 508000"/>
              <a:gd name="connsiteX2" fmla="*/ 46182 w 415636"/>
              <a:gd name="connsiteY2" fmla="*/ 369454 h 508000"/>
              <a:gd name="connsiteX3" fmla="*/ 240145 w 415636"/>
              <a:gd name="connsiteY3" fmla="*/ 508000 h 508000"/>
              <a:gd name="connsiteX4" fmla="*/ 286327 w 415636"/>
              <a:gd name="connsiteY4" fmla="*/ 341745 h 508000"/>
              <a:gd name="connsiteX5" fmla="*/ 415636 w 415636"/>
              <a:gd name="connsiteY5" fmla="*/ 240145 h 508000"/>
              <a:gd name="connsiteX6" fmla="*/ 221673 w 415636"/>
              <a:gd name="connsiteY6"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636" h="508000">
                <a:moveTo>
                  <a:pt x="221673" y="0"/>
                </a:moveTo>
                <a:lnTo>
                  <a:pt x="0" y="184727"/>
                </a:lnTo>
                <a:lnTo>
                  <a:pt x="46182" y="369454"/>
                </a:lnTo>
                <a:lnTo>
                  <a:pt x="240145" y="508000"/>
                </a:lnTo>
                <a:lnTo>
                  <a:pt x="286327" y="341745"/>
                </a:lnTo>
                <a:lnTo>
                  <a:pt x="415636" y="240145"/>
                </a:lnTo>
                <a:lnTo>
                  <a:pt x="221673" y="0"/>
                </a:lnTo>
                <a:close/>
              </a:path>
            </a:pathLst>
          </a:cu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6" name="Freeform 75"/>
          <p:cNvSpPr/>
          <p:nvPr/>
        </p:nvSpPr>
        <p:spPr>
          <a:xfrm>
            <a:off x="7777588" y="2465395"/>
            <a:ext cx="304800" cy="369455"/>
          </a:xfrm>
          <a:custGeom>
            <a:avLst/>
            <a:gdLst>
              <a:gd name="connsiteX0" fmla="*/ 166255 w 304800"/>
              <a:gd name="connsiteY0" fmla="*/ 0 h 369455"/>
              <a:gd name="connsiteX1" fmla="*/ 0 w 304800"/>
              <a:gd name="connsiteY1" fmla="*/ 249382 h 369455"/>
              <a:gd name="connsiteX2" fmla="*/ 304800 w 304800"/>
              <a:gd name="connsiteY2" fmla="*/ 369455 h 369455"/>
              <a:gd name="connsiteX3" fmla="*/ 166255 w 304800"/>
              <a:gd name="connsiteY3" fmla="*/ 0 h 369455"/>
            </a:gdLst>
            <a:ahLst/>
            <a:cxnLst>
              <a:cxn ang="0">
                <a:pos x="connsiteX0" y="connsiteY0"/>
              </a:cxn>
              <a:cxn ang="0">
                <a:pos x="connsiteX1" y="connsiteY1"/>
              </a:cxn>
              <a:cxn ang="0">
                <a:pos x="connsiteX2" y="connsiteY2"/>
              </a:cxn>
              <a:cxn ang="0">
                <a:pos x="connsiteX3" y="connsiteY3"/>
              </a:cxn>
            </a:cxnLst>
            <a:rect l="l" t="t" r="r" b="b"/>
            <a:pathLst>
              <a:path w="304800" h="369455">
                <a:moveTo>
                  <a:pt x="166255" y="0"/>
                </a:moveTo>
                <a:lnTo>
                  <a:pt x="0" y="249382"/>
                </a:lnTo>
                <a:lnTo>
                  <a:pt x="304800" y="369455"/>
                </a:lnTo>
                <a:lnTo>
                  <a:pt x="166255" y="0"/>
                </a:lnTo>
                <a:close/>
              </a:path>
            </a:pathLst>
          </a:cu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7" name="Freeform 76"/>
          <p:cNvSpPr/>
          <p:nvPr/>
        </p:nvSpPr>
        <p:spPr>
          <a:xfrm>
            <a:off x="7500493" y="1482641"/>
            <a:ext cx="323273" cy="544945"/>
          </a:xfrm>
          <a:custGeom>
            <a:avLst/>
            <a:gdLst>
              <a:gd name="connsiteX0" fmla="*/ 175491 w 323273"/>
              <a:gd name="connsiteY0" fmla="*/ 0 h 544945"/>
              <a:gd name="connsiteX1" fmla="*/ 0 w 323273"/>
              <a:gd name="connsiteY1" fmla="*/ 267854 h 544945"/>
              <a:gd name="connsiteX2" fmla="*/ 249382 w 323273"/>
              <a:gd name="connsiteY2" fmla="*/ 544945 h 544945"/>
              <a:gd name="connsiteX3" fmla="*/ 323273 w 323273"/>
              <a:gd name="connsiteY3" fmla="*/ 341745 h 544945"/>
              <a:gd name="connsiteX4" fmla="*/ 175491 w 323273"/>
              <a:gd name="connsiteY4" fmla="*/ 0 h 544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73" h="544945">
                <a:moveTo>
                  <a:pt x="175491" y="0"/>
                </a:moveTo>
                <a:lnTo>
                  <a:pt x="0" y="267854"/>
                </a:lnTo>
                <a:lnTo>
                  <a:pt x="249382" y="544945"/>
                </a:lnTo>
                <a:lnTo>
                  <a:pt x="323273" y="341745"/>
                </a:lnTo>
                <a:lnTo>
                  <a:pt x="175491" y="0"/>
                </a:lnTo>
                <a:close/>
              </a:path>
            </a:pathLst>
          </a:cu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8" name="Rectangle 77"/>
          <p:cNvSpPr/>
          <p:nvPr/>
        </p:nvSpPr>
        <p:spPr>
          <a:xfrm>
            <a:off x="7280081" y="2515258"/>
            <a:ext cx="352012" cy="359142"/>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79" name="Rectangle 78"/>
          <p:cNvSpPr/>
          <p:nvPr/>
        </p:nvSpPr>
        <p:spPr>
          <a:xfrm>
            <a:off x="7469970" y="1476898"/>
            <a:ext cx="353796" cy="550688"/>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749607" y="2433147"/>
            <a:ext cx="332781" cy="428927"/>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319669" y="1833527"/>
            <a:ext cx="431253" cy="511803"/>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8597249" y="2257481"/>
            <a:ext cx="425574" cy="349334"/>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7275674" y="2427398"/>
            <a:ext cx="806714" cy="450405"/>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309399" y="1833527"/>
            <a:ext cx="721291" cy="773287"/>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458322" y="1471074"/>
            <a:ext cx="375901" cy="558260"/>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275674" y="1471074"/>
            <a:ext cx="806714" cy="1406729"/>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8294335" y="1817623"/>
            <a:ext cx="751322" cy="800839"/>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7614749" y="1287089"/>
            <a:ext cx="438947" cy="246221"/>
          </a:xfrm>
          <a:prstGeom prst="rect">
            <a:avLst/>
          </a:prstGeom>
          <a:noFill/>
        </p:spPr>
        <p:txBody>
          <a:bodyPr wrap="square" rtlCol="0">
            <a:spAutoFit/>
          </a:bodyPr>
          <a:lstStyle/>
          <a:p>
            <a:r>
              <a:rPr lang="en-US" sz="1000" dirty="0"/>
              <a:t>R1</a:t>
            </a:r>
          </a:p>
        </p:txBody>
      </p:sp>
      <p:sp>
        <p:nvSpPr>
          <p:cNvPr id="89" name="TextBox 88"/>
          <p:cNvSpPr txBox="1"/>
          <p:nvPr/>
        </p:nvSpPr>
        <p:spPr>
          <a:xfrm>
            <a:off x="7406658" y="2326555"/>
            <a:ext cx="438947" cy="246221"/>
          </a:xfrm>
          <a:prstGeom prst="rect">
            <a:avLst/>
          </a:prstGeom>
          <a:noFill/>
        </p:spPr>
        <p:txBody>
          <a:bodyPr wrap="square" rtlCol="0">
            <a:spAutoFit/>
          </a:bodyPr>
          <a:lstStyle/>
          <a:p>
            <a:r>
              <a:rPr lang="en-US" sz="1000" dirty="0"/>
              <a:t>R2</a:t>
            </a:r>
          </a:p>
        </p:txBody>
      </p:sp>
      <p:sp>
        <p:nvSpPr>
          <p:cNvPr id="90" name="TextBox 89"/>
          <p:cNvSpPr txBox="1"/>
          <p:nvPr/>
        </p:nvSpPr>
        <p:spPr>
          <a:xfrm>
            <a:off x="7848765" y="2224397"/>
            <a:ext cx="438947" cy="246221"/>
          </a:xfrm>
          <a:prstGeom prst="rect">
            <a:avLst/>
          </a:prstGeom>
          <a:noFill/>
        </p:spPr>
        <p:txBody>
          <a:bodyPr wrap="square" rtlCol="0">
            <a:spAutoFit/>
          </a:bodyPr>
          <a:lstStyle/>
          <a:p>
            <a:r>
              <a:rPr lang="en-US" sz="1000" dirty="0"/>
              <a:t>R3</a:t>
            </a:r>
          </a:p>
        </p:txBody>
      </p:sp>
      <p:sp>
        <p:nvSpPr>
          <p:cNvPr id="91" name="TextBox 90"/>
          <p:cNvSpPr txBox="1"/>
          <p:nvPr/>
        </p:nvSpPr>
        <p:spPr>
          <a:xfrm>
            <a:off x="8490764" y="1631659"/>
            <a:ext cx="438947" cy="246221"/>
          </a:xfrm>
          <a:prstGeom prst="rect">
            <a:avLst/>
          </a:prstGeom>
          <a:noFill/>
        </p:spPr>
        <p:txBody>
          <a:bodyPr wrap="square" rtlCol="0">
            <a:spAutoFit/>
          </a:bodyPr>
          <a:lstStyle/>
          <a:p>
            <a:r>
              <a:rPr lang="en-US" sz="1000" dirty="0"/>
              <a:t>R4</a:t>
            </a:r>
          </a:p>
        </p:txBody>
      </p:sp>
      <p:sp>
        <p:nvSpPr>
          <p:cNvPr id="92" name="TextBox 91"/>
          <p:cNvSpPr txBox="1"/>
          <p:nvPr/>
        </p:nvSpPr>
        <p:spPr>
          <a:xfrm>
            <a:off x="8803139" y="2076055"/>
            <a:ext cx="438947" cy="246221"/>
          </a:xfrm>
          <a:prstGeom prst="rect">
            <a:avLst/>
          </a:prstGeom>
          <a:noFill/>
        </p:spPr>
        <p:txBody>
          <a:bodyPr wrap="square" rtlCol="0">
            <a:spAutoFit/>
          </a:bodyPr>
          <a:lstStyle/>
          <a:p>
            <a:r>
              <a:rPr lang="en-US" sz="1000" dirty="0"/>
              <a:t>R5</a:t>
            </a:r>
          </a:p>
        </p:txBody>
      </p:sp>
    </p:spTree>
    <p:extLst>
      <p:ext uri="{BB962C8B-B14F-4D97-AF65-F5344CB8AC3E}">
        <p14:creationId xmlns:p14="http://schemas.microsoft.com/office/powerpoint/2010/main" val="39645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66"/>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5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3"/>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7"/>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7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6"/>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7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79"/>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80"/>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81"/>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82"/>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8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84"/>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85"/>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86"/>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8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89"/>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90"/>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8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91"/>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54"/>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nodeType="clickEffect">
                                  <p:stCondLst>
                                    <p:cond delay="0"/>
                                  </p:stCondLst>
                                  <p:childTnLst>
                                    <p:set>
                                      <p:cBhvr>
                                        <p:cTn id="208" dur="1" fill="hold">
                                          <p:stCondLst>
                                            <p:cond delay="0"/>
                                          </p:stCondLst>
                                        </p:cTn>
                                        <p:tgtEl>
                                          <p:spTgt spid="55"/>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56"/>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57"/>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58"/>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59"/>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60"/>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61"/>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62"/>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63"/>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64"/>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65"/>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0" grpId="0"/>
      <p:bldP spid="51" grpId="0"/>
      <p:bldP spid="53" grpId="0"/>
      <p:bldP spid="54" grpId="0" animBg="1"/>
      <p:bldP spid="66" grpId="0" animBg="1"/>
      <p:bldP spid="67" grpId="0"/>
      <p:bldP spid="68" grpId="0"/>
      <p:bldP spid="69" grpId="0"/>
      <p:bldP spid="70" grpId="0"/>
      <p:bldP spid="71" grpId="0"/>
      <p:bldP spid="72" grpId="0"/>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p:bldP spid="89" grpId="0"/>
      <p:bldP spid="90" grpId="0"/>
      <p:bldP spid="91" grpId="0"/>
      <p:bldP spid="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Example </a:t>
            </a:r>
            <a:r>
              <a:rPr lang="en-US" sz="3200" b="1" dirty="0"/>
              <a:t>4: </a:t>
            </a:r>
            <a:r>
              <a:rPr lang="en-US" sz="3200" b="1" dirty="0" err="1"/>
              <a:t>SciDB</a:t>
            </a:r>
            <a:endParaRPr lang="en-US" sz="3200" b="1" dirty="0"/>
          </a:p>
        </p:txBody>
      </p:sp>
      <p:sp>
        <p:nvSpPr>
          <p:cNvPr id="13" name="Date Placeholder 12"/>
          <p:cNvSpPr>
            <a:spLocks noGrp="1"/>
          </p:cNvSpPr>
          <p:nvPr>
            <p:ph type="dt" sz="half" idx="10"/>
          </p:nvPr>
        </p:nvSpPr>
        <p:spPr/>
        <p:txBody>
          <a:bodyPr/>
          <a:lstStyle/>
          <a:p>
            <a:fld id="{C47E327A-A9E0-47F3-A6A3-0E4CB5E460F9}" type="datetime1">
              <a:rPr lang="en-US" smtClean="0"/>
              <a:t>3/29/17</a:t>
            </a:fld>
            <a:endParaRPr lang="en-US"/>
          </a:p>
        </p:txBody>
      </p:sp>
      <p:sp>
        <p:nvSpPr>
          <p:cNvPr id="4" name="Slide Number Placeholder 3"/>
          <p:cNvSpPr>
            <a:spLocks noGrp="1"/>
          </p:cNvSpPr>
          <p:nvPr>
            <p:ph type="sldNum" sz="quarter" idx="12"/>
          </p:nvPr>
        </p:nvSpPr>
        <p:spPr/>
        <p:txBody>
          <a:bodyPr/>
          <a:lstStyle/>
          <a:p>
            <a:fld id="{2923B03A-6743-47C6-8758-902529F6BF5C}" type="slidenum">
              <a:rPr lang="en-US" smtClean="0"/>
              <a:t>18</a:t>
            </a:fld>
            <a:endParaRPr lang="en-US"/>
          </a:p>
        </p:txBody>
      </p:sp>
      <p:sp>
        <p:nvSpPr>
          <p:cNvPr id="8" name="Content Placeholder 2"/>
          <p:cNvSpPr txBox="1">
            <a:spLocks/>
          </p:cNvSpPr>
          <p:nvPr/>
        </p:nvSpPr>
        <p:spPr>
          <a:xfrm>
            <a:off x="628650" y="1847851"/>
            <a:ext cx="81566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SciDB</a:t>
            </a:r>
            <a:r>
              <a:rPr lang="en-US" sz="2400" dirty="0"/>
              <a:t> database support n-dimensional arrays (Raster data).</a:t>
            </a:r>
          </a:p>
          <a:p>
            <a:pPr>
              <a:lnSpc>
                <a:spcPct val="80000"/>
              </a:lnSpc>
            </a:pPr>
            <a:r>
              <a:rPr lang="en-US" sz="2400" dirty="0"/>
              <a:t>Distributed multi-dimensional indexing</a:t>
            </a:r>
          </a:p>
          <a:p>
            <a:pPr>
              <a:lnSpc>
                <a:spcPct val="80000"/>
              </a:lnSpc>
            </a:pPr>
            <a:r>
              <a:rPr lang="en-US" sz="2400" dirty="0"/>
              <a:t>Distributed spatial query processing</a:t>
            </a:r>
          </a:p>
          <a:p>
            <a:pPr marL="457200" lvl="1" indent="0">
              <a:lnSpc>
                <a:spcPct val="80000"/>
              </a:lnSpc>
              <a:buFont typeface="Arial" panose="020B0604020202020204" pitchFamily="34" charset="0"/>
              <a:buNone/>
            </a:pPr>
            <a:endParaRPr lang="en-US" sz="1800" dirty="0"/>
          </a:p>
          <a:p>
            <a:pPr>
              <a:lnSpc>
                <a:spcPct val="80000"/>
              </a:lnSpc>
            </a:pPr>
            <a:endParaRPr lang="en-US" sz="2400" dirty="0"/>
          </a:p>
          <a:p>
            <a:pPr lvl="1">
              <a:lnSpc>
                <a:spcPct val="80000"/>
              </a:lnSpc>
            </a:pPr>
            <a:endParaRPr lang="en-US" sz="2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p:txBody>
      </p:sp>
    </p:spTree>
    <p:extLst>
      <p:ext uri="{BB962C8B-B14F-4D97-AF65-F5344CB8AC3E}">
        <p14:creationId xmlns:p14="http://schemas.microsoft.com/office/powerpoint/2010/main" val="64340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514"/>
            <a:ext cx="8515350" cy="5020341"/>
          </a:xfrm>
          <a:ln>
            <a:solidFill>
              <a:schemeClr val="bg1"/>
            </a:solidFill>
          </a:ln>
        </p:spPr>
        <p:txBody>
          <a:bodyPr>
            <a:normAutofit/>
          </a:bodyPr>
          <a:lstStyle/>
          <a:p>
            <a:r>
              <a:rPr lang="en-US" sz="2400" dirty="0"/>
              <a:t>Vertical Partitioning and Chunking </a:t>
            </a:r>
          </a:p>
          <a:p>
            <a:endParaRPr lang="en-US" sz="2000" dirty="0"/>
          </a:p>
          <a:p>
            <a:endParaRPr lang="en-US" sz="2000" dirty="0"/>
          </a:p>
          <a:p>
            <a:endParaRPr lang="en-US" sz="2000" dirty="0"/>
          </a:p>
          <a:p>
            <a:endParaRPr lang="en-US" sz="2000" dirty="0"/>
          </a:p>
          <a:p>
            <a:endParaRPr lang="en-US" sz="2000" dirty="0"/>
          </a:p>
          <a:p>
            <a:endParaRPr lang="en-US" sz="2000" i="1" dirty="0"/>
          </a:p>
          <a:p>
            <a:endParaRPr lang="en-US" sz="2000" dirty="0"/>
          </a:p>
          <a:p>
            <a:endParaRPr lang="en-US" sz="2000" dirty="0"/>
          </a:p>
          <a:p>
            <a:endParaRPr lang="en-US" sz="2000" dirty="0"/>
          </a:p>
        </p:txBody>
      </p:sp>
      <p:graphicFrame>
        <p:nvGraphicFramePr>
          <p:cNvPr id="64" name="Table 63"/>
          <p:cNvGraphicFramePr>
            <a:graphicFrameLocks noGrp="1"/>
          </p:cNvGraphicFramePr>
          <p:nvPr>
            <p:extLst>
              <p:ext uri="{D42A27DB-BD31-4B8C-83A1-F6EECF244321}">
                <p14:modId xmlns:p14="http://schemas.microsoft.com/office/powerpoint/2010/main" val="1617765570"/>
              </p:ext>
            </p:extLst>
          </p:nvPr>
        </p:nvGraphicFramePr>
        <p:xfrm>
          <a:off x="4503158" y="2842750"/>
          <a:ext cx="1912670" cy="1335825"/>
        </p:xfrm>
        <a:graphic>
          <a:graphicData uri="http://schemas.openxmlformats.org/drawingml/2006/table">
            <a:tbl>
              <a:tblPr firstRow="1" bandRow="1">
                <a:tableStyleId>{2D5ABB26-0587-4C30-8999-92F81FD0307C}</a:tableStyleId>
              </a:tblPr>
              <a:tblGrid>
                <a:gridCol w="382534">
                  <a:extLst>
                    <a:ext uri="{9D8B030D-6E8A-4147-A177-3AD203B41FA5}">
                      <a16:colId xmlns:a16="http://schemas.microsoft.com/office/drawing/2014/main" xmlns="" val="726299075"/>
                    </a:ext>
                  </a:extLst>
                </a:gridCol>
                <a:gridCol w="382534">
                  <a:extLst>
                    <a:ext uri="{9D8B030D-6E8A-4147-A177-3AD203B41FA5}">
                      <a16:colId xmlns:a16="http://schemas.microsoft.com/office/drawing/2014/main" xmlns="" val="873169718"/>
                    </a:ext>
                  </a:extLst>
                </a:gridCol>
                <a:gridCol w="382534">
                  <a:extLst>
                    <a:ext uri="{9D8B030D-6E8A-4147-A177-3AD203B41FA5}">
                      <a16:colId xmlns:a16="http://schemas.microsoft.com/office/drawing/2014/main" xmlns="" val="211747118"/>
                    </a:ext>
                  </a:extLst>
                </a:gridCol>
                <a:gridCol w="382534">
                  <a:extLst>
                    <a:ext uri="{9D8B030D-6E8A-4147-A177-3AD203B41FA5}">
                      <a16:colId xmlns:a16="http://schemas.microsoft.com/office/drawing/2014/main" xmlns="" val="875190364"/>
                    </a:ext>
                  </a:extLst>
                </a:gridCol>
                <a:gridCol w="382534">
                  <a:extLst>
                    <a:ext uri="{9D8B030D-6E8A-4147-A177-3AD203B41FA5}">
                      <a16:colId xmlns:a16="http://schemas.microsoft.com/office/drawing/2014/main" xmlns="" val="3559309682"/>
                    </a:ext>
                  </a:extLst>
                </a:gridCol>
              </a:tblGrid>
              <a:tr h="267165">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6860411"/>
                  </a:ext>
                </a:extLst>
              </a:tr>
              <a:tr h="267165">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54741824"/>
                  </a:ext>
                </a:extLst>
              </a:tr>
              <a:tr h="267165">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27657491"/>
                  </a:ext>
                </a:extLst>
              </a:tr>
              <a:tr h="267165">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54226575"/>
                  </a:ext>
                </a:extLst>
              </a:tr>
              <a:tr h="267165">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61088185"/>
                  </a:ext>
                </a:extLst>
              </a:tr>
            </a:tbl>
          </a:graphicData>
        </a:graphic>
      </p:graphicFrame>
      <p:graphicFrame>
        <p:nvGraphicFramePr>
          <p:cNvPr id="70" name="Table 69"/>
          <p:cNvGraphicFramePr>
            <a:graphicFrameLocks noGrp="1"/>
          </p:cNvGraphicFramePr>
          <p:nvPr>
            <p:extLst>
              <p:ext uri="{D42A27DB-BD31-4B8C-83A1-F6EECF244321}">
                <p14:modId xmlns:p14="http://schemas.microsoft.com/office/powerpoint/2010/main" val="303206060"/>
              </p:ext>
            </p:extLst>
          </p:nvPr>
        </p:nvGraphicFramePr>
        <p:xfrm>
          <a:off x="3163569" y="5024186"/>
          <a:ext cx="1147602" cy="801075"/>
        </p:xfrm>
        <a:graphic>
          <a:graphicData uri="http://schemas.openxmlformats.org/drawingml/2006/table">
            <a:tbl>
              <a:tblPr firstRow="1" bandRow="1">
                <a:tableStyleId>{2D5ABB26-0587-4C30-8999-92F81FD0307C}</a:tableStyleId>
              </a:tblPr>
              <a:tblGrid>
                <a:gridCol w="382534">
                  <a:extLst>
                    <a:ext uri="{9D8B030D-6E8A-4147-A177-3AD203B41FA5}">
                      <a16:colId xmlns:a16="http://schemas.microsoft.com/office/drawing/2014/main" xmlns="" val="211747118"/>
                    </a:ext>
                  </a:extLst>
                </a:gridCol>
                <a:gridCol w="382534">
                  <a:extLst>
                    <a:ext uri="{9D8B030D-6E8A-4147-A177-3AD203B41FA5}">
                      <a16:colId xmlns:a16="http://schemas.microsoft.com/office/drawing/2014/main" xmlns="" val="875190364"/>
                    </a:ext>
                  </a:extLst>
                </a:gridCol>
                <a:gridCol w="382534">
                  <a:extLst>
                    <a:ext uri="{9D8B030D-6E8A-4147-A177-3AD203B41FA5}">
                      <a16:colId xmlns:a16="http://schemas.microsoft.com/office/drawing/2014/main" xmlns="" val="3559309682"/>
                    </a:ext>
                  </a:extLst>
                </a:gridCol>
              </a:tblGrid>
              <a:tr h="267025">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6860411"/>
                  </a:ext>
                </a:extLst>
              </a:tr>
              <a:tr h="267025">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54741824"/>
                  </a:ext>
                </a:extLst>
              </a:tr>
              <a:tr h="267025">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27657491"/>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1585295792"/>
              </p:ext>
            </p:extLst>
          </p:nvPr>
        </p:nvGraphicFramePr>
        <p:xfrm>
          <a:off x="1186180" y="2841120"/>
          <a:ext cx="1912670" cy="1335825"/>
        </p:xfrm>
        <a:graphic>
          <a:graphicData uri="http://schemas.openxmlformats.org/drawingml/2006/table">
            <a:tbl>
              <a:tblPr firstRow="1" bandRow="1">
                <a:tableStyleId>{2D5ABB26-0587-4C30-8999-92F81FD0307C}</a:tableStyleId>
              </a:tblPr>
              <a:tblGrid>
                <a:gridCol w="382534">
                  <a:extLst>
                    <a:ext uri="{9D8B030D-6E8A-4147-A177-3AD203B41FA5}">
                      <a16:colId xmlns:a16="http://schemas.microsoft.com/office/drawing/2014/main" xmlns="" val="726299075"/>
                    </a:ext>
                  </a:extLst>
                </a:gridCol>
                <a:gridCol w="382534">
                  <a:extLst>
                    <a:ext uri="{9D8B030D-6E8A-4147-A177-3AD203B41FA5}">
                      <a16:colId xmlns:a16="http://schemas.microsoft.com/office/drawing/2014/main" xmlns="" val="873169718"/>
                    </a:ext>
                  </a:extLst>
                </a:gridCol>
                <a:gridCol w="382534">
                  <a:extLst>
                    <a:ext uri="{9D8B030D-6E8A-4147-A177-3AD203B41FA5}">
                      <a16:colId xmlns:a16="http://schemas.microsoft.com/office/drawing/2014/main" xmlns="" val="211747118"/>
                    </a:ext>
                  </a:extLst>
                </a:gridCol>
                <a:gridCol w="382534">
                  <a:extLst>
                    <a:ext uri="{9D8B030D-6E8A-4147-A177-3AD203B41FA5}">
                      <a16:colId xmlns:a16="http://schemas.microsoft.com/office/drawing/2014/main" xmlns="" val="875190364"/>
                    </a:ext>
                  </a:extLst>
                </a:gridCol>
                <a:gridCol w="382534">
                  <a:extLst>
                    <a:ext uri="{9D8B030D-6E8A-4147-A177-3AD203B41FA5}">
                      <a16:colId xmlns:a16="http://schemas.microsoft.com/office/drawing/2014/main" xmlns="" val="3559309682"/>
                    </a:ext>
                  </a:extLst>
                </a:gridCol>
              </a:tblGrid>
              <a:tr h="267165">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86860411"/>
                  </a:ext>
                </a:extLst>
              </a:tr>
              <a:tr h="267165">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54741824"/>
                  </a:ext>
                </a:extLst>
              </a:tr>
              <a:tr h="267165">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27657491"/>
                  </a:ext>
                </a:extLst>
              </a:tr>
              <a:tr h="267165">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54226575"/>
                  </a:ext>
                </a:extLst>
              </a:tr>
              <a:tr h="267165">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61088185"/>
                  </a:ext>
                </a:extLst>
              </a:tr>
            </a:tbl>
          </a:graphicData>
        </a:graphic>
      </p:graphicFrame>
      <p:sp>
        <p:nvSpPr>
          <p:cNvPr id="2" name="Title 1"/>
          <p:cNvSpPr>
            <a:spLocks noGrp="1"/>
          </p:cNvSpPr>
          <p:nvPr>
            <p:ph type="title"/>
          </p:nvPr>
        </p:nvSpPr>
        <p:spPr/>
        <p:txBody>
          <a:bodyPr>
            <a:normAutofit/>
          </a:bodyPr>
          <a:lstStyle/>
          <a:p>
            <a:r>
              <a:rPr lang="en-US" sz="3200" b="1" dirty="0" smtClean="0"/>
              <a:t>Example 4: </a:t>
            </a:r>
            <a:r>
              <a:rPr lang="en-US" sz="3200" b="1" dirty="0" err="1"/>
              <a:t>SciDB</a:t>
            </a:r>
            <a:r>
              <a:rPr lang="en-US" sz="3200" b="1" dirty="0"/>
              <a:t>: Multi-dimensional Indexing</a:t>
            </a:r>
          </a:p>
        </p:txBody>
      </p:sp>
      <p:sp>
        <p:nvSpPr>
          <p:cNvPr id="8" name="Date Placeholder 7"/>
          <p:cNvSpPr>
            <a:spLocks noGrp="1"/>
          </p:cNvSpPr>
          <p:nvPr>
            <p:ph type="dt" sz="half" idx="10"/>
          </p:nvPr>
        </p:nvSpPr>
        <p:spPr/>
        <p:txBody>
          <a:bodyPr/>
          <a:lstStyle/>
          <a:p>
            <a:fld id="{5AA4FF5F-7470-411C-B69B-AE6CC5505613}" type="datetime1">
              <a:rPr lang="en-US" smtClean="0"/>
              <a:t>3/29/17</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660139865"/>
              </p:ext>
            </p:extLst>
          </p:nvPr>
        </p:nvGraphicFramePr>
        <p:xfrm>
          <a:off x="1186287" y="2840649"/>
          <a:ext cx="1912670" cy="1335825"/>
        </p:xfrm>
        <a:graphic>
          <a:graphicData uri="http://schemas.openxmlformats.org/drawingml/2006/table">
            <a:tbl>
              <a:tblPr firstRow="1" bandRow="1">
                <a:tableStyleId>{2D5ABB26-0587-4C30-8999-92F81FD0307C}</a:tableStyleId>
              </a:tblPr>
              <a:tblGrid>
                <a:gridCol w="382534">
                  <a:extLst>
                    <a:ext uri="{9D8B030D-6E8A-4147-A177-3AD203B41FA5}">
                      <a16:colId xmlns:a16="http://schemas.microsoft.com/office/drawing/2014/main" xmlns="" val="726299075"/>
                    </a:ext>
                  </a:extLst>
                </a:gridCol>
                <a:gridCol w="382534">
                  <a:extLst>
                    <a:ext uri="{9D8B030D-6E8A-4147-A177-3AD203B41FA5}">
                      <a16:colId xmlns:a16="http://schemas.microsoft.com/office/drawing/2014/main" xmlns="" val="873169718"/>
                    </a:ext>
                  </a:extLst>
                </a:gridCol>
                <a:gridCol w="382534">
                  <a:extLst>
                    <a:ext uri="{9D8B030D-6E8A-4147-A177-3AD203B41FA5}">
                      <a16:colId xmlns:a16="http://schemas.microsoft.com/office/drawing/2014/main" xmlns="" val="211747118"/>
                    </a:ext>
                  </a:extLst>
                </a:gridCol>
                <a:gridCol w="382534">
                  <a:extLst>
                    <a:ext uri="{9D8B030D-6E8A-4147-A177-3AD203B41FA5}">
                      <a16:colId xmlns:a16="http://schemas.microsoft.com/office/drawing/2014/main" xmlns="" val="875190364"/>
                    </a:ext>
                  </a:extLst>
                </a:gridCol>
                <a:gridCol w="382534">
                  <a:extLst>
                    <a:ext uri="{9D8B030D-6E8A-4147-A177-3AD203B41FA5}">
                      <a16:colId xmlns:a16="http://schemas.microsoft.com/office/drawing/2014/main" xmlns="" val="3559309682"/>
                    </a:ext>
                  </a:extLst>
                </a:gridCol>
              </a:tblGrid>
              <a:tr h="267165">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86860411"/>
                  </a:ext>
                </a:extLst>
              </a:tr>
              <a:tr h="267165">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54741824"/>
                  </a:ext>
                </a:extLst>
              </a:tr>
              <a:tr h="267165">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27657491"/>
                  </a:ext>
                </a:extLst>
              </a:tr>
              <a:tr h="267165">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54226575"/>
                  </a:ext>
                </a:extLst>
              </a:tr>
              <a:tr h="267165">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6108818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844444624"/>
              </p:ext>
            </p:extLst>
          </p:nvPr>
        </p:nvGraphicFramePr>
        <p:xfrm>
          <a:off x="898201" y="2992897"/>
          <a:ext cx="1912670" cy="1335825"/>
        </p:xfrm>
        <a:graphic>
          <a:graphicData uri="http://schemas.openxmlformats.org/drawingml/2006/table">
            <a:tbl>
              <a:tblPr firstRow="1" bandRow="1">
                <a:tableStyleId>{2D5ABB26-0587-4C30-8999-92F81FD0307C}</a:tableStyleId>
              </a:tblPr>
              <a:tblGrid>
                <a:gridCol w="382534">
                  <a:extLst>
                    <a:ext uri="{9D8B030D-6E8A-4147-A177-3AD203B41FA5}">
                      <a16:colId xmlns:a16="http://schemas.microsoft.com/office/drawing/2014/main" xmlns="" val="726299075"/>
                    </a:ext>
                  </a:extLst>
                </a:gridCol>
                <a:gridCol w="382534">
                  <a:extLst>
                    <a:ext uri="{9D8B030D-6E8A-4147-A177-3AD203B41FA5}">
                      <a16:colId xmlns:a16="http://schemas.microsoft.com/office/drawing/2014/main" xmlns="" val="873169718"/>
                    </a:ext>
                  </a:extLst>
                </a:gridCol>
                <a:gridCol w="382534">
                  <a:extLst>
                    <a:ext uri="{9D8B030D-6E8A-4147-A177-3AD203B41FA5}">
                      <a16:colId xmlns:a16="http://schemas.microsoft.com/office/drawing/2014/main" xmlns="" val="211747118"/>
                    </a:ext>
                  </a:extLst>
                </a:gridCol>
                <a:gridCol w="382534">
                  <a:extLst>
                    <a:ext uri="{9D8B030D-6E8A-4147-A177-3AD203B41FA5}">
                      <a16:colId xmlns:a16="http://schemas.microsoft.com/office/drawing/2014/main" xmlns="" val="875190364"/>
                    </a:ext>
                  </a:extLst>
                </a:gridCol>
                <a:gridCol w="382534">
                  <a:extLst>
                    <a:ext uri="{9D8B030D-6E8A-4147-A177-3AD203B41FA5}">
                      <a16:colId xmlns:a16="http://schemas.microsoft.com/office/drawing/2014/main" xmlns="" val="3559309682"/>
                    </a:ext>
                  </a:extLst>
                </a:gridCol>
              </a:tblGrid>
              <a:tr h="267165">
                <a:tc>
                  <a:txBody>
                    <a:bodyPr/>
                    <a:lstStyle/>
                    <a:p>
                      <a:pPr algn="ctr"/>
                      <a:r>
                        <a:rPr lang="en-US" sz="1100"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6860411"/>
                  </a:ext>
                </a:extLst>
              </a:tr>
              <a:tr h="267165">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54741824"/>
                  </a:ext>
                </a:extLst>
              </a:tr>
              <a:tr h="267165">
                <a:tc>
                  <a:txBody>
                    <a:bodyPr/>
                    <a:lstStyle/>
                    <a:p>
                      <a:pPr algn="ctr"/>
                      <a:r>
                        <a:rPr lang="en-US" sz="1100" dirty="0"/>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27657491"/>
                  </a:ext>
                </a:extLst>
              </a:tr>
              <a:tr h="267165">
                <a:tc>
                  <a:txBody>
                    <a:bodyPr/>
                    <a:lstStyle/>
                    <a:p>
                      <a:pPr algn="ctr"/>
                      <a:r>
                        <a:rPr lang="en-US" sz="1100" dirty="0"/>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54226575"/>
                  </a:ext>
                </a:extLst>
              </a:tr>
              <a:tr h="267165">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61088185"/>
                  </a:ext>
                </a:extLst>
              </a:tr>
            </a:tbl>
          </a:graphicData>
        </a:graphic>
      </p:graphicFrame>
      <p:sp>
        <p:nvSpPr>
          <p:cNvPr id="59" name="TextBox 58"/>
          <p:cNvSpPr txBox="1"/>
          <p:nvPr/>
        </p:nvSpPr>
        <p:spPr>
          <a:xfrm>
            <a:off x="156412" y="4420369"/>
            <a:ext cx="3693694" cy="307777"/>
          </a:xfrm>
          <a:prstGeom prst="rect">
            <a:avLst/>
          </a:prstGeom>
          <a:noFill/>
        </p:spPr>
        <p:txBody>
          <a:bodyPr wrap="square" rtlCol="0">
            <a:spAutoFit/>
          </a:bodyPr>
          <a:lstStyle/>
          <a:p>
            <a:r>
              <a:rPr lang="en-US" sz="1400" dirty="0"/>
              <a:t>3 dimensional logical  array model in </a:t>
            </a:r>
            <a:r>
              <a:rPr lang="en-US" sz="1400" dirty="0" err="1"/>
              <a:t>SciDB</a:t>
            </a:r>
            <a:endParaRPr lang="en-US" sz="1400" dirty="0"/>
          </a:p>
        </p:txBody>
      </p:sp>
      <p:sp>
        <p:nvSpPr>
          <p:cNvPr id="60" name="Right Arrow 59"/>
          <p:cNvSpPr/>
          <p:nvPr/>
        </p:nvSpPr>
        <p:spPr>
          <a:xfrm>
            <a:off x="3281055" y="3306145"/>
            <a:ext cx="1010428" cy="217633"/>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231581" y="3017966"/>
            <a:ext cx="1059902" cy="738664"/>
          </a:xfrm>
          <a:prstGeom prst="rect">
            <a:avLst/>
          </a:prstGeom>
          <a:noFill/>
        </p:spPr>
        <p:txBody>
          <a:bodyPr wrap="square" rtlCol="0">
            <a:spAutoFit/>
          </a:bodyPr>
          <a:lstStyle/>
          <a:p>
            <a:pPr algn="ctr"/>
            <a:r>
              <a:rPr lang="en-US" sz="1400" dirty="0"/>
              <a:t>Vertical </a:t>
            </a:r>
          </a:p>
          <a:p>
            <a:pPr algn="ctr"/>
            <a:endParaRPr lang="en-US" sz="1400" dirty="0"/>
          </a:p>
          <a:p>
            <a:pPr algn="ctr"/>
            <a:r>
              <a:rPr lang="en-US" sz="1400" dirty="0"/>
              <a:t>Partitioning</a:t>
            </a:r>
          </a:p>
        </p:txBody>
      </p:sp>
      <p:graphicFrame>
        <p:nvGraphicFramePr>
          <p:cNvPr id="63" name="Table 62"/>
          <p:cNvGraphicFramePr>
            <a:graphicFrameLocks noGrp="1"/>
          </p:cNvGraphicFramePr>
          <p:nvPr>
            <p:extLst>
              <p:ext uri="{D42A27DB-BD31-4B8C-83A1-F6EECF244321}">
                <p14:modId xmlns:p14="http://schemas.microsoft.com/office/powerpoint/2010/main" val="961256864"/>
              </p:ext>
            </p:extLst>
          </p:nvPr>
        </p:nvGraphicFramePr>
        <p:xfrm>
          <a:off x="6556599" y="2840649"/>
          <a:ext cx="1912670" cy="1335825"/>
        </p:xfrm>
        <a:graphic>
          <a:graphicData uri="http://schemas.openxmlformats.org/drawingml/2006/table">
            <a:tbl>
              <a:tblPr firstRow="1" bandRow="1">
                <a:tableStyleId>{2D5ABB26-0587-4C30-8999-92F81FD0307C}</a:tableStyleId>
              </a:tblPr>
              <a:tblGrid>
                <a:gridCol w="382534">
                  <a:extLst>
                    <a:ext uri="{9D8B030D-6E8A-4147-A177-3AD203B41FA5}">
                      <a16:colId xmlns:a16="http://schemas.microsoft.com/office/drawing/2014/main" xmlns="" val="726299075"/>
                    </a:ext>
                  </a:extLst>
                </a:gridCol>
                <a:gridCol w="382534">
                  <a:extLst>
                    <a:ext uri="{9D8B030D-6E8A-4147-A177-3AD203B41FA5}">
                      <a16:colId xmlns:a16="http://schemas.microsoft.com/office/drawing/2014/main" xmlns="" val="873169718"/>
                    </a:ext>
                  </a:extLst>
                </a:gridCol>
                <a:gridCol w="382534">
                  <a:extLst>
                    <a:ext uri="{9D8B030D-6E8A-4147-A177-3AD203B41FA5}">
                      <a16:colId xmlns:a16="http://schemas.microsoft.com/office/drawing/2014/main" xmlns="" val="211747118"/>
                    </a:ext>
                  </a:extLst>
                </a:gridCol>
                <a:gridCol w="382534">
                  <a:extLst>
                    <a:ext uri="{9D8B030D-6E8A-4147-A177-3AD203B41FA5}">
                      <a16:colId xmlns:a16="http://schemas.microsoft.com/office/drawing/2014/main" xmlns="" val="875190364"/>
                    </a:ext>
                  </a:extLst>
                </a:gridCol>
                <a:gridCol w="382534">
                  <a:extLst>
                    <a:ext uri="{9D8B030D-6E8A-4147-A177-3AD203B41FA5}">
                      <a16:colId xmlns:a16="http://schemas.microsoft.com/office/drawing/2014/main" xmlns="" val="3559309682"/>
                    </a:ext>
                  </a:extLst>
                </a:gridCol>
              </a:tblGrid>
              <a:tr h="267165">
                <a:tc>
                  <a:txBody>
                    <a:bodyPr/>
                    <a:lstStyle/>
                    <a:p>
                      <a:pPr algn="ctr"/>
                      <a:r>
                        <a:rPr lang="en-US" sz="1100" dirty="0"/>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6860411"/>
                  </a:ext>
                </a:extLst>
              </a:tr>
              <a:tr h="267165">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54741824"/>
                  </a:ext>
                </a:extLst>
              </a:tr>
              <a:tr h="267165">
                <a:tc>
                  <a:txBody>
                    <a:bodyPr/>
                    <a:lstStyle/>
                    <a:p>
                      <a:pPr algn="ctr"/>
                      <a:r>
                        <a:rPr lang="en-US" sz="1100" dirty="0"/>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27657491"/>
                  </a:ext>
                </a:extLst>
              </a:tr>
              <a:tr h="267165">
                <a:tc>
                  <a:txBody>
                    <a:bodyPr/>
                    <a:lstStyle/>
                    <a:p>
                      <a:pPr algn="ctr"/>
                      <a:r>
                        <a:rPr lang="en-US" sz="1100" dirty="0"/>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54226575"/>
                  </a:ext>
                </a:extLst>
              </a:tr>
              <a:tr h="267165">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61088185"/>
                  </a:ext>
                </a:extLst>
              </a:tr>
            </a:tbl>
          </a:graphicData>
        </a:graphic>
      </p:graphicFrame>
      <p:graphicFrame>
        <p:nvGraphicFramePr>
          <p:cNvPr id="69" name="Table 68"/>
          <p:cNvGraphicFramePr>
            <a:graphicFrameLocks noGrp="1"/>
          </p:cNvGraphicFramePr>
          <p:nvPr>
            <p:extLst>
              <p:ext uri="{D42A27DB-BD31-4B8C-83A1-F6EECF244321}">
                <p14:modId xmlns:p14="http://schemas.microsoft.com/office/powerpoint/2010/main" val="156522543"/>
              </p:ext>
            </p:extLst>
          </p:nvPr>
        </p:nvGraphicFramePr>
        <p:xfrm>
          <a:off x="1362205" y="5034285"/>
          <a:ext cx="1147602" cy="801495"/>
        </p:xfrm>
        <a:graphic>
          <a:graphicData uri="http://schemas.openxmlformats.org/drawingml/2006/table">
            <a:tbl>
              <a:tblPr firstRow="1" bandRow="1">
                <a:tableStyleId>{2D5ABB26-0587-4C30-8999-92F81FD0307C}</a:tableStyleId>
              </a:tblPr>
              <a:tblGrid>
                <a:gridCol w="382534">
                  <a:extLst>
                    <a:ext uri="{9D8B030D-6E8A-4147-A177-3AD203B41FA5}">
                      <a16:colId xmlns:a16="http://schemas.microsoft.com/office/drawing/2014/main" xmlns="" val="726299075"/>
                    </a:ext>
                  </a:extLst>
                </a:gridCol>
                <a:gridCol w="382534">
                  <a:extLst>
                    <a:ext uri="{9D8B030D-6E8A-4147-A177-3AD203B41FA5}">
                      <a16:colId xmlns:a16="http://schemas.microsoft.com/office/drawing/2014/main" xmlns="" val="873169718"/>
                    </a:ext>
                  </a:extLst>
                </a:gridCol>
                <a:gridCol w="382534">
                  <a:extLst>
                    <a:ext uri="{9D8B030D-6E8A-4147-A177-3AD203B41FA5}">
                      <a16:colId xmlns:a16="http://schemas.microsoft.com/office/drawing/2014/main" xmlns="" val="211747118"/>
                    </a:ext>
                  </a:extLst>
                </a:gridCol>
              </a:tblGrid>
              <a:tr h="267165">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6860411"/>
                  </a:ext>
                </a:extLst>
              </a:tr>
              <a:tr h="267165">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54741824"/>
                  </a:ext>
                </a:extLst>
              </a:tr>
              <a:tr h="267165">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27657491"/>
                  </a:ext>
                </a:extLst>
              </a:tr>
            </a:tbl>
          </a:graphicData>
        </a:graphic>
      </p:graphicFrame>
      <p:sp>
        <p:nvSpPr>
          <p:cNvPr id="67" name="TextBox 66"/>
          <p:cNvSpPr txBox="1"/>
          <p:nvPr/>
        </p:nvSpPr>
        <p:spPr>
          <a:xfrm>
            <a:off x="4637017" y="4318203"/>
            <a:ext cx="956437" cy="307777"/>
          </a:xfrm>
          <a:prstGeom prst="rect">
            <a:avLst/>
          </a:prstGeom>
          <a:noFill/>
        </p:spPr>
        <p:txBody>
          <a:bodyPr wrap="square" rtlCol="0">
            <a:spAutoFit/>
          </a:bodyPr>
          <a:lstStyle/>
          <a:p>
            <a:pPr algn="ctr"/>
            <a:r>
              <a:rPr lang="en-US" sz="1400" dirty="0"/>
              <a:t>Chunking</a:t>
            </a:r>
          </a:p>
        </p:txBody>
      </p:sp>
      <p:graphicFrame>
        <p:nvGraphicFramePr>
          <p:cNvPr id="71" name="Table 70"/>
          <p:cNvGraphicFramePr>
            <a:graphicFrameLocks noGrp="1"/>
          </p:cNvGraphicFramePr>
          <p:nvPr>
            <p:extLst>
              <p:ext uri="{D42A27DB-BD31-4B8C-83A1-F6EECF244321}">
                <p14:modId xmlns:p14="http://schemas.microsoft.com/office/powerpoint/2010/main" val="1142640073"/>
              </p:ext>
            </p:extLst>
          </p:nvPr>
        </p:nvGraphicFramePr>
        <p:xfrm>
          <a:off x="4961579" y="5030240"/>
          <a:ext cx="1147602" cy="801495"/>
        </p:xfrm>
        <a:graphic>
          <a:graphicData uri="http://schemas.openxmlformats.org/drawingml/2006/table">
            <a:tbl>
              <a:tblPr firstRow="1" bandRow="1">
                <a:tableStyleId>{2D5ABB26-0587-4C30-8999-92F81FD0307C}</a:tableStyleId>
              </a:tblPr>
              <a:tblGrid>
                <a:gridCol w="382534">
                  <a:extLst>
                    <a:ext uri="{9D8B030D-6E8A-4147-A177-3AD203B41FA5}">
                      <a16:colId xmlns:a16="http://schemas.microsoft.com/office/drawing/2014/main" xmlns="" val="726299075"/>
                    </a:ext>
                  </a:extLst>
                </a:gridCol>
                <a:gridCol w="382534">
                  <a:extLst>
                    <a:ext uri="{9D8B030D-6E8A-4147-A177-3AD203B41FA5}">
                      <a16:colId xmlns:a16="http://schemas.microsoft.com/office/drawing/2014/main" xmlns="" val="873169718"/>
                    </a:ext>
                  </a:extLst>
                </a:gridCol>
                <a:gridCol w="382534">
                  <a:extLst>
                    <a:ext uri="{9D8B030D-6E8A-4147-A177-3AD203B41FA5}">
                      <a16:colId xmlns:a16="http://schemas.microsoft.com/office/drawing/2014/main" xmlns="" val="211747118"/>
                    </a:ext>
                  </a:extLst>
                </a:gridCol>
              </a:tblGrid>
              <a:tr h="267165">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27657491"/>
                  </a:ext>
                </a:extLst>
              </a:tr>
              <a:tr h="267165">
                <a:tc>
                  <a:txBody>
                    <a:bodyPr/>
                    <a:lstStyle/>
                    <a:p>
                      <a:pPr algn="ctr"/>
                      <a:r>
                        <a:rPr lang="en-US" sz="11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54226575"/>
                  </a:ext>
                </a:extLst>
              </a:tr>
              <a:tr h="267165">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61088185"/>
                  </a:ext>
                </a:extLst>
              </a:tr>
            </a:tbl>
          </a:graphicData>
        </a:graphic>
      </p:graphicFrame>
      <p:graphicFrame>
        <p:nvGraphicFramePr>
          <p:cNvPr id="72" name="Table 71"/>
          <p:cNvGraphicFramePr>
            <a:graphicFrameLocks noGrp="1"/>
          </p:cNvGraphicFramePr>
          <p:nvPr>
            <p:extLst>
              <p:ext uri="{D42A27DB-BD31-4B8C-83A1-F6EECF244321}">
                <p14:modId xmlns:p14="http://schemas.microsoft.com/office/powerpoint/2010/main" val="266064896"/>
              </p:ext>
            </p:extLst>
          </p:nvPr>
        </p:nvGraphicFramePr>
        <p:xfrm>
          <a:off x="6759589" y="5024187"/>
          <a:ext cx="1147602" cy="793410"/>
        </p:xfrm>
        <a:graphic>
          <a:graphicData uri="http://schemas.openxmlformats.org/drawingml/2006/table">
            <a:tbl>
              <a:tblPr firstRow="1" bandRow="1">
                <a:tableStyleId>{2D5ABB26-0587-4C30-8999-92F81FD0307C}</a:tableStyleId>
              </a:tblPr>
              <a:tblGrid>
                <a:gridCol w="382534">
                  <a:extLst>
                    <a:ext uri="{9D8B030D-6E8A-4147-A177-3AD203B41FA5}">
                      <a16:colId xmlns:a16="http://schemas.microsoft.com/office/drawing/2014/main" xmlns="" val="211747118"/>
                    </a:ext>
                  </a:extLst>
                </a:gridCol>
                <a:gridCol w="382534">
                  <a:extLst>
                    <a:ext uri="{9D8B030D-6E8A-4147-A177-3AD203B41FA5}">
                      <a16:colId xmlns:a16="http://schemas.microsoft.com/office/drawing/2014/main" xmlns="" val="875190364"/>
                    </a:ext>
                  </a:extLst>
                </a:gridCol>
                <a:gridCol w="382534">
                  <a:extLst>
                    <a:ext uri="{9D8B030D-6E8A-4147-A177-3AD203B41FA5}">
                      <a16:colId xmlns:a16="http://schemas.microsoft.com/office/drawing/2014/main" xmlns="" val="3559309682"/>
                    </a:ext>
                  </a:extLst>
                </a:gridCol>
              </a:tblGrid>
              <a:tr h="0">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27657491"/>
                  </a:ext>
                </a:extLst>
              </a:tr>
              <a:tr h="267165">
                <a:tc>
                  <a:txBody>
                    <a:bodyPr/>
                    <a:lstStyle/>
                    <a:p>
                      <a:pPr algn="ctr"/>
                      <a:r>
                        <a:rPr lang="en-US" sz="11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54226575"/>
                  </a:ext>
                </a:extLst>
              </a:tr>
              <a:tr h="267165">
                <a:tc>
                  <a:txBody>
                    <a:bodyPr/>
                    <a:lstStyle/>
                    <a:p>
                      <a:pPr algn="ctr"/>
                      <a:r>
                        <a:rPr lang="en-US" sz="11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61088185"/>
                  </a:ext>
                </a:extLst>
              </a:tr>
            </a:tbl>
          </a:graphicData>
        </a:graphic>
      </p:graphicFrame>
      <p:sp>
        <p:nvSpPr>
          <p:cNvPr id="68" name="Rectangle 67"/>
          <p:cNvSpPr/>
          <p:nvPr/>
        </p:nvSpPr>
        <p:spPr>
          <a:xfrm>
            <a:off x="4515000" y="2840649"/>
            <a:ext cx="1146221" cy="791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p:cNvCxnSpPr/>
          <p:nvPr/>
        </p:nvCxnSpPr>
        <p:spPr>
          <a:xfrm>
            <a:off x="676114" y="2654078"/>
            <a:ext cx="1027" cy="673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84460" y="3308812"/>
            <a:ext cx="911389" cy="276999"/>
          </a:xfrm>
          <a:prstGeom prst="rect">
            <a:avLst/>
          </a:prstGeom>
          <a:noFill/>
        </p:spPr>
        <p:txBody>
          <a:bodyPr wrap="square" rtlCol="0">
            <a:spAutoFit/>
          </a:bodyPr>
          <a:lstStyle/>
          <a:p>
            <a:r>
              <a:rPr lang="en-US" sz="1200" dirty="0"/>
              <a:t>latitude</a:t>
            </a:r>
          </a:p>
        </p:txBody>
      </p:sp>
      <p:sp>
        <p:nvSpPr>
          <p:cNvPr id="84" name="TextBox 83"/>
          <p:cNvSpPr txBox="1"/>
          <p:nvPr/>
        </p:nvSpPr>
        <p:spPr>
          <a:xfrm>
            <a:off x="941470" y="2334242"/>
            <a:ext cx="911389" cy="276999"/>
          </a:xfrm>
          <a:prstGeom prst="rect">
            <a:avLst/>
          </a:prstGeom>
          <a:noFill/>
        </p:spPr>
        <p:txBody>
          <a:bodyPr wrap="square" rtlCol="0">
            <a:spAutoFit/>
          </a:bodyPr>
          <a:lstStyle/>
          <a:p>
            <a:r>
              <a:rPr lang="en-US" sz="1200" dirty="0"/>
              <a:t>attributes</a:t>
            </a:r>
          </a:p>
        </p:txBody>
      </p:sp>
      <p:cxnSp>
        <p:nvCxnSpPr>
          <p:cNvPr id="86" name="Straight Arrow Connector 85"/>
          <p:cNvCxnSpPr/>
          <p:nvPr/>
        </p:nvCxnSpPr>
        <p:spPr>
          <a:xfrm>
            <a:off x="676114" y="2660917"/>
            <a:ext cx="7573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362205" y="2518544"/>
            <a:ext cx="911389" cy="276999"/>
          </a:xfrm>
          <a:prstGeom prst="rect">
            <a:avLst/>
          </a:prstGeom>
          <a:noFill/>
        </p:spPr>
        <p:txBody>
          <a:bodyPr wrap="square" rtlCol="0">
            <a:spAutoFit/>
          </a:bodyPr>
          <a:lstStyle/>
          <a:p>
            <a:r>
              <a:rPr lang="en-US" sz="1200" dirty="0"/>
              <a:t>longitude</a:t>
            </a:r>
          </a:p>
        </p:txBody>
      </p:sp>
      <p:cxnSp>
        <p:nvCxnSpPr>
          <p:cNvPr id="9" name="Straight Arrow Connector 8"/>
          <p:cNvCxnSpPr/>
          <p:nvPr/>
        </p:nvCxnSpPr>
        <p:spPr>
          <a:xfrm flipV="1">
            <a:off x="676114" y="2511942"/>
            <a:ext cx="319614" cy="1451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98201" y="2840649"/>
            <a:ext cx="287979" cy="150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810871" y="2846494"/>
            <a:ext cx="269551" cy="142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810871" y="4166426"/>
            <a:ext cx="287979" cy="151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own Arrow 49"/>
          <p:cNvSpPr/>
          <p:nvPr/>
        </p:nvSpPr>
        <p:spPr>
          <a:xfrm>
            <a:off x="5486632" y="4206775"/>
            <a:ext cx="213645" cy="647893"/>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269607" y="2841810"/>
            <a:ext cx="1146221" cy="791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505043" y="3375261"/>
            <a:ext cx="1146221" cy="791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269607" y="3376714"/>
            <a:ext cx="1146221" cy="791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2923B03A-6743-47C6-8758-902529F6BF5C}" type="slidenum">
              <a:rPr lang="en-US" smtClean="0"/>
              <a:t>19</a:t>
            </a:fld>
            <a:endParaRPr lang="en-US"/>
          </a:p>
        </p:txBody>
      </p:sp>
      <p:sp>
        <p:nvSpPr>
          <p:cNvPr id="33" name="TextBox 32"/>
          <p:cNvSpPr txBox="1"/>
          <p:nvPr/>
        </p:nvSpPr>
        <p:spPr>
          <a:xfrm>
            <a:off x="5020211" y="2446082"/>
            <a:ext cx="1113248" cy="307777"/>
          </a:xfrm>
          <a:prstGeom prst="rect">
            <a:avLst/>
          </a:prstGeom>
          <a:noFill/>
        </p:spPr>
        <p:txBody>
          <a:bodyPr wrap="square" rtlCol="0">
            <a:spAutoFit/>
          </a:bodyPr>
          <a:lstStyle/>
          <a:p>
            <a:pPr algn="ctr"/>
            <a:r>
              <a:rPr lang="en-US" sz="1400" dirty="0"/>
              <a:t>Attribute A</a:t>
            </a:r>
          </a:p>
        </p:txBody>
      </p:sp>
      <p:sp>
        <p:nvSpPr>
          <p:cNvPr id="34" name="TextBox 33"/>
          <p:cNvSpPr txBox="1"/>
          <p:nvPr/>
        </p:nvSpPr>
        <p:spPr>
          <a:xfrm>
            <a:off x="6956310" y="2446081"/>
            <a:ext cx="1113248" cy="307777"/>
          </a:xfrm>
          <a:prstGeom prst="rect">
            <a:avLst/>
          </a:prstGeom>
          <a:noFill/>
        </p:spPr>
        <p:txBody>
          <a:bodyPr wrap="square" rtlCol="0">
            <a:spAutoFit/>
          </a:bodyPr>
          <a:lstStyle/>
          <a:p>
            <a:pPr algn="ctr"/>
            <a:r>
              <a:rPr lang="en-US" sz="1400" dirty="0"/>
              <a:t>Attribute B</a:t>
            </a:r>
          </a:p>
        </p:txBody>
      </p:sp>
      <p:sp>
        <p:nvSpPr>
          <p:cNvPr id="6" name="TextBox 5"/>
          <p:cNvSpPr txBox="1"/>
          <p:nvPr/>
        </p:nvSpPr>
        <p:spPr>
          <a:xfrm>
            <a:off x="1591799" y="6137944"/>
            <a:ext cx="7355616" cy="369332"/>
          </a:xfrm>
          <a:prstGeom prst="rect">
            <a:avLst/>
          </a:prstGeom>
          <a:noFill/>
        </p:spPr>
        <p:txBody>
          <a:bodyPr wrap="square" rtlCol="0">
            <a:spAutoFit/>
          </a:bodyPr>
          <a:lstStyle/>
          <a:p>
            <a:r>
              <a:rPr lang="en-US" dirty="0"/>
              <a:t>- Overlapping Chunks to support focal neighborhood operation</a:t>
            </a:r>
          </a:p>
        </p:txBody>
      </p:sp>
      <p:sp>
        <p:nvSpPr>
          <p:cNvPr id="36" name="TextBox 35"/>
          <p:cNvSpPr txBox="1"/>
          <p:nvPr/>
        </p:nvSpPr>
        <p:spPr>
          <a:xfrm>
            <a:off x="1459465" y="5831735"/>
            <a:ext cx="956437" cy="307777"/>
          </a:xfrm>
          <a:prstGeom prst="rect">
            <a:avLst/>
          </a:prstGeom>
          <a:noFill/>
        </p:spPr>
        <p:txBody>
          <a:bodyPr wrap="square" rtlCol="0">
            <a:spAutoFit/>
          </a:bodyPr>
          <a:lstStyle/>
          <a:p>
            <a:pPr algn="ctr"/>
            <a:r>
              <a:rPr lang="en-US" sz="1400" dirty="0"/>
              <a:t>Chunk A1</a:t>
            </a:r>
          </a:p>
        </p:txBody>
      </p:sp>
      <p:sp>
        <p:nvSpPr>
          <p:cNvPr id="37" name="TextBox 36"/>
          <p:cNvSpPr txBox="1"/>
          <p:nvPr/>
        </p:nvSpPr>
        <p:spPr>
          <a:xfrm>
            <a:off x="3243362" y="5837831"/>
            <a:ext cx="956437" cy="307777"/>
          </a:xfrm>
          <a:prstGeom prst="rect">
            <a:avLst/>
          </a:prstGeom>
          <a:noFill/>
        </p:spPr>
        <p:txBody>
          <a:bodyPr wrap="square" rtlCol="0">
            <a:spAutoFit/>
          </a:bodyPr>
          <a:lstStyle/>
          <a:p>
            <a:pPr algn="ctr"/>
            <a:r>
              <a:rPr lang="en-US" sz="1400" dirty="0"/>
              <a:t>Chunk A2</a:t>
            </a:r>
          </a:p>
        </p:txBody>
      </p:sp>
      <p:sp>
        <p:nvSpPr>
          <p:cNvPr id="38" name="TextBox 37"/>
          <p:cNvSpPr txBox="1"/>
          <p:nvPr/>
        </p:nvSpPr>
        <p:spPr>
          <a:xfrm>
            <a:off x="5057161" y="5836641"/>
            <a:ext cx="956437" cy="307777"/>
          </a:xfrm>
          <a:prstGeom prst="rect">
            <a:avLst/>
          </a:prstGeom>
          <a:noFill/>
        </p:spPr>
        <p:txBody>
          <a:bodyPr wrap="square" rtlCol="0">
            <a:spAutoFit/>
          </a:bodyPr>
          <a:lstStyle/>
          <a:p>
            <a:pPr algn="ctr"/>
            <a:r>
              <a:rPr lang="en-US" sz="1400" dirty="0"/>
              <a:t>Chunk A3</a:t>
            </a:r>
          </a:p>
        </p:txBody>
      </p:sp>
      <p:sp>
        <p:nvSpPr>
          <p:cNvPr id="39" name="TextBox 38"/>
          <p:cNvSpPr txBox="1"/>
          <p:nvPr/>
        </p:nvSpPr>
        <p:spPr>
          <a:xfrm>
            <a:off x="6855171" y="5836641"/>
            <a:ext cx="956437" cy="307777"/>
          </a:xfrm>
          <a:prstGeom prst="rect">
            <a:avLst/>
          </a:prstGeom>
          <a:noFill/>
        </p:spPr>
        <p:txBody>
          <a:bodyPr wrap="square" rtlCol="0">
            <a:spAutoFit/>
          </a:bodyPr>
          <a:lstStyle/>
          <a:p>
            <a:pPr algn="ctr"/>
            <a:r>
              <a:rPr lang="en-US" sz="1400" dirty="0"/>
              <a:t>Chunk A4</a:t>
            </a:r>
          </a:p>
        </p:txBody>
      </p:sp>
    </p:spTree>
    <p:extLst>
      <p:ext uri="{BB962C8B-B14F-4D97-AF65-F5344CB8AC3E}">
        <p14:creationId xmlns:p14="http://schemas.microsoft.com/office/powerpoint/2010/main" val="257830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6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5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5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7" grpId="0"/>
      <p:bldP spid="68" grpId="0" animBg="1"/>
      <p:bldP spid="68" grpId="1" animBg="1"/>
      <p:bldP spid="81" grpId="0"/>
      <p:bldP spid="84" grpId="0"/>
      <p:bldP spid="90" grpId="0"/>
      <p:bldP spid="50" grpId="0" animBg="1"/>
      <p:bldP spid="51" grpId="0" animBg="1"/>
      <p:bldP spid="51" grpId="1" animBg="1"/>
      <p:bldP spid="52" grpId="0" animBg="1"/>
      <p:bldP spid="52" grpId="1" animBg="1"/>
      <p:bldP spid="53" grpId="0" animBg="1"/>
      <p:bldP spid="33" grpId="0"/>
      <p:bldP spid="34" grpId="0"/>
      <p:bldP spid="6" grpId="0"/>
      <p:bldP spid="36" grpId="0"/>
      <p:bldP spid="37" grpId="0"/>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a:t>Outline</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Spatial Big Data Computation</a:t>
            </a:r>
          </a:p>
          <a:p>
            <a:pPr marL="457200" indent="-457200">
              <a:buAutoNum type="arabicPeriod"/>
            </a:pPr>
            <a:r>
              <a:rPr lang="en-US" sz="2400" dirty="0" smtClean="0"/>
              <a:t>Examples of Spatial Big Data Processing Systems</a:t>
            </a:r>
            <a:endParaRPr lang="en-US" sz="2400" dirty="0"/>
          </a:p>
          <a:p>
            <a:pPr marL="457200" indent="-457200">
              <a:buAutoNum type="arabicPeriod"/>
            </a:pPr>
            <a:r>
              <a:rPr lang="en-US" sz="2400" dirty="0" smtClean="0"/>
              <a:t>Conclusion</a:t>
            </a:r>
            <a:endParaRPr lang="en-US" sz="2400" dirty="0"/>
          </a:p>
          <a:p>
            <a:endParaRPr lang="en-US" sz="2400" dirty="0"/>
          </a:p>
        </p:txBody>
      </p:sp>
      <p:sp>
        <p:nvSpPr>
          <p:cNvPr id="6" name="Date Placeholder 5"/>
          <p:cNvSpPr>
            <a:spLocks noGrp="1"/>
          </p:cNvSpPr>
          <p:nvPr>
            <p:ph type="dt" sz="half" idx="10"/>
          </p:nvPr>
        </p:nvSpPr>
        <p:spPr/>
        <p:txBody>
          <a:bodyPr/>
          <a:lstStyle/>
          <a:p>
            <a:fld id="{5AE6D57A-6CFB-4293-8713-DAE82B1A3C20}" type="datetime1">
              <a:rPr lang="en-US" smtClean="0"/>
              <a:t>3/29/17</a:t>
            </a:fld>
            <a:endParaRPr lang="en-US"/>
          </a:p>
        </p:txBody>
      </p:sp>
      <p:sp>
        <p:nvSpPr>
          <p:cNvPr id="4" name="Slide Number Placeholder 3"/>
          <p:cNvSpPr>
            <a:spLocks noGrp="1"/>
          </p:cNvSpPr>
          <p:nvPr>
            <p:ph type="sldNum" sz="quarter" idx="12"/>
          </p:nvPr>
        </p:nvSpPr>
        <p:spPr/>
        <p:txBody>
          <a:bodyPr/>
          <a:lstStyle/>
          <a:p>
            <a:fld id="{2923B03A-6743-47C6-8758-902529F6BF5C}" type="slidenum">
              <a:rPr lang="en-US" smtClean="0"/>
              <a:t>2</a:t>
            </a:fld>
            <a:endParaRPr lang="en-US"/>
          </a:p>
        </p:txBody>
      </p:sp>
    </p:spTree>
    <p:extLst>
      <p:ext uri="{BB962C8B-B14F-4D97-AF65-F5344CB8AC3E}">
        <p14:creationId xmlns:p14="http://schemas.microsoft.com/office/powerpoint/2010/main" val="12806630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Example 4: </a:t>
            </a:r>
            <a:r>
              <a:rPr lang="en-US" sz="3200" b="1" dirty="0" err="1"/>
              <a:t>SciDB</a:t>
            </a:r>
            <a:r>
              <a:rPr lang="en-US" sz="3200" b="1" dirty="0"/>
              <a:t>: Spatial Query Processing</a:t>
            </a:r>
          </a:p>
        </p:txBody>
      </p:sp>
      <p:sp>
        <p:nvSpPr>
          <p:cNvPr id="3" name="Content Placeholder 2"/>
          <p:cNvSpPr>
            <a:spLocks noGrp="1"/>
          </p:cNvSpPr>
          <p:nvPr>
            <p:ph idx="1"/>
          </p:nvPr>
        </p:nvSpPr>
        <p:spPr>
          <a:xfrm>
            <a:off x="628649" y="1506583"/>
            <a:ext cx="8357367" cy="4999320"/>
          </a:xfrm>
        </p:spPr>
        <p:txBody>
          <a:bodyPr>
            <a:normAutofit/>
          </a:bodyPr>
          <a:lstStyle/>
          <a:p>
            <a:r>
              <a:rPr lang="en-US" sz="2400" dirty="0"/>
              <a:t>Focal Neighborhood Operation in </a:t>
            </a:r>
            <a:r>
              <a:rPr lang="en-US" sz="2400" dirty="0" err="1"/>
              <a:t>SciDB</a:t>
            </a:r>
            <a:endParaRPr lang="en-US" sz="24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200" i="1" dirty="0"/>
          </a:p>
          <a:p>
            <a:endParaRPr lang="en-US" sz="2000" dirty="0"/>
          </a:p>
          <a:p>
            <a:endParaRPr lang="en-US" sz="2000" dirty="0"/>
          </a:p>
          <a:p>
            <a:endParaRPr lang="en-US" sz="2000" dirty="0"/>
          </a:p>
        </p:txBody>
      </p:sp>
      <p:sp>
        <p:nvSpPr>
          <p:cNvPr id="8" name="TextBox 7"/>
          <p:cNvSpPr txBox="1"/>
          <p:nvPr/>
        </p:nvSpPr>
        <p:spPr>
          <a:xfrm>
            <a:off x="3557375" y="3641279"/>
            <a:ext cx="2569210" cy="307777"/>
          </a:xfrm>
          <a:prstGeom prst="rect">
            <a:avLst/>
          </a:prstGeom>
          <a:noFill/>
        </p:spPr>
        <p:txBody>
          <a:bodyPr wrap="square" rtlCol="0">
            <a:spAutoFit/>
          </a:bodyPr>
          <a:lstStyle/>
          <a:p>
            <a:r>
              <a:rPr lang="en-US" sz="1400" dirty="0"/>
              <a:t>Sample partition of an array</a:t>
            </a:r>
          </a:p>
        </p:txBody>
      </p:sp>
      <p:sp>
        <p:nvSpPr>
          <p:cNvPr id="7" name="Date Placeholder 6"/>
          <p:cNvSpPr>
            <a:spLocks noGrp="1"/>
          </p:cNvSpPr>
          <p:nvPr>
            <p:ph type="dt" sz="half" idx="10"/>
          </p:nvPr>
        </p:nvSpPr>
        <p:spPr/>
        <p:txBody>
          <a:bodyPr/>
          <a:lstStyle/>
          <a:p>
            <a:fld id="{45468AB8-A92E-4B12-AE8A-A1DA446F62A1}" type="datetime1">
              <a:rPr lang="en-US" smtClean="0"/>
              <a:t>3/29/17</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998171846"/>
              </p:ext>
            </p:extLst>
          </p:nvPr>
        </p:nvGraphicFramePr>
        <p:xfrm>
          <a:off x="2560923" y="2199583"/>
          <a:ext cx="4040377" cy="1335825"/>
        </p:xfrm>
        <a:graphic>
          <a:graphicData uri="http://schemas.openxmlformats.org/drawingml/2006/table">
            <a:tbl>
              <a:tblPr firstRow="1" bandRow="1">
                <a:tableStyleId>{2D5ABB26-0587-4C30-8999-92F81FD0307C}</a:tableStyleId>
              </a:tblPr>
              <a:tblGrid>
                <a:gridCol w="367307">
                  <a:extLst>
                    <a:ext uri="{9D8B030D-6E8A-4147-A177-3AD203B41FA5}">
                      <a16:colId xmlns:a16="http://schemas.microsoft.com/office/drawing/2014/main" xmlns="" val="726299075"/>
                    </a:ext>
                  </a:extLst>
                </a:gridCol>
                <a:gridCol w="367307">
                  <a:extLst>
                    <a:ext uri="{9D8B030D-6E8A-4147-A177-3AD203B41FA5}">
                      <a16:colId xmlns:a16="http://schemas.microsoft.com/office/drawing/2014/main" xmlns="" val="873169718"/>
                    </a:ext>
                  </a:extLst>
                </a:gridCol>
                <a:gridCol w="367307">
                  <a:extLst>
                    <a:ext uri="{9D8B030D-6E8A-4147-A177-3AD203B41FA5}">
                      <a16:colId xmlns:a16="http://schemas.microsoft.com/office/drawing/2014/main" xmlns="" val="211747118"/>
                    </a:ext>
                  </a:extLst>
                </a:gridCol>
                <a:gridCol w="367307">
                  <a:extLst>
                    <a:ext uri="{9D8B030D-6E8A-4147-A177-3AD203B41FA5}">
                      <a16:colId xmlns:a16="http://schemas.microsoft.com/office/drawing/2014/main" xmlns="" val="875190364"/>
                    </a:ext>
                  </a:extLst>
                </a:gridCol>
                <a:gridCol w="367307">
                  <a:extLst>
                    <a:ext uri="{9D8B030D-6E8A-4147-A177-3AD203B41FA5}">
                      <a16:colId xmlns:a16="http://schemas.microsoft.com/office/drawing/2014/main" xmlns="" val="3559309682"/>
                    </a:ext>
                  </a:extLst>
                </a:gridCol>
                <a:gridCol w="367307">
                  <a:extLst>
                    <a:ext uri="{9D8B030D-6E8A-4147-A177-3AD203B41FA5}">
                      <a16:colId xmlns:a16="http://schemas.microsoft.com/office/drawing/2014/main" xmlns="" val="3823577665"/>
                    </a:ext>
                  </a:extLst>
                </a:gridCol>
                <a:gridCol w="367307">
                  <a:extLst>
                    <a:ext uri="{9D8B030D-6E8A-4147-A177-3AD203B41FA5}">
                      <a16:colId xmlns:a16="http://schemas.microsoft.com/office/drawing/2014/main" xmlns="" val="3385977136"/>
                    </a:ext>
                  </a:extLst>
                </a:gridCol>
                <a:gridCol w="367307">
                  <a:extLst>
                    <a:ext uri="{9D8B030D-6E8A-4147-A177-3AD203B41FA5}">
                      <a16:colId xmlns:a16="http://schemas.microsoft.com/office/drawing/2014/main" xmlns="" val="3534864493"/>
                    </a:ext>
                  </a:extLst>
                </a:gridCol>
                <a:gridCol w="367307">
                  <a:extLst>
                    <a:ext uri="{9D8B030D-6E8A-4147-A177-3AD203B41FA5}">
                      <a16:colId xmlns:a16="http://schemas.microsoft.com/office/drawing/2014/main" xmlns="" val="120189759"/>
                    </a:ext>
                  </a:extLst>
                </a:gridCol>
                <a:gridCol w="367307">
                  <a:extLst>
                    <a:ext uri="{9D8B030D-6E8A-4147-A177-3AD203B41FA5}">
                      <a16:colId xmlns:a16="http://schemas.microsoft.com/office/drawing/2014/main" xmlns="" val="2182114835"/>
                    </a:ext>
                  </a:extLst>
                </a:gridCol>
                <a:gridCol w="367307">
                  <a:extLst>
                    <a:ext uri="{9D8B030D-6E8A-4147-A177-3AD203B41FA5}">
                      <a16:colId xmlns:a16="http://schemas.microsoft.com/office/drawing/2014/main" xmlns="" val="3007580185"/>
                    </a:ext>
                  </a:extLst>
                </a:gridCol>
              </a:tblGrid>
              <a:tr h="267165">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86860411"/>
                  </a:ext>
                </a:extLst>
              </a:tr>
              <a:tr h="267165">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54741824"/>
                  </a:ext>
                </a:extLst>
              </a:tr>
              <a:tr h="267165">
                <a:tc>
                  <a:txBody>
                    <a:bodyPr/>
                    <a:lstStyle/>
                    <a:p>
                      <a:pPr algn="ctr"/>
                      <a:r>
                        <a:rPr lang="en-US" sz="1100"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27657491"/>
                  </a:ext>
                </a:extLst>
              </a:tr>
              <a:tr h="267165">
                <a:tc>
                  <a:txBody>
                    <a:bodyPr/>
                    <a:lstStyle/>
                    <a:p>
                      <a:pPr algn="ctr"/>
                      <a:r>
                        <a:rPr lang="en-US" sz="1100"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54226575"/>
                  </a:ext>
                </a:extLst>
              </a:tr>
              <a:tr h="267165">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61088185"/>
                  </a:ext>
                </a:extLst>
              </a:tr>
            </a:tbl>
          </a:graphicData>
        </a:graphic>
      </p:graphicFrame>
      <p:graphicFrame>
        <p:nvGraphicFramePr>
          <p:cNvPr id="11" name="Table 10"/>
          <p:cNvGraphicFramePr>
            <a:graphicFrameLocks noGrp="1"/>
          </p:cNvGraphicFramePr>
          <p:nvPr>
            <p:extLst/>
          </p:nvPr>
        </p:nvGraphicFramePr>
        <p:xfrm>
          <a:off x="739082" y="4558872"/>
          <a:ext cx="1836535" cy="1335825"/>
        </p:xfrm>
        <a:graphic>
          <a:graphicData uri="http://schemas.openxmlformats.org/drawingml/2006/table">
            <a:tbl>
              <a:tblPr firstRow="1" bandRow="1">
                <a:tableStyleId>{2D5ABB26-0587-4C30-8999-92F81FD0307C}</a:tableStyleId>
              </a:tblPr>
              <a:tblGrid>
                <a:gridCol w="367307">
                  <a:extLst>
                    <a:ext uri="{9D8B030D-6E8A-4147-A177-3AD203B41FA5}">
                      <a16:colId xmlns:a16="http://schemas.microsoft.com/office/drawing/2014/main" xmlns="" val="726299075"/>
                    </a:ext>
                  </a:extLst>
                </a:gridCol>
                <a:gridCol w="367307">
                  <a:extLst>
                    <a:ext uri="{9D8B030D-6E8A-4147-A177-3AD203B41FA5}">
                      <a16:colId xmlns:a16="http://schemas.microsoft.com/office/drawing/2014/main" xmlns="" val="873169718"/>
                    </a:ext>
                  </a:extLst>
                </a:gridCol>
                <a:gridCol w="367307">
                  <a:extLst>
                    <a:ext uri="{9D8B030D-6E8A-4147-A177-3AD203B41FA5}">
                      <a16:colId xmlns:a16="http://schemas.microsoft.com/office/drawing/2014/main" xmlns="" val="211747118"/>
                    </a:ext>
                  </a:extLst>
                </a:gridCol>
                <a:gridCol w="367307">
                  <a:extLst>
                    <a:ext uri="{9D8B030D-6E8A-4147-A177-3AD203B41FA5}">
                      <a16:colId xmlns:a16="http://schemas.microsoft.com/office/drawing/2014/main" xmlns="" val="875190364"/>
                    </a:ext>
                  </a:extLst>
                </a:gridCol>
                <a:gridCol w="367307">
                  <a:extLst>
                    <a:ext uri="{9D8B030D-6E8A-4147-A177-3AD203B41FA5}">
                      <a16:colId xmlns:a16="http://schemas.microsoft.com/office/drawing/2014/main" xmlns="" val="3559309682"/>
                    </a:ext>
                  </a:extLst>
                </a:gridCol>
              </a:tblGrid>
              <a:tr h="267165">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6860411"/>
                  </a:ext>
                </a:extLst>
              </a:tr>
              <a:tr h="267165">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54741824"/>
                  </a:ext>
                </a:extLst>
              </a:tr>
              <a:tr h="267165">
                <a:tc>
                  <a:txBody>
                    <a:bodyPr/>
                    <a:lstStyle/>
                    <a:p>
                      <a:pPr algn="ctr"/>
                      <a:r>
                        <a:rPr lang="en-US" sz="1100"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27657491"/>
                  </a:ext>
                </a:extLst>
              </a:tr>
              <a:tr h="267165">
                <a:tc>
                  <a:txBody>
                    <a:bodyPr/>
                    <a:lstStyle/>
                    <a:p>
                      <a:pPr algn="ctr"/>
                      <a:r>
                        <a:rPr lang="en-US" sz="1100"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54226575"/>
                  </a:ext>
                </a:extLst>
              </a:tr>
              <a:tr h="267165">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61088185"/>
                  </a:ext>
                </a:extLst>
              </a:tr>
            </a:tbl>
          </a:graphicData>
        </a:graphic>
      </p:graphicFrame>
      <p:graphicFrame>
        <p:nvGraphicFramePr>
          <p:cNvPr id="12" name="Table 11"/>
          <p:cNvGraphicFramePr>
            <a:graphicFrameLocks noGrp="1"/>
          </p:cNvGraphicFramePr>
          <p:nvPr>
            <p:extLst/>
          </p:nvPr>
        </p:nvGraphicFramePr>
        <p:xfrm>
          <a:off x="3298253" y="4558872"/>
          <a:ext cx="1836535" cy="1335825"/>
        </p:xfrm>
        <a:graphic>
          <a:graphicData uri="http://schemas.openxmlformats.org/drawingml/2006/table">
            <a:tbl>
              <a:tblPr firstRow="1" bandRow="1">
                <a:tableStyleId>{2D5ABB26-0587-4C30-8999-92F81FD0307C}</a:tableStyleId>
              </a:tblPr>
              <a:tblGrid>
                <a:gridCol w="367307">
                  <a:extLst>
                    <a:ext uri="{9D8B030D-6E8A-4147-A177-3AD203B41FA5}">
                      <a16:colId xmlns:a16="http://schemas.microsoft.com/office/drawing/2014/main" xmlns="" val="875190364"/>
                    </a:ext>
                  </a:extLst>
                </a:gridCol>
                <a:gridCol w="367307">
                  <a:extLst>
                    <a:ext uri="{9D8B030D-6E8A-4147-A177-3AD203B41FA5}">
                      <a16:colId xmlns:a16="http://schemas.microsoft.com/office/drawing/2014/main" xmlns="" val="3559309682"/>
                    </a:ext>
                  </a:extLst>
                </a:gridCol>
                <a:gridCol w="367307">
                  <a:extLst>
                    <a:ext uri="{9D8B030D-6E8A-4147-A177-3AD203B41FA5}">
                      <a16:colId xmlns:a16="http://schemas.microsoft.com/office/drawing/2014/main" xmlns="" val="3823577665"/>
                    </a:ext>
                  </a:extLst>
                </a:gridCol>
                <a:gridCol w="367307">
                  <a:extLst>
                    <a:ext uri="{9D8B030D-6E8A-4147-A177-3AD203B41FA5}">
                      <a16:colId xmlns:a16="http://schemas.microsoft.com/office/drawing/2014/main" xmlns="" val="3385977136"/>
                    </a:ext>
                  </a:extLst>
                </a:gridCol>
                <a:gridCol w="367307">
                  <a:extLst>
                    <a:ext uri="{9D8B030D-6E8A-4147-A177-3AD203B41FA5}">
                      <a16:colId xmlns:a16="http://schemas.microsoft.com/office/drawing/2014/main" xmlns="" val="3534864493"/>
                    </a:ext>
                  </a:extLst>
                </a:gridCol>
              </a:tblGrid>
              <a:tr h="267165">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6860411"/>
                  </a:ext>
                </a:extLst>
              </a:tr>
              <a:tr h="267165">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54741824"/>
                  </a:ext>
                </a:extLst>
              </a:tr>
              <a:tr h="267165">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27657491"/>
                  </a:ext>
                </a:extLst>
              </a:tr>
              <a:tr h="267165">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54226575"/>
                  </a:ext>
                </a:extLst>
              </a:tr>
              <a:tr h="267165">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61088185"/>
                  </a:ext>
                </a:extLst>
              </a:tr>
            </a:tbl>
          </a:graphicData>
        </a:graphic>
      </p:graphicFrame>
      <p:graphicFrame>
        <p:nvGraphicFramePr>
          <p:cNvPr id="13" name="Table 12"/>
          <p:cNvGraphicFramePr>
            <a:graphicFrameLocks noGrp="1"/>
          </p:cNvGraphicFramePr>
          <p:nvPr>
            <p:extLst/>
          </p:nvPr>
        </p:nvGraphicFramePr>
        <p:xfrm>
          <a:off x="5890144" y="4558872"/>
          <a:ext cx="1836535" cy="1335825"/>
        </p:xfrm>
        <a:graphic>
          <a:graphicData uri="http://schemas.openxmlformats.org/drawingml/2006/table">
            <a:tbl>
              <a:tblPr firstRow="1" bandRow="1">
                <a:tableStyleId>{2D5ABB26-0587-4C30-8999-92F81FD0307C}</a:tableStyleId>
              </a:tblPr>
              <a:tblGrid>
                <a:gridCol w="367307">
                  <a:extLst>
                    <a:ext uri="{9D8B030D-6E8A-4147-A177-3AD203B41FA5}">
                      <a16:colId xmlns:a16="http://schemas.microsoft.com/office/drawing/2014/main" xmlns="" val="3385977136"/>
                    </a:ext>
                  </a:extLst>
                </a:gridCol>
                <a:gridCol w="367307">
                  <a:extLst>
                    <a:ext uri="{9D8B030D-6E8A-4147-A177-3AD203B41FA5}">
                      <a16:colId xmlns:a16="http://schemas.microsoft.com/office/drawing/2014/main" xmlns="" val="3534864493"/>
                    </a:ext>
                  </a:extLst>
                </a:gridCol>
                <a:gridCol w="367307">
                  <a:extLst>
                    <a:ext uri="{9D8B030D-6E8A-4147-A177-3AD203B41FA5}">
                      <a16:colId xmlns:a16="http://schemas.microsoft.com/office/drawing/2014/main" xmlns="" val="120189759"/>
                    </a:ext>
                  </a:extLst>
                </a:gridCol>
                <a:gridCol w="367307">
                  <a:extLst>
                    <a:ext uri="{9D8B030D-6E8A-4147-A177-3AD203B41FA5}">
                      <a16:colId xmlns:a16="http://schemas.microsoft.com/office/drawing/2014/main" xmlns="" val="2182114835"/>
                    </a:ext>
                  </a:extLst>
                </a:gridCol>
                <a:gridCol w="367307">
                  <a:extLst>
                    <a:ext uri="{9D8B030D-6E8A-4147-A177-3AD203B41FA5}">
                      <a16:colId xmlns:a16="http://schemas.microsoft.com/office/drawing/2014/main" xmlns="" val="3007580185"/>
                    </a:ext>
                  </a:extLst>
                </a:gridCol>
              </a:tblGrid>
              <a:tr h="267165">
                <a:tc>
                  <a:txBody>
                    <a:bodyPr/>
                    <a:lstStyle/>
                    <a:p>
                      <a:pPr algn="ctr"/>
                      <a:r>
                        <a:rPr lang="en-US" sz="1100" b="1"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86860411"/>
                  </a:ext>
                </a:extLst>
              </a:tr>
              <a:tr h="267165">
                <a:tc>
                  <a:txBody>
                    <a:bodyPr/>
                    <a:lstStyle/>
                    <a:p>
                      <a:pPr algn="ctr"/>
                      <a:r>
                        <a:rPr lang="en-US" sz="1100"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54741824"/>
                  </a:ext>
                </a:extLst>
              </a:tr>
              <a:tr h="267165">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27657491"/>
                  </a:ext>
                </a:extLst>
              </a:tr>
              <a:tr h="267165">
                <a:tc>
                  <a:txBody>
                    <a:bodyPr/>
                    <a:lstStyle/>
                    <a:p>
                      <a:pPr algn="ctr"/>
                      <a:r>
                        <a:rPr lang="en-US" sz="1100" b="1"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54226575"/>
                  </a:ext>
                </a:extLst>
              </a:tr>
              <a:tr h="267165">
                <a:tc>
                  <a:txBody>
                    <a:bodyPr/>
                    <a:lstStyle/>
                    <a:p>
                      <a:pPr algn="ctr"/>
                      <a:r>
                        <a:rPr lang="en-US" sz="1100"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61088185"/>
                  </a:ext>
                </a:extLst>
              </a:tr>
            </a:tbl>
          </a:graphicData>
        </a:graphic>
      </p:graphicFrame>
      <p:sp>
        <p:nvSpPr>
          <p:cNvPr id="4" name="Rectangle 3"/>
          <p:cNvSpPr/>
          <p:nvPr/>
        </p:nvSpPr>
        <p:spPr>
          <a:xfrm>
            <a:off x="2560923" y="2199583"/>
            <a:ext cx="1827272" cy="13358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710568" y="2220323"/>
            <a:ext cx="641102" cy="1289738"/>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560923" y="1903256"/>
            <a:ext cx="4123530" cy="261610"/>
          </a:xfrm>
          <a:prstGeom prst="rect">
            <a:avLst/>
          </a:prstGeom>
          <a:noFill/>
        </p:spPr>
        <p:txBody>
          <a:bodyPr wrap="square" rtlCol="0">
            <a:spAutoFit/>
          </a:bodyPr>
          <a:lstStyle/>
          <a:p>
            <a:r>
              <a:rPr lang="en-US" sz="1100" dirty="0"/>
              <a:t>[0]       [1]       [2]       [3]      [4]      [5]       [6]      [7]       [8]      [9]    [10]   </a:t>
            </a:r>
          </a:p>
        </p:txBody>
      </p:sp>
      <p:grpSp>
        <p:nvGrpSpPr>
          <p:cNvPr id="22" name="Group 21"/>
          <p:cNvGrpSpPr/>
          <p:nvPr/>
        </p:nvGrpSpPr>
        <p:grpSpPr>
          <a:xfrm>
            <a:off x="2185931" y="2164866"/>
            <a:ext cx="374992" cy="1381296"/>
            <a:chOff x="1959428" y="2075896"/>
            <a:chExt cx="374992" cy="1381296"/>
          </a:xfrm>
        </p:grpSpPr>
        <p:sp>
          <p:nvSpPr>
            <p:cNvPr id="17" name="TextBox 16"/>
            <p:cNvSpPr txBox="1"/>
            <p:nvPr/>
          </p:nvSpPr>
          <p:spPr>
            <a:xfrm>
              <a:off x="1959429" y="2075896"/>
              <a:ext cx="374991" cy="600164"/>
            </a:xfrm>
            <a:prstGeom prst="rect">
              <a:avLst/>
            </a:prstGeom>
            <a:noFill/>
          </p:spPr>
          <p:txBody>
            <a:bodyPr wrap="square" rtlCol="0">
              <a:spAutoFit/>
            </a:bodyPr>
            <a:lstStyle/>
            <a:p>
              <a:r>
                <a:rPr lang="en-US" sz="1100" dirty="0"/>
                <a:t>[0]</a:t>
              </a:r>
            </a:p>
            <a:p>
              <a:endParaRPr lang="en-US" sz="1100" dirty="0"/>
            </a:p>
            <a:p>
              <a:endParaRPr lang="en-US" sz="1100" dirty="0"/>
            </a:p>
          </p:txBody>
        </p:sp>
        <p:sp>
          <p:nvSpPr>
            <p:cNvPr id="18" name="TextBox 17"/>
            <p:cNvSpPr txBox="1"/>
            <p:nvPr/>
          </p:nvSpPr>
          <p:spPr>
            <a:xfrm>
              <a:off x="1959428" y="2370485"/>
              <a:ext cx="374991" cy="261610"/>
            </a:xfrm>
            <a:prstGeom prst="rect">
              <a:avLst/>
            </a:prstGeom>
            <a:noFill/>
          </p:spPr>
          <p:txBody>
            <a:bodyPr wrap="square" rtlCol="0">
              <a:spAutoFit/>
            </a:bodyPr>
            <a:lstStyle/>
            <a:p>
              <a:r>
                <a:rPr lang="en-US" sz="1100" dirty="0"/>
                <a:t>[1]</a:t>
              </a:r>
            </a:p>
          </p:txBody>
        </p:sp>
        <p:sp>
          <p:nvSpPr>
            <p:cNvPr id="19" name="TextBox 18"/>
            <p:cNvSpPr txBox="1"/>
            <p:nvPr/>
          </p:nvSpPr>
          <p:spPr>
            <a:xfrm>
              <a:off x="1959428" y="2646869"/>
              <a:ext cx="374991" cy="261610"/>
            </a:xfrm>
            <a:prstGeom prst="rect">
              <a:avLst/>
            </a:prstGeom>
            <a:noFill/>
          </p:spPr>
          <p:txBody>
            <a:bodyPr wrap="square" rtlCol="0">
              <a:spAutoFit/>
            </a:bodyPr>
            <a:lstStyle/>
            <a:p>
              <a:r>
                <a:rPr lang="en-US" sz="1100" dirty="0"/>
                <a:t>[2]</a:t>
              </a:r>
            </a:p>
          </p:txBody>
        </p:sp>
        <p:sp>
          <p:nvSpPr>
            <p:cNvPr id="20" name="TextBox 19"/>
            <p:cNvSpPr txBox="1"/>
            <p:nvPr/>
          </p:nvSpPr>
          <p:spPr>
            <a:xfrm>
              <a:off x="1959428" y="2930444"/>
              <a:ext cx="374991" cy="261610"/>
            </a:xfrm>
            <a:prstGeom prst="rect">
              <a:avLst/>
            </a:prstGeom>
            <a:noFill/>
          </p:spPr>
          <p:txBody>
            <a:bodyPr wrap="square" rtlCol="0">
              <a:spAutoFit/>
            </a:bodyPr>
            <a:lstStyle/>
            <a:p>
              <a:r>
                <a:rPr lang="en-US" sz="1100" dirty="0"/>
                <a:t>[3]</a:t>
              </a:r>
            </a:p>
          </p:txBody>
        </p:sp>
        <p:sp>
          <p:nvSpPr>
            <p:cNvPr id="21" name="TextBox 20"/>
            <p:cNvSpPr txBox="1"/>
            <p:nvPr/>
          </p:nvSpPr>
          <p:spPr>
            <a:xfrm>
              <a:off x="1959428" y="3195582"/>
              <a:ext cx="374991" cy="261610"/>
            </a:xfrm>
            <a:prstGeom prst="rect">
              <a:avLst/>
            </a:prstGeom>
            <a:noFill/>
          </p:spPr>
          <p:txBody>
            <a:bodyPr wrap="square" rtlCol="0">
              <a:spAutoFit/>
            </a:bodyPr>
            <a:lstStyle/>
            <a:p>
              <a:r>
                <a:rPr lang="en-US" sz="1100" dirty="0"/>
                <a:t>[4]</a:t>
              </a:r>
            </a:p>
          </p:txBody>
        </p:sp>
      </p:grpSp>
      <p:grpSp>
        <p:nvGrpSpPr>
          <p:cNvPr id="23" name="Group 22"/>
          <p:cNvGrpSpPr/>
          <p:nvPr/>
        </p:nvGrpSpPr>
        <p:grpSpPr>
          <a:xfrm>
            <a:off x="364089" y="4513401"/>
            <a:ext cx="374992" cy="1381296"/>
            <a:chOff x="1959428" y="2075896"/>
            <a:chExt cx="374992" cy="1381296"/>
          </a:xfrm>
        </p:grpSpPr>
        <p:sp>
          <p:nvSpPr>
            <p:cNvPr id="24" name="TextBox 23"/>
            <p:cNvSpPr txBox="1"/>
            <p:nvPr/>
          </p:nvSpPr>
          <p:spPr>
            <a:xfrm>
              <a:off x="1959429" y="2075896"/>
              <a:ext cx="374991" cy="600164"/>
            </a:xfrm>
            <a:prstGeom prst="rect">
              <a:avLst/>
            </a:prstGeom>
            <a:noFill/>
          </p:spPr>
          <p:txBody>
            <a:bodyPr wrap="square" rtlCol="0">
              <a:spAutoFit/>
            </a:bodyPr>
            <a:lstStyle/>
            <a:p>
              <a:r>
                <a:rPr lang="en-US" sz="1100" dirty="0"/>
                <a:t>[0]</a:t>
              </a:r>
            </a:p>
            <a:p>
              <a:endParaRPr lang="en-US" sz="1100" dirty="0"/>
            </a:p>
            <a:p>
              <a:endParaRPr lang="en-US" sz="1100" dirty="0"/>
            </a:p>
          </p:txBody>
        </p:sp>
        <p:sp>
          <p:nvSpPr>
            <p:cNvPr id="25" name="TextBox 24"/>
            <p:cNvSpPr txBox="1"/>
            <p:nvPr/>
          </p:nvSpPr>
          <p:spPr>
            <a:xfrm>
              <a:off x="1959428" y="2370485"/>
              <a:ext cx="374991" cy="261610"/>
            </a:xfrm>
            <a:prstGeom prst="rect">
              <a:avLst/>
            </a:prstGeom>
            <a:noFill/>
          </p:spPr>
          <p:txBody>
            <a:bodyPr wrap="square" rtlCol="0">
              <a:spAutoFit/>
            </a:bodyPr>
            <a:lstStyle/>
            <a:p>
              <a:r>
                <a:rPr lang="en-US" sz="1100" dirty="0"/>
                <a:t>[1]</a:t>
              </a:r>
            </a:p>
          </p:txBody>
        </p:sp>
        <p:sp>
          <p:nvSpPr>
            <p:cNvPr id="26" name="TextBox 25"/>
            <p:cNvSpPr txBox="1"/>
            <p:nvPr/>
          </p:nvSpPr>
          <p:spPr>
            <a:xfrm>
              <a:off x="1959428" y="2646869"/>
              <a:ext cx="374991" cy="261610"/>
            </a:xfrm>
            <a:prstGeom prst="rect">
              <a:avLst/>
            </a:prstGeom>
            <a:noFill/>
          </p:spPr>
          <p:txBody>
            <a:bodyPr wrap="square" rtlCol="0">
              <a:spAutoFit/>
            </a:bodyPr>
            <a:lstStyle/>
            <a:p>
              <a:r>
                <a:rPr lang="en-US" sz="1100" dirty="0"/>
                <a:t>[2]</a:t>
              </a:r>
            </a:p>
          </p:txBody>
        </p:sp>
        <p:sp>
          <p:nvSpPr>
            <p:cNvPr id="27" name="TextBox 26"/>
            <p:cNvSpPr txBox="1"/>
            <p:nvPr/>
          </p:nvSpPr>
          <p:spPr>
            <a:xfrm>
              <a:off x="1959428" y="2930444"/>
              <a:ext cx="374991" cy="261610"/>
            </a:xfrm>
            <a:prstGeom prst="rect">
              <a:avLst/>
            </a:prstGeom>
            <a:noFill/>
          </p:spPr>
          <p:txBody>
            <a:bodyPr wrap="square" rtlCol="0">
              <a:spAutoFit/>
            </a:bodyPr>
            <a:lstStyle/>
            <a:p>
              <a:r>
                <a:rPr lang="en-US" sz="1100" dirty="0"/>
                <a:t>[3]</a:t>
              </a:r>
            </a:p>
          </p:txBody>
        </p:sp>
        <p:sp>
          <p:nvSpPr>
            <p:cNvPr id="28" name="TextBox 27"/>
            <p:cNvSpPr txBox="1"/>
            <p:nvPr/>
          </p:nvSpPr>
          <p:spPr>
            <a:xfrm>
              <a:off x="1959428" y="3195582"/>
              <a:ext cx="374991" cy="261610"/>
            </a:xfrm>
            <a:prstGeom prst="rect">
              <a:avLst/>
            </a:prstGeom>
            <a:noFill/>
          </p:spPr>
          <p:txBody>
            <a:bodyPr wrap="square" rtlCol="0">
              <a:spAutoFit/>
            </a:bodyPr>
            <a:lstStyle/>
            <a:p>
              <a:r>
                <a:rPr lang="en-US" sz="1100" dirty="0"/>
                <a:t>[4]</a:t>
              </a:r>
            </a:p>
          </p:txBody>
        </p:sp>
      </p:grpSp>
      <p:grpSp>
        <p:nvGrpSpPr>
          <p:cNvPr id="29" name="Group 28"/>
          <p:cNvGrpSpPr/>
          <p:nvPr/>
        </p:nvGrpSpPr>
        <p:grpSpPr>
          <a:xfrm>
            <a:off x="2978477" y="4513401"/>
            <a:ext cx="374992" cy="1381296"/>
            <a:chOff x="1959428" y="2075896"/>
            <a:chExt cx="374992" cy="1381296"/>
          </a:xfrm>
        </p:grpSpPr>
        <p:sp>
          <p:nvSpPr>
            <p:cNvPr id="30" name="TextBox 29"/>
            <p:cNvSpPr txBox="1"/>
            <p:nvPr/>
          </p:nvSpPr>
          <p:spPr>
            <a:xfrm>
              <a:off x="1959429" y="2075896"/>
              <a:ext cx="374991" cy="600164"/>
            </a:xfrm>
            <a:prstGeom prst="rect">
              <a:avLst/>
            </a:prstGeom>
            <a:noFill/>
          </p:spPr>
          <p:txBody>
            <a:bodyPr wrap="square" rtlCol="0">
              <a:spAutoFit/>
            </a:bodyPr>
            <a:lstStyle/>
            <a:p>
              <a:r>
                <a:rPr lang="en-US" sz="1100" dirty="0"/>
                <a:t>[0]</a:t>
              </a:r>
            </a:p>
            <a:p>
              <a:endParaRPr lang="en-US" sz="1100" dirty="0"/>
            </a:p>
            <a:p>
              <a:endParaRPr lang="en-US" sz="1100" dirty="0"/>
            </a:p>
          </p:txBody>
        </p:sp>
        <p:sp>
          <p:nvSpPr>
            <p:cNvPr id="31" name="TextBox 30"/>
            <p:cNvSpPr txBox="1"/>
            <p:nvPr/>
          </p:nvSpPr>
          <p:spPr>
            <a:xfrm>
              <a:off x="1959428" y="2370485"/>
              <a:ext cx="374991" cy="261610"/>
            </a:xfrm>
            <a:prstGeom prst="rect">
              <a:avLst/>
            </a:prstGeom>
            <a:noFill/>
          </p:spPr>
          <p:txBody>
            <a:bodyPr wrap="square" rtlCol="0">
              <a:spAutoFit/>
            </a:bodyPr>
            <a:lstStyle/>
            <a:p>
              <a:r>
                <a:rPr lang="en-US" sz="1100" dirty="0"/>
                <a:t>[1]</a:t>
              </a:r>
            </a:p>
          </p:txBody>
        </p:sp>
        <p:sp>
          <p:nvSpPr>
            <p:cNvPr id="32" name="TextBox 31"/>
            <p:cNvSpPr txBox="1"/>
            <p:nvPr/>
          </p:nvSpPr>
          <p:spPr>
            <a:xfrm>
              <a:off x="1959428" y="2646869"/>
              <a:ext cx="374991" cy="261610"/>
            </a:xfrm>
            <a:prstGeom prst="rect">
              <a:avLst/>
            </a:prstGeom>
            <a:noFill/>
          </p:spPr>
          <p:txBody>
            <a:bodyPr wrap="square" rtlCol="0">
              <a:spAutoFit/>
            </a:bodyPr>
            <a:lstStyle/>
            <a:p>
              <a:r>
                <a:rPr lang="en-US" sz="1100" dirty="0"/>
                <a:t>[2]</a:t>
              </a:r>
            </a:p>
          </p:txBody>
        </p:sp>
        <p:sp>
          <p:nvSpPr>
            <p:cNvPr id="33" name="TextBox 32"/>
            <p:cNvSpPr txBox="1"/>
            <p:nvPr/>
          </p:nvSpPr>
          <p:spPr>
            <a:xfrm>
              <a:off x="1959428" y="2930444"/>
              <a:ext cx="374991" cy="261610"/>
            </a:xfrm>
            <a:prstGeom prst="rect">
              <a:avLst/>
            </a:prstGeom>
            <a:noFill/>
          </p:spPr>
          <p:txBody>
            <a:bodyPr wrap="square" rtlCol="0">
              <a:spAutoFit/>
            </a:bodyPr>
            <a:lstStyle/>
            <a:p>
              <a:r>
                <a:rPr lang="en-US" sz="1100" dirty="0"/>
                <a:t>[3]</a:t>
              </a:r>
            </a:p>
          </p:txBody>
        </p:sp>
        <p:sp>
          <p:nvSpPr>
            <p:cNvPr id="34" name="TextBox 33"/>
            <p:cNvSpPr txBox="1"/>
            <p:nvPr/>
          </p:nvSpPr>
          <p:spPr>
            <a:xfrm>
              <a:off x="1959428" y="3195582"/>
              <a:ext cx="374991" cy="261610"/>
            </a:xfrm>
            <a:prstGeom prst="rect">
              <a:avLst/>
            </a:prstGeom>
            <a:noFill/>
          </p:spPr>
          <p:txBody>
            <a:bodyPr wrap="square" rtlCol="0">
              <a:spAutoFit/>
            </a:bodyPr>
            <a:lstStyle/>
            <a:p>
              <a:r>
                <a:rPr lang="en-US" sz="1100" dirty="0"/>
                <a:t>[4]</a:t>
              </a:r>
            </a:p>
          </p:txBody>
        </p:sp>
      </p:grpSp>
      <p:grpSp>
        <p:nvGrpSpPr>
          <p:cNvPr id="35" name="Group 34"/>
          <p:cNvGrpSpPr/>
          <p:nvPr/>
        </p:nvGrpSpPr>
        <p:grpSpPr>
          <a:xfrm>
            <a:off x="5570368" y="4522444"/>
            <a:ext cx="374992" cy="1381296"/>
            <a:chOff x="1959428" y="2075896"/>
            <a:chExt cx="374992" cy="1381296"/>
          </a:xfrm>
        </p:grpSpPr>
        <p:sp>
          <p:nvSpPr>
            <p:cNvPr id="36" name="TextBox 35"/>
            <p:cNvSpPr txBox="1"/>
            <p:nvPr/>
          </p:nvSpPr>
          <p:spPr>
            <a:xfrm>
              <a:off x="1959429" y="2075896"/>
              <a:ext cx="374991" cy="600164"/>
            </a:xfrm>
            <a:prstGeom prst="rect">
              <a:avLst/>
            </a:prstGeom>
            <a:noFill/>
          </p:spPr>
          <p:txBody>
            <a:bodyPr wrap="square" rtlCol="0">
              <a:spAutoFit/>
            </a:bodyPr>
            <a:lstStyle/>
            <a:p>
              <a:r>
                <a:rPr lang="en-US" sz="1100" dirty="0"/>
                <a:t>[0]</a:t>
              </a:r>
            </a:p>
            <a:p>
              <a:endParaRPr lang="en-US" sz="1100" dirty="0"/>
            </a:p>
            <a:p>
              <a:endParaRPr lang="en-US" sz="1100" dirty="0"/>
            </a:p>
          </p:txBody>
        </p:sp>
        <p:sp>
          <p:nvSpPr>
            <p:cNvPr id="37" name="TextBox 36"/>
            <p:cNvSpPr txBox="1"/>
            <p:nvPr/>
          </p:nvSpPr>
          <p:spPr>
            <a:xfrm>
              <a:off x="1959428" y="2370485"/>
              <a:ext cx="374991" cy="261610"/>
            </a:xfrm>
            <a:prstGeom prst="rect">
              <a:avLst/>
            </a:prstGeom>
            <a:noFill/>
          </p:spPr>
          <p:txBody>
            <a:bodyPr wrap="square" rtlCol="0">
              <a:spAutoFit/>
            </a:bodyPr>
            <a:lstStyle/>
            <a:p>
              <a:r>
                <a:rPr lang="en-US" sz="1100" dirty="0"/>
                <a:t>[1]</a:t>
              </a:r>
            </a:p>
          </p:txBody>
        </p:sp>
        <p:sp>
          <p:nvSpPr>
            <p:cNvPr id="38" name="TextBox 37"/>
            <p:cNvSpPr txBox="1"/>
            <p:nvPr/>
          </p:nvSpPr>
          <p:spPr>
            <a:xfrm>
              <a:off x="1959428" y="2646869"/>
              <a:ext cx="374991" cy="261610"/>
            </a:xfrm>
            <a:prstGeom prst="rect">
              <a:avLst/>
            </a:prstGeom>
            <a:noFill/>
          </p:spPr>
          <p:txBody>
            <a:bodyPr wrap="square" rtlCol="0">
              <a:spAutoFit/>
            </a:bodyPr>
            <a:lstStyle/>
            <a:p>
              <a:r>
                <a:rPr lang="en-US" sz="1100" dirty="0"/>
                <a:t>[2]</a:t>
              </a:r>
            </a:p>
          </p:txBody>
        </p:sp>
        <p:sp>
          <p:nvSpPr>
            <p:cNvPr id="39" name="TextBox 38"/>
            <p:cNvSpPr txBox="1"/>
            <p:nvPr/>
          </p:nvSpPr>
          <p:spPr>
            <a:xfrm>
              <a:off x="1959428" y="2930444"/>
              <a:ext cx="374991" cy="261610"/>
            </a:xfrm>
            <a:prstGeom prst="rect">
              <a:avLst/>
            </a:prstGeom>
            <a:noFill/>
          </p:spPr>
          <p:txBody>
            <a:bodyPr wrap="square" rtlCol="0">
              <a:spAutoFit/>
            </a:bodyPr>
            <a:lstStyle/>
            <a:p>
              <a:r>
                <a:rPr lang="en-US" sz="1100" dirty="0"/>
                <a:t>[3]</a:t>
              </a:r>
            </a:p>
          </p:txBody>
        </p:sp>
        <p:sp>
          <p:nvSpPr>
            <p:cNvPr id="40" name="TextBox 39"/>
            <p:cNvSpPr txBox="1"/>
            <p:nvPr/>
          </p:nvSpPr>
          <p:spPr>
            <a:xfrm>
              <a:off x="1959428" y="3195582"/>
              <a:ext cx="374991" cy="261610"/>
            </a:xfrm>
            <a:prstGeom prst="rect">
              <a:avLst/>
            </a:prstGeom>
            <a:noFill/>
          </p:spPr>
          <p:txBody>
            <a:bodyPr wrap="square" rtlCol="0">
              <a:spAutoFit/>
            </a:bodyPr>
            <a:lstStyle/>
            <a:p>
              <a:r>
                <a:rPr lang="en-US" sz="1100" dirty="0"/>
                <a:t>[4]</a:t>
              </a:r>
            </a:p>
          </p:txBody>
        </p:sp>
      </p:grpSp>
      <p:sp>
        <p:nvSpPr>
          <p:cNvPr id="41" name="TextBox 40"/>
          <p:cNvSpPr txBox="1"/>
          <p:nvPr/>
        </p:nvSpPr>
        <p:spPr>
          <a:xfrm>
            <a:off x="730008" y="4245084"/>
            <a:ext cx="1845609" cy="261610"/>
          </a:xfrm>
          <a:prstGeom prst="rect">
            <a:avLst/>
          </a:prstGeom>
          <a:noFill/>
        </p:spPr>
        <p:txBody>
          <a:bodyPr wrap="square" rtlCol="0">
            <a:spAutoFit/>
          </a:bodyPr>
          <a:lstStyle/>
          <a:p>
            <a:r>
              <a:rPr lang="en-US" sz="1100" dirty="0"/>
              <a:t>[0]       [1]       [2]       [3]      [4]</a:t>
            </a:r>
          </a:p>
        </p:txBody>
      </p:sp>
      <p:sp>
        <p:nvSpPr>
          <p:cNvPr id="42" name="TextBox 41"/>
          <p:cNvSpPr txBox="1"/>
          <p:nvPr/>
        </p:nvSpPr>
        <p:spPr>
          <a:xfrm>
            <a:off x="3309707" y="4251790"/>
            <a:ext cx="1845609" cy="261610"/>
          </a:xfrm>
          <a:prstGeom prst="rect">
            <a:avLst/>
          </a:prstGeom>
          <a:noFill/>
        </p:spPr>
        <p:txBody>
          <a:bodyPr wrap="square" rtlCol="0">
            <a:spAutoFit/>
          </a:bodyPr>
          <a:lstStyle/>
          <a:p>
            <a:r>
              <a:rPr lang="en-US" sz="1100" dirty="0"/>
              <a:t>[0]       [1]       [2]       [3]      [4]</a:t>
            </a:r>
          </a:p>
        </p:txBody>
      </p:sp>
      <p:sp>
        <p:nvSpPr>
          <p:cNvPr id="43" name="TextBox 42"/>
          <p:cNvSpPr txBox="1"/>
          <p:nvPr/>
        </p:nvSpPr>
        <p:spPr>
          <a:xfrm>
            <a:off x="5924095" y="4268060"/>
            <a:ext cx="1845609" cy="261610"/>
          </a:xfrm>
          <a:prstGeom prst="rect">
            <a:avLst/>
          </a:prstGeom>
          <a:noFill/>
        </p:spPr>
        <p:txBody>
          <a:bodyPr wrap="square" rtlCol="0">
            <a:spAutoFit/>
          </a:bodyPr>
          <a:lstStyle/>
          <a:p>
            <a:r>
              <a:rPr lang="en-US" sz="1100" dirty="0"/>
              <a:t>[0]       [1]       [2]       [3]      [4]</a:t>
            </a:r>
          </a:p>
        </p:txBody>
      </p:sp>
      <p:sp>
        <p:nvSpPr>
          <p:cNvPr id="50" name="Rectangle 49"/>
          <p:cNvSpPr/>
          <p:nvPr/>
        </p:nvSpPr>
        <p:spPr>
          <a:xfrm>
            <a:off x="727532" y="4814398"/>
            <a:ext cx="1113306" cy="812526"/>
          </a:xfrm>
          <a:prstGeom prst="rect">
            <a:avLst/>
          </a:prstGeom>
          <a:solidFill>
            <a:schemeClr val="accent2">
              <a:lumMod val="40000"/>
              <a:lumOff val="60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114299" y="5093417"/>
            <a:ext cx="360903" cy="261610"/>
          </a:xfrm>
          <a:prstGeom prst="rect">
            <a:avLst/>
          </a:prstGeom>
          <a:solidFill>
            <a:schemeClr val="accent6">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288798" y="4818037"/>
            <a:ext cx="1113306" cy="812526"/>
          </a:xfrm>
          <a:prstGeom prst="rect">
            <a:avLst/>
          </a:prstGeom>
          <a:solidFill>
            <a:schemeClr val="accent2">
              <a:lumMod val="40000"/>
              <a:lumOff val="60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663195" y="5092109"/>
            <a:ext cx="360903" cy="261610"/>
          </a:xfrm>
          <a:prstGeom prst="rect">
            <a:avLst/>
          </a:prstGeom>
          <a:solidFill>
            <a:schemeClr val="accent4">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94787" y="6008914"/>
            <a:ext cx="1152136" cy="369332"/>
          </a:xfrm>
          <a:prstGeom prst="rect">
            <a:avLst/>
          </a:prstGeom>
          <a:noFill/>
        </p:spPr>
        <p:txBody>
          <a:bodyPr wrap="square" rtlCol="0">
            <a:spAutoFit/>
          </a:bodyPr>
          <a:lstStyle/>
          <a:p>
            <a:r>
              <a:rPr lang="en-US" dirty="0"/>
              <a:t>Chunk A</a:t>
            </a:r>
          </a:p>
        </p:txBody>
      </p:sp>
      <p:sp>
        <p:nvSpPr>
          <p:cNvPr id="52" name="TextBox 51"/>
          <p:cNvSpPr txBox="1"/>
          <p:nvPr/>
        </p:nvSpPr>
        <p:spPr>
          <a:xfrm>
            <a:off x="3585624" y="6005353"/>
            <a:ext cx="1152136" cy="369332"/>
          </a:xfrm>
          <a:prstGeom prst="rect">
            <a:avLst/>
          </a:prstGeom>
          <a:noFill/>
        </p:spPr>
        <p:txBody>
          <a:bodyPr wrap="square" rtlCol="0">
            <a:spAutoFit/>
          </a:bodyPr>
          <a:lstStyle/>
          <a:p>
            <a:r>
              <a:rPr lang="en-US" dirty="0"/>
              <a:t>Chunk B</a:t>
            </a:r>
          </a:p>
        </p:txBody>
      </p:sp>
      <p:sp>
        <p:nvSpPr>
          <p:cNvPr id="53" name="TextBox 52"/>
          <p:cNvSpPr txBox="1"/>
          <p:nvPr/>
        </p:nvSpPr>
        <p:spPr>
          <a:xfrm>
            <a:off x="6270831" y="6009972"/>
            <a:ext cx="1152136" cy="369332"/>
          </a:xfrm>
          <a:prstGeom prst="rect">
            <a:avLst/>
          </a:prstGeom>
          <a:noFill/>
        </p:spPr>
        <p:txBody>
          <a:bodyPr wrap="square" rtlCol="0">
            <a:spAutoFit/>
          </a:bodyPr>
          <a:lstStyle/>
          <a:p>
            <a:r>
              <a:rPr lang="en-US" dirty="0"/>
              <a:t>Chunk C</a:t>
            </a:r>
          </a:p>
        </p:txBody>
      </p:sp>
      <p:sp>
        <p:nvSpPr>
          <p:cNvPr id="9" name="Slide Number Placeholder 8"/>
          <p:cNvSpPr>
            <a:spLocks noGrp="1"/>
          </p:cNvSpPr>
          <p:nvPr>
            <p:ph type="sldNum" sz="quarter" idx="12"/>
          </p:nvPr>
        </p:nvSpPr>
        <p:spPr/>
        <p:txBody>
          <a:bodyPr/>
          <a:lstStyle/>
          <a:p>
            <a:fld id="{2923B03A-6743-47C6-8758-902529F6BF5C}" type="slidenum">
              <a:rPr lang="en-US" smtClean="0"/>
              <a:t>20</a:t>
            </a:fld>
            <a:endParaRPr lang="en-US"/>
          </a:p>
        </p:txBody>
      </p:sp>
      <p:sp>
        <p:nvSpPr>
          <p:cNvPr id="54" name="Rectangle 53"/>
          <p:cNvSpPr/>
          <p:nvPr/>
        </p:nvSpPr>
        <p:spPr>
          <a:xfrm>
            <a:off x="3665419" y="2198318"/>
            <a:ext cx="1827272" cy="133582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771855" y="2201948"/>
            <a:ext cx="1827272" cy="133582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823467" y="2224991"/>
            <a:ext cx="641102" cy="1289738"/>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944582" y="2730251"/>
            <a:ext cx="360903" cy="261610"/>
          </a:xfrm>
          <a:prstGeom prst="rect">
            <a:avLst/>
          </a:prstGeom>
          <a:solidFill>
            <a:schemeClr val="accent6">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214714" y="5084374"/>
            <a:ext cx="360903" cy="261610"/>
          </a:xfrm>
          <a:prstGeom prst="rect">
            <a:avLst/>
          </a:prstGeom>
          <a:solidFill>
            <a:schemeClr val="accent4">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018327" y="2735839"/>
            <a:ext cx="369868" cy="26161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90768" y="2734355"/>
            <a:ext cx="260902" cy="276999"/>
          </a:xfrm>
          <a:prstGeom prst="rect">
            <a:avLst/>
          </a:prstGeom>
          <a:noFill/>
        </p:spPr>
        <p:txBody>
          <a:bodyPr wrap="square" rtlCol="0">
            <a:spAutoFit/>
          </a:bodyPr>
          <a:lstStyle/>
          <a:p>
            <a:r>
              <a:rPr lang="en-US" sz="1200" b="1" dirty="0"/>
              <a:t>7</a:t>
            </a:r>
          </a:p>
        </p:txBody>
      </p:sp>
      <p:sp>
        <p:nvSpPr>
          <p:cNvPr id="59" name="TextBox 58"/>
          <p:cNvSpPr txBox="1"/>
          <p:nvPr/>
        </p:nvSpPr>
        <p:spPr>
          <a:xfrm>
            <a:off x="-195" y="2043423"/>
            <a:ext cx="2208804" cy="861774"/>
          </a:xfrm>
          <a:prstGeom prst="rect">
            <a:avLst/>
          </a:prstGeom>
          <a:noFill/>
        </p:spPr>
        <p:txBody>
          <a:bodyPr wrap="square" rtlCol="0">
            <a:spAutoFit/>
          </a:bodyPr>
          <a:lstStyle/>
          <a:p>
            <a:r>
              <a:rPr lang="en-US" b="1" i="1" dirty="0">
                <a:solidFill>
                  <a:srgbClr val="FF0000"/>
                </a:solidFill>
              </a:rPr>
              <a:t>Query 1</a:t>
            </a:r>
            <a:r>
              <a:rPr lang="en-US" i="1" dirty="0">
                <a:solidFill>
                  <a:srgbClr val="FF0000"/>
                </a:solidFill>
              </a:rPr>
              <a:t>:</a:t>
            </a:r>
          </a:p>
          <a:p>
            <a:r>
              <a:rPr lang="en-US" sz="1600" i="1" dirty="0">
                <a:solidFill>
                  <a:srgbClr val="FF0000"/>
                </a:solidFill>
              </a:rPr>
              <a:t>Find the neighborhood average of green pixel?</a:t>
            </a:r>
          </a:p>
        </p:txBody>
      </p:sp>
      <p:sp>
        <p:nvSpPr>
          <p:cNvPr id="60" name="TextBox 59"/>
          <p:cNvSpPr txBox="1"/>
          <p:nvPr/>
        </p:nvSpPr>
        <p:spPr>
          <a:xfrm>
            <a:off x="-7815" y="2932519"/>
            <a:ext cx="2208804" cy="861774"/>
          </a:xfrm>
          <a:prstGeom prst="rect">
            <a:avLst/>
          </a:prstGeom>
          <a:noFill/>
        </p:spPr>
        <p:txBody>
          <a:bodyPr wrap="square" rtlCol="0">
            <a:spAutoFit/>
          </a:bodyPr>
          <a:lstStyle/>
          <a:p>
            <a:r>
              <a:rPr lang="en-US" b="1" i="1" dirty="0">
                <a:solidFill>
                  <a:srgbClr val="FF0000"/>
                </a:solidFill>
              </a:rPr>
              <a:t>Query 2</a:t>
            </a:r>
            <a:r>
              <a:rPr lang="en-US" i="1" dirty="0">
                <a:solidFill>
                  <a:srgbClr val="FF0000"/>
                </a:solidFill>
              </a:rPr>
              <a:t>:</a:t>
            </a:r>
          </a:p>
          <a:p>
            <a:r>
              <a:rPr lang="en-US" sz="1600" i="1" dirty="0">
                <a:solidFill>
                  <a:srgbClr val="FF0000"/>
                </a:solidFill>
              </a:rPr>
              <a:t>Find the neighborhood average of yellow pixel?</a:t>
            </a:r>
          </a:p>
        </p:txBody>
      </p:sp>
    </p:spTree>
    <p:extLst>
      <p:ext uri="{BB962C8B-B14F-4D97-AF65-F5344CB8AC3E}">
        <p14:creationId xmlns:p14="http://schemas.microsoft.com/office/powerpoint/2010/main" val="172676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5" grpId="0" animBg="1"/>
      <p:bldP spid="15" grpId="0"/>
      <p:bldP spid="41" grpId="0"/>
      <p:bldP spid="42" grpId="0"/>
      <p:bldP spid="43" grpId="0"/>
      <p:bldP spid="50" grpId="0" animBg="1"/>
      <p:bldP spid="49" grpId="0" animBg="1"/>
      <p:bldP spid="47" grpId="0" animBg="1"/>
      <p:bldP spid="51" grpId="0" animBg="1"/>
      <p:bldP spid="6" grpId="0"/>
      <p:bldP spid="52" grpId="0"/>
      <p:bldP spid="53" grpId="0"/>
      <p:bldP spid="54" grpId="0" animBg="1"/>
      <p:bldP spid="55" grpId="0" animBg="1"/>
      <p:bldP spid="56" grpId="0" animBg="1"/>
      <p:bldP spid="57" grpId="0" animBg="1"/>
      <p:bldP spid="58" grpId="0" animBg="1"/>
      <p:bldP spid="44" grpId="0" animBg="1"/>
      <p:bldP spid="16" grpId="0"/>
      <p:bldP spid="59" grpId="0"/>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Example </a:t>
            </a:r>
            <a:r>
              <a:rPr lang="en-US" sz="3200" b="1" dirty="0"/>
              <a:t>5: R-Tree in GPU</a:t>
            </a:r>
          </a:p>
        </p:txBody>
      </p:sp>
      <p:sp>
        <p:nvSpPr>
          <p:cNvPr id="13" name="Date Placeholder 12"/>
          <p:cNvSpPr>
            <a:spLocks noGrp="1"/>
          </p:cNvSpPr>
          <p:nvPr>
            <p:ph type="dt" sz="half" idx="10"/>
          </p:nvPr>
        </p:nvSpPr>
        <p:spPr/>
        <p:txBody>
          <a:bodyPr/>
          <a:lstStyle/>
          <a:p>
            <a:fld id="{C47E327A-A9E0-47F3-A6A3-0E4CB5E460F9}" type="datetime1">
              <a:rPr lang="en-US" smtClean="0"/>
              <a:t>3/29/17</a:t>
            </a:fld>
            <a:endParaRPr lang="en-US"/>
          </a:p>
        </p:txBody>
      </p:sp>
      <p:sp>
        <p:nvSpPr>
          <p:cNvPr id="4" name="Slide Number Placeholder 3"/>
          <p:cNvSpPr>
            <a:spLocks noGrp="1"/>
          </p:cNvSpPr>
          <p:nvPr>
            <p:ph type="sldNum" sz="quarter" idx="12"/>
          </p:nvPr>
        </p:nvSpPr>
        <p:spPr/>
        <p:txBody>
          <a:bodyPr/>
          <a:lstStyle/>
          <a:p>
            <a:fld id="{2923B03A-6743-47C6-8758-902529F6BF5C}" type="slidenum">
              <a:rPr lang="en-US" smtClean="0"/>
              <a:t>21</a:t>
            </a:fld>
            <a:endParaRPr lang="en-US"/>
          </a:p>
        </p:txBody>
      </p:sp>
      <p:sp>
        <p:nvSpPr>
          <p:cNvPr id="8" name="Content Placeholder 2"/>
          <p:cNvSpPr txBox="1">
            <a:spLocks/>
          </p:cNvSpPr>
          <p:nvPr/>
        </p:nvSpPr>
        <p:spPr>
          <a:xfrm>
            <a:off x="628650" y="1847851"/>
            <a:ext cx="81566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Implementation of R-Tree in GPU</a:t>
            </a:r>
          </a:p>
          <a:p>
            <a:pPr>
              <a:lnSpc>
                <a:spcPct val="80000"/>
              </a:lnSpc>
            </a:pPr>
            <a:r>
              <a:rPr lang="en-US" sz="2400" dirty="0"/>
              <a:t>Spatial Data Type Support: Polygon </a:t>
            </a:r>
          </a:p>
          <a:p>
            <a:pPr>
              <a:lnSpc>
                <a:spcPct val="80000"/>
              </a:lnSpc>
            </a:pPr>
            <a:r>
              <a:rPr lang="en-US" sz="2400" dirty="0"/>
              <a:t>Multi-dimensional indexing</a:t>
            </a:r>
          </a:p>
          <a:p>
            <a:pPr>
              <a:lnSpc>
                <a:spcPct val="80000"/>
              </a:lnSpc>
            </a:pPr>
            <a:r>
              <a:rPr lang="en-US" sz="2400" dirty="0"/>
              <a:t>Spatial query processing</a:t>
            </a:r>
          </a:p>
          <a:p>
            <a:pPr marL="457200" lvl="1" indent="0">
              <a:lnSpc>
                <a:spcPct val="80000"/>
              </a:lnSpc>
              <a:buFont typeface="Arial" panose="020B0604020202020204" pitchFamily="34" charset="0"/>
              <a:buNone/>
            </a:pPr>
            <a:endParaRPr lang="en-US" sz="1800" dirty="0"/>
          </a:p>
          <a:p>
            <a:pPr>
              <a:lnSpc>
                <a:spcPct val="80000"/>
              </a:lnSpc>
            </a:pPr>
            <a:endParaRPr lang="en-US" sz="2400" dirty="0"/>
          </a:p>
          <a:p>
            <a:pPr lvl="1">
              <a:lnSpc>
                <a:spcPct val="80000"/>
              </a:lnSpc>
            </a:pPr>
            <a:endParaRPr lang="en-US" sz="2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p:txBody>
      </p:sp>
    </p:spTree>
    <p:extLst>
      <p:ext uri="{BB962C8B-B14F-4D97-AF65-F5344CB8AC3E}">
        <p14:creationId xmlns:p14="http://schemas.microsoft.com/office/powerpoint/2010/main" val="155528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614557" y="5191135"/>
            <a:ext cx="724479" cy="936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200" b="1" dirty="0"/>
              <a:t>2.16 R-Tree in GPU: Multi-Dimensional Indexing</a:t>
            </a:r>
          </a:p>
        </p:txBody>
      </p:sp>
      <p:sp>
        <p:nvSpPr>
          <p:cNvPr id="8" name="Right Arrow 7"/>
          <p:cNvSpPr/>
          <p:nvPr/>
        </p:nvSpPr>
        <p:spPr>
          <a:xfrm rot="19116888" flipV="1">
            <a:off x="2320172" y="4147380"/>
            <a:ext cx="1368139" cy="215646"/>
          </a:xfrm>
          <a:prstGeom prst="rightArrow">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txBox="1">
            <a:spLocks/>
          </p:cNvSpPr>
          <p:nvPr/>
        </p:nvSpPr>
        <p:spPr>
          <a:xfrm>
            <a:off x="628651" y="1690689"/>
            <a:ext cx="7586436" cy="48152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Sorting Phase(GPU based Radix sort)</a:t>
            </a:r>
          </a:p>
          <a:p>
            <a:r>
              <a:rPr lang="en-US" sz="2000" dirty="0"/>
              <a:t>Packing Phase</a:t>
            </a:r>
          </a:p>
          <a:p>
            <a:endParaRPr lang="en-US" sz="1800" dirty="0"/>
          </a:p>
        </p:txBody>
      </p:sp>
      <p:sp>
        <p:nvSpPr>
          <p:cNvPr id="3" name="TextBox 2"/>
          <p:cNvSpPr txBox="1"/>
          <p:nvPr/>
        </p:nvSpPr>
        <p:spPr>
          <a:xfrm>
            <a:off x="4321382" y="3967470"/>
            <a:ext cx="4646645" cy="861774"/>
          </a:xfrm>
          <a:prstGeom prst="rect">
            <a:avLst/>
          </a:prstGeom>
          <a:noFill/>
        </p:spPr>
        <p:txBody>
          <a:bodyPr wrap="square" rtlCol="0">
            <a:spAutoFit/>
          </a:bodyPr>
          <a:lstStyle/>
          <a:p>
            <a:r>
              <a:rPr lang="en-US" dirty="0"/>
              <a:t>GPU data structure</a:t>
            </a:r>
          </a:p>
          <a:p>
            <a:pPr marL="285750" indent="-285750">
              <a:buFontTx/>
              <a:buChar char="-"/>
            </a:pPr>
            <a:r>
              <a:rPr lang="en-US" dirty="0"/>
              <a:t>Uses two arrays to represent R-Tree</a:t>
            </a:r>
          </a:p>
          <a:p>
            <a:r>
              <a:rPr lang="en-US" sz="1400" dirty="0"/>
              <a:t>   </a:t>
            </a:r>
          </a:p>
        </p:txBody>
      </p:sp>
      <p:sp>
        <p:nvSpPr>
          <p:cNvPr id="10" name="Date Placeholder 9"/>
          <p:cNvSpPr>
            <a:spLocks noGrp="1"/>
          </p:cNvSpPr>
          <p:nvPr>
            <p:ph type="dt" sz="half" idx="10"/>
          </p:nvPr>
        </p:nvSpPr>
        <p:spPr/>
        <p:txBody>
          <a:bodyPr/>
          <a:lstStyle/>
          <a:p>
            <a:fld id="{9A500764-78E7-42B1-AB42-E2D9904403AF}" type="datetime1">
              <a:rPr lang="en-US" smtClean="0"/>
              <a:t>3/29/17</a:t>
            </a:fld>
            <a:endParaRPr lang="en-US"/>
          </a:p>
        </p:txBody>
      </p:sp>
      <p:sp>
        <p:nvSpPr>
          <p:cNvPr id="4" name="Rectangle 3"/>
          <p:cNvSpPr/>
          <p:nvPr/>
        </p:nvSpPr>
        <p:spPr>
          <a:xfrm>
            <a:off x="85989" y="3106663"/>
            <a:ext cx="2105085" cy="31208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8070" y="3106663"/>
            <a:ext cx="245246" cy="200765"/>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3" name="Rectangle 12"/>
          <p:cNvSpPr/>
          <p:nvPr/>
        </p:nvSpPr>
        <p:spPr>
          <a:xfrm>
            <a:off x="108069" y="3360879"/>
            <a:ext cx="635705" cy="25095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4" name="Rectangle 13"/>
          <p:cNvSpPr/>
          <p:nvPr/>
        </p:nvSpPr>
        <p:spPr>
          <a:xfrm>
            <a:off x="108070" y="3652611"/>
            <a:ext cx="359934" cy="25603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5" name="Rectangle 14"/>
          <p:cNvSpPr/>
          <p:nvPr/>
        </p:nvSpPr>
        <p:spPr>
          <a:xfrm>
            <a:off x="288037" y="4213044"/>
            <a:ext cx="586367" cy="19990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6" name="Rectangle 15"/>
          <p:cNvSpPr/>
          <p:nvPr/>
        </p:nvSpPr>
        <p:spPr>
          <a:xfrm>
            <a:off x="468004" y="4517735"/>
            <a:ext cx="275770" cy="68753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7" name="Rectangle 16"/>
          <p:cNvSpPr/>
          <p:nvPr/>
        </p:nvSpPr>
        <p:spPr>
          <a:xfrm>
            <a:off x="972413" y="4207408"/>
            <a:ext cx="260314" cy="68753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8" name="Rectangle 17"/>
          <p:cNvSpPr/>
          <p:nvPr/>
        </p:nvSpPr>
        <p:spPr>
          <a:xfrm>
            <a:off x="1207797" y="5344468"/>
            <a:ext cx="586367" cy="19990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9" name="Rectangle 18"/>
          <p:cNvSpPr/>
          <p:nvPr/>
        </p:nvSpPr>
        <p:spPr>
          <a:xfrm>
            <a:off x="1236734" y="5693479"/>
            <a:ext cx="479499" cy="30276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0" name="Rectangle 19"/>
          <p:cNvSpPr/>
          <p:nvPr/>
        </p:nvSpPr>
        <p:spPr>
          <a:xfrm>
            <a:off x="1858144" y="5644523"/>
            <a:ext cx="315625" cy="567291"/>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1" name="Rectangle 20"/>
          <p:cNvSpPr/>
          <p:nvPr/>
        </p:nvSpPr>
        <p:spPr>
          <a:xfrm>
            <a:off x="2643307" y="5198616"/>
            <a:ext cx="676940" cy="33288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2" name="Rectangle 21"/>
          <p:cNvSpPr/>
          <p:nvPr/>
        </p:nvSpPr>
        <p:spPr>
          <a:xfrm>
            <a:off x="2844319" y="5583554"/>
            <a:ext cx="341666" cy="515241"/>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aphicFrame>
        <p:nvGraphicFramePr>
          <p:cNvPr id="23" name="Table 22"/>
          <p:cNvGraphicFramePr>
            <a:graphicFrameLocks noGrp="1"/>
          </p:cNvGraphicFramePr>
          <p:nvPr>
            <p:extLst/>
          </p:nvPr>
        </p:nvGraphicFramePr>
        <p:xfrm>
          <a:off x="3740234" y="3486354"/>
          <a:ext cx="1047117" cy="268275"/>
        </p:xfrm>
        <a:graphic>
          <a:graphicData uri="http://schemas.openxmlformats.org/drawingml/2006/table">
            <a:tbl>
              <a:tblPr firstRow="1" bandRow="1">
                <a:tableStyleId>{073A0DAA-6AF3-43AB-8588-CEC1D06C72B9}</a:tableStyleId>
              </a:tblPr>
              <a:tblGrid>
                <a:gridCol w="349039">
                  <a:extLst>
                    <a:ext uri="{9D8B030D-6E8A-4147-A177-3AD203B41FA5}">
                      <a16:colId xmlns:a16="http://schemas.microsoft.com/office/drawing/2014/main" xmlns="" val="3694440498"/>
                    </a:ext>
                  </a:extLst>
                </a:gridCol>
                <a:gridCol w="349039">
                  <a:extLst>
                    <a:ext uri="{9D8B030D-6E8A-4147-A177-3AD203B41FA5}">
                      <a16:colId xmlns:a16="http://schemas.microsoft.com/office/drawing/2014/main" xmlns="" val="2276507820"/>
                    </a:ext>
                  </a:extLst>
                </a:gridCol>
                <a:gridCol w="349039">
                  <a:extLst>
                    <a:ext uri="{9D8B030D-6E8A-4147-A177-3AD203B41FA5}">
                      <a16:colId xmlns:a16="http://schemas.microsoft.com/office/drawing/2014/main" xmlns="" val="3689473300"/>
                    </a:ext>
                  </a:extLst>
                </a:gridCol>
              </a:tblGrid>
              <a:tr h="268275">
                <a:tc>
                  <a:txBody>
                    <a:bodyPr/>
                    <a:lstStyle/>
                    <a:p>
                      <a:pPr algn="ctr"/>
                      <a:r>
                        <a:rPr lang="en-US" sz="1100" b="0" i="1" dirty="0">
                          <a:solidFill>
                            <a:sysClr val="windowText" lastClr="000000"/>
                          </a:solidFill>
                        </a:rPr>
                        <a:t>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i="1" dirty="0">
                          <a:solidFill>
                            <a:sysClr val="windowText" lastClr="000000"/>
                          </a:solidFill>
                        </a:rPr>
                        <a:t>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i="1" dirty="0">
                          <a:solidFill>
                            <a:sysClr val="windowText" lastClr="000000"/>
                          </a:solidFill>
                        </a:rPr>
                        <a:t>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cxnSp>
        <p:nvCxnSpPr>
          <p:cNvPr id="29" name="Straight Arrow Connector 28"/>
          <p:cNvCxnSpPr/>
          <p:nvPr/>
        </p:nvCxnSpPr>
        <p:spPr>
          <a:xfrm flipH="1">
            <a:off x="3867938" y="2808078"/>
            <a:ext cx="1208570" cy="678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123646" y="2714737"/>
            <a:ext cx="361070" cy="791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781464" y="2794795"/>
            <a:ext cx="465045" cy="684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4927465" y="3499902"/>
          <a:ext cx="1047117" cy="268275"/>
        </p:xfrm>
        <a:graphic>
          <a:graphicData uri="http://schemas.openxmlformats.org/drawingml/2006/table">
            <a:tbl>
              <a:tblPr firstRow="1" bandRow="1">
                <a:tableStyleId>{073A0DAA-6AF3-43AB-8588-CEC1D06C72B9}</a:tableStyleId>
              </a:tblPr>
              <a:tblGrid>
                <a:gridCol w="349039">
                  <a:extLst>
                    <a:ext uri="{9D8B030D-6E8A-4147-A177-3AD203B41FA5}">
                      <a16:colId xmlns:a16="http://schemas.microsoft.com/office/drawing/2014/main" xmlns="" val="3694440498"/>
                    </a:ext>
                  </a:extLst>
                </a:gridCol>
                <a:gridCol w="349039">
                  <a:extLst>
                    <a:ext uri="{9D8B030D-6E8A-4147-A177-3AD203B41FA5}">
                      <a16:colId xmlns:a16="http://schemas.microsoft.com/office/drawing/2014/main" xmlns="" val="2276507820"/>
                    </a:ext>
                  </a:extLst>
                </a:gridCol>
                <a:gridCol w="349039">
                  <a:extLst>
                    <a:ext uri="{9D8B030D-6E8A-4147-A177-3AD203B41FA5}">
                      <a16:colId xmlns:a16="http://schemas.microsoft.com/office/drawing/2014/main" xmlns="" val="3689473300"/>
                    </a:ext>
                  </a:extLst>
                </a:gridCol>
              </a:tblGrid>
              <a:tr h="268275">
                <a:tc>
                  <a:txBody>
                    <a:bodyPr/>
                    <a:lstStyle/>
                    <a:p>
                      <a:pPr algn="ctr"/>
                      <a:r>
                        <a:rPr lang="en-US" sz="1100" b="0" i="1" dirty="0">
                          <a:solidFill>
                            <a:sysClr val="windowText" lastClr="000000"/>
                          </a:solidFill>
                        </a:rPr>
                        <a:t>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i="1" dirty="0">
                          <a:solidFill>
                            <a:sysClr val="windowText" lastClr="000000"/>
                          </a:solidFill>
                        </a:rPr>
                        <a:t>R5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i="1" dirty="0">
                          <a:solidFill>
                            <a:sysClr val="windowText" lastClr="000000"/>
                          </a:solidFill>
                        </a:rPr>
                        <a:t>R6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37" name="Table 36"/>
          <p:cNvGraphicFramePr>
            <a:graphicFrameLocks noGrp="1"/>
          </p:cNvGraphicFramePr>
          <p:nvPr>
            <p:extLst/>
          </p:nvPr>
        </p:nvGraphicFramePr>
        <p:xfrm>
          <a:off x="6070931" y="3498704"/>
          <a:ext cx="1047117" cy="268275"/>
        </p:xfrm>
        <a:graphic>
          <a:graphicData uri="http://schemas.openxmlformats.org/drawingml/2006/table">
            <a:tbl>
              <a:tblPr firstRow="1" bandRow="1">
                <a:tableStyleId>{073A0DAA-6AF3-43AB-8588-CEC1D06C72B9}</a:tableStyleId>
              </a:tblPr>
              <a:tblGrid>
                <a:gridCol w="349039">
                  <a:extLst>
                    <a:ext uri="{9D8B030D-6E8A-4147-A177-3AD203B41FA5}">
                      <a16:colId xmlns:a16="http://schemas.microsoft.com/office/drawing/2014/main" xmlns="" val="3694440498"/>
                    </a:ext>
                  </a:extLst>
                </a:gridCol>
                <a:gridCol w="349039">
                  <a:extLst>
                    <a:ext uri="{9D8B030D-6E8A-4147-A177-3AD203B41FA5}">
                      <a16:colId xmlns:a16="http://schemas.microsoft.com/office/drawing/2014/main" xmlns="" val="2276507820"/>
                    </a:ext>
                  </a:extLst>
                </a:gridCol>
                <a:gridCol w="349039">
                  <a:extLst>
                    <a:ext uri="{9D8B030D-6E8A-4147-A177-3AD203B41FA5}">
                      <a16:colId xmlns:a16="http://schemas.microsoft.com/office/drawing/2014/main" xmlns="" val="3689473300"/>
                    </a:ext>
                  </a:extLst>
                </a:gridCol>
              </a:tblGrid>
              <a:tr h="268275">
                <a:tc>
                  <a:txBody>
                    <a:bodyPr/>
                    <a:lstStyle/>
                    <a:p>
                      <a:pPr algn="ctr"/>
                      <a:r>
                        <a:rPr lang="en-US" sz="1100" b="0" i="1" dirty="0">
                          <a:solidFill>
                            <a:sysClr val="windowText" lastClr="000000"/>
                          </a:solidFill>
                        </a:rPr>
                        <a:t>R7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i="1" dirty="0">
                          <a:solidFill>
                            <a:sysClr val="windowText" lastClr="000000"/>
                          </a:solidFill>
                        </a:rPr>
                        <a:t>R8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i="1" dirty="0">
                          <a:solidFill>
                            <a:sysClr val="windowText" lastClr="000000"/>
                          </a:solidFill>
                        </a:rPr>
                        <a:t>R9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38" name="Table 37"/>
          <p:cNvGraphicFramePr>
            <a:graphicFrameLocks noGrp="1"/>
          </p:cNvGraphicFramePr>
          <p:nvPr>
            <p:extLst/>
          </p:nvPr>
        </p:nvGraphicFramePr>
        <p:xfrm>
          <a:off x="7214396" y="3498703"/>
          <a:ext cx="1291893" cy="268275"/>
        </p:xfrm>
        <a:graphic>
          <a:graphicData uri="http://schemas.openxmlformats.org/drawingml/2006/table">
            <a:tbl>
              <a:tblPr firstRow="1" bandRow="1">
                <a:tableStyleId>{073A0DAA-6AF3-43AB-8588-CEC1D06C72B9}</a:tableStyleId>
              </a:tblPr>
              <a:tblGrid>
                <a:gridCol w="430631">
                  <a:extLst>
                    <a:ext uri="{9D8B030D-6E8A-4147-A177-3AD203B41FA5}">
                      <a16:colId xmlns:a16="http://schemas.microsoft.com/office/drawing/2014/main" xmlns="" val="3694440498"/>
                    </a:ext>
                  </a:extLst>
                </a:gridCol>
                <a:gridCol w="430631">
                  <a:extLst>
                    <a:ext uri="{9D8B030D-6E8A-4147-A177-3AD203B41FA5}">
                      <a16:colId xmlns:a16="http://schemas.microsoft.com/office/drawing/2014/main" xmlns="" val="2276507820"/>
                    </a:ext>
                  </a:extLst>
                </a:gridCol>
                <a:gridCol w="430631">
                  <a:extLst>
                    <a:ext uri="{9D8B030D-6E8A-4147-A177-3AD203B41FA5}">
                      <a16:colId xmlns:a16="http://schemas.microsoft.com/office/drawing/2014/main" xmlns="" val="3689473300"/>
                    </a:ext>
                  </a:extLst>
                </a:gridCol>
              </a:tblGrid>
              <a:tr h="268275">
                <a:tc>
                  <a:txBody>
                    <a:bodyPr/>
                    <a:lstStyle/>
                    <a:p>
                      <a:pPr algn="ctr"/>
                      <a:r>
                        <a:rPr lang="en-US" sz="1100" b="0" i="1" dirty="0">
                          <a:solidFill>
                            <a:sysClr val="windowText" lastClr="000000"/>
                          </a:solidFill>
                        </a:rPr>
                        <a:t>R10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i="1" dirty="0">
                          <a:solidFill>
                            <a:sysClr val="windowText" lastClr="000000"/>
                          </a:solidFill>
                        </a:rPr>
                        <a:t>R11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sp>
        <p:nvSpPr>
          <p:cNvPr id="39" name="Rectangle 38"/>
          <p:cNvSpPr/>
          <p:nvPr/>
        </p:nvSpPr>
        <p:spPr>
          <a:xfrm>
            <a:off x="108069" y="3106663"/>
            <a:ext cx="635705" cy="80198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75837" y="4193287"/>
            <a:ext cx="956889" cy="101198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187594" y="5330190"/>
            <a:ext cx="986175" cy="881623"/>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630457" y="5191135"/>
            <a:ext cx="690954" cy="90766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37363" y="2883577"/>
            <a:ext cx="463509" cy="276999"/>
          </a:xfrm>
          <a:prstGeom prst="rect">
            <a:avLst/>
          </a:prstGeom>
          <a:noFill/>
        </p:spPr>
        <p:txBody>
          <a:bodyPr wrap="square" rtlCol="0">
            <a:spAutoFit/>
          </a:bodyPr>
          <a:lstStyle/>
          <a:p>
            <a:r>
              <a:rPr lang="en-US" sz="1200" dirty="0"/>
              <a:t>R12</a:t>
            </a:r>
          </a:p>
        </p:txBody>
      </p:sp>
      <p:sp>
        <p:nvSpPr>
          <p:cNvPr id="44" name="TextBox 43"/>
          <p:cNvSpPr txBox="1"/>
          <p:nvPr/>
        </p:nvSpPr>
        <p:spPr>
          <a:xfrm>
            <a:off x="874404" y="3992211"/>
            <a:ext cx="488167" cy="276999"/>
          </a:xfrm>
          <a:prstGeom prst="rect">
            <a:avLst/>
          </a:prstGeom>
          <a:noFill/>
        </p:spPr>
        <p:txBody>
          <a:bodyPr wrap="square" rtlCol="0">
            <a:spAutoFit/>
          </a:bodyPr>
          <a:lstStyle/>
          <a:p>
            <a:r>
              <a:rPr lang="en-US" sz="1200" dirty="0"/>
              <a:t>R13</a:t>
            </a:r>
          </a:p>
        </p:txBody>
      </p:sp>
      <p:sp>
        <p:nvSpPr>
          <p:cNvPr id="45" name="TextBox 44"/>
          <p:cNvSpPr txBox="1"/>
          <p:nvPr/>
        </p:nvSpPr>
        <p:spPr>
          <a:xfrm>
            <a:off x="1814367" y="5066767"/>
            <a:ext cx="516988" cy="276999"/>
          </a:xfrm>
          <a:prstGeom prst="rect">
            <a:avLst/>
          </a:prstGeom>
          <a:noFill/>
        </p:spPr>
        <p:txBody>
          <a:bodyPr wrap="square" rtlCol="0">
            <a:spAutoFit/>
          </a:bodyPr>
          <a:lstStyle/>
          <a:p>
            <a:r>
              <a:rPr lang="en-US" sz="1200" dirty="0"/>
              <a:t>R14</a:t>
            </a:r>
          </a:p>
        </p:txBody>
      </p:sp>
      <p:sp>
        <p:nvSpPr>
          <p:cNvPr id="46" name="TextBox 45"/>
          <p:cNvSpPr txBox="1"/>
          <p:nvPr/>
        </p:nvSpPr>
        <p:spPr>
          <a:xfrm>
            <a:off x="3282467" y="5088061"/>
            <a:ext cx="436821" cy="276999"/>
          </a:xfrm>
          <a:prstGeom prst="rect">
            <a:avLst/>
          </a:prstGeom>
          <a:noFill/>
        </p:spPr>
        <p:txBody>
          <a:bodyPr wrap="square" rtlCol="0">
            <a:spAutoFit/>
          </a:bodyPr>
          <a:lstStyle/>
          <a:p>
            <a:r>
              <a:rPr lang="en-US" sz="1200" dirty="0"/>
              <a:t>R15</a:t>
            </a:r>
          </a:p>
        </p:txBody>
      </p:sp>
      <p:graphicFrame>
        <p:nvGraphicFramePr>
          <p:cNvPr id="48" name="Table 47"/>
          <p:cNvGraphicFramePr>
            <a:graphicFrameLocks noGrp="1"/>
          </p:cNvGraphicFramePr>
          <p:nvPr>
            <p:extLst/>
          </p:nvPr>
        </p:nvGraphicFramePr>
        <p:xfrm>
          <a:off x="4782648" y="2533029"/>
          <a:ext cx="1287972" cy="268275"/>
        </p:xfrm>
        <a:graphic>
          <a:graphicData uri="http://schemas.openxmlformats.org/drawingml/2006/table">
            <a:tbl>
              <a:tblPr firstRow="1" bandRow="1">
                <a:tableStyleId>{073A0DAA-6AF3-43AB-8588-CEC1D06C72B9}</a:tableStyleId>
              </a:tblPr>
              <a:tblGrid>
                <a:gridCol w="429324">
                  <a:extLst>
                    <a:ext uri="{9D8B030D-6E8A-4147-A177-3AD203B41FA5}">
                      <a16:colId xmlns:a16="http://schemas.microsoft.com/office/drawing/2014/main" xmlns="" val="3694440498"/>
                    </a:ext>
                  </a:extLst>
                </a:gridCol>
                <a:gridCol w="429324">
                  <a:extLst>
                    <a:ext uri="{9D8B030D-6E8A-4147-A177-3AD203B41FA5}">
                      <a16:colId xmlns:a16="http://schemas.microsoft.com/office/drawing/2014/main" xmlns="" val="2276507820"/>
                    </a:ext>
                  </a:extLst>
                </a:gridCol>
                <a:gridCol w="429324">
                  <a:extLst>
                    <a:ext uri="{9D8B030D-6E8A-4147-A177-3AD203B41FA5}">
                      <a16:colId xmlns:a16="http://schemas.microsoft.com/office/drawing/2014/main" xmlns="" val="3689473300"/>
                    </a:ext>
                  </a:extLst>
                </a:gridCol>
              </a:tblGrid>
              <a:tr h="268275">
                <a:tc>
                  <a:txBody>
                    <a:bodyPr/>
                    <a:lstStyle/>
                    <a:p>
                      <a:pPr algn="ctr"/>
                      <a:r>
                        <a:rPr lang="en-US" sz="1100" b="0" i="1" dirty="0">
                          <a:solidFill>
                            <a:sysClr val="windowText" lastClr="000000"/>
                          </a:solidFill>
                        </a:rPr>
                        <a:t>R12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i="1" dirty="0">
                          <a:solidFill>
                            <a:sysClr val="windowText" lastClr="000000"/>
                          </a:solidFill>
                        </a:rPr>
                        <a:t>R13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i="1" dirty="0">
                          <a:solidFill>
                            <a:sysClr val="windowText" lastClr="000000"/>
                          </a:solidFill>
                        </a:rPr>
                        <a:t>R14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58" name="Table 57"/>
          <p:cNvGraphicFramePr>
            <a:graphicFrameLocks noGrp="1"/>
          </p:cNvGraphicFramePr>
          <p:nvPr>
            <p:extLst/>
          </p:nvPr>
        </p:nvGraphicFramePr>
        <p:xfrm>
          <a:off x="7245003" y="2539803"/>
          <a:ext cx="1287972" cy="268275"/>
        </p:xfrm>
        <a:graphic>
          <a:graphicData uri="http://schemas.openxmlformats.org/drawingml/2006/table">
            <a:tbl>
              <a:tblPr firstRow="1" bandRow="1">
                <a:tableStyleId>{073A0DAA-6AF3-43AB-8588-CEC1D06C72B9}</a:tableStyleId>
              </a:tblPr>
              <a:tblGrid>
                <a:gridCol w="429324">
                  <a:extLst>
                    <a:ext uri="{9D8B030D-6E8A-4147-A177-3AD203B41FA5}">
                      <a16:colId xmlns:a16="http://schemas.microsoft.com/office/drawing/2014/main" xmlns="" val="3694440498"/>
                    </a:ext>
                  </a:extLst>
                </a:gridCol>
                <a:gridCol w="429324">
                  <a:extLst>
                    <a:ext uri="{9D8B030D-6E8A-4147-A177-3AD203B41FA5}">
                      <a16:colId xmlns:a16="http://schemas.microsoft.com/office/drawing/2014/main" xmlns="" val="2276507820"/>
                    </a:ext>
                  </a:extLst>
                </a:gridCol>
                <a:gridCol w="429324">
                  <a:extLst>
                    <a:ext uri="{9D8B030D-6E8A-4147-A177-3AD203B41FA5}">
                      <a16:colId xmlns:a16="http://schemas.microsoft.com/office/drawing/2014/main" xmlns="" val="3689473300"/>
                    </a:ext>
                  </a:extLst>
                </a:gridCol>
              </a:tblGrid>
              <a:tr h="268275">
                <a:tc>
                  <a:txBody>
                    <a:bodyPr/>
                    <a:lstStyle/>
                    <a:p>
                      <a:pPr algn="ctr"/>
                      <a:r>
                        <a:rPr lang="en-US" sz="1100" b="0" i="1" dirty="0">
                          <a:solidFill>
                            <a:sysClr val="windowText" lastClr="000000"/>
                          </a:solidFill>
                        </a:rPr>
                        <a:t>R15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cxnSp>
        <p:nvCxnSpPr>
          <p:cNvPr id="59" name="Straight Arrow Connector 58"/>
          <p:cNvCxnSpPr/>
          <p:nvPr/>
        </p:nvCxnSpPr>
        <p:spPr>
          <a:xfrm flipH="1">
            <a:off x="7366039" y="2801304"/>
            <a:ext cx="180364" cy="685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32083" y="2903788"/>
            <a:ext cx="471861" cy="276999"/>
          </a:xfrm>
          <a:prstGeom prst="rect">
            <a:avLst/>
          </a:prstGeom>
          <a:noFill/>
        </p:spPr>
        <p:txBody>
          <a:bodyPr wrap="square" rtlCol="0">
            <a:spAutoFit/>
          </a:bodyPr>
          <a:lstStyle/>
          <a:p>
            <a:r>
              <a:rPr lang="en-US" sz="1200" dirty="0"/>
              <a:t>R16</a:t>
            </a:r>
          </a:p>
        </p:txBody>
      </p:sp>
      <p:sp>
        <p:nvSpPr>
          <p:cNvPr id="62" name="TextBox 61"/>
          <p:cNvSpPr txBox="1"/>
          <p:nvPr/>
        </p:nvSpPr>
        <p:spPr>
          <a:xfrm>
            <a:off x="2960870" y="4949561"/>
            <a:ext cx="526690" cy="276999"/>
          </a:xfrm>
          <a:prstGeom prst="rect">
            <a:avLst/>
          </a:prstGeom>
          <a:noFill/>
        </p:spPr>
        <p:txBody>
          <a:bodyPr wrap="square" rtlCol="0">
            <a:spAutoFit/>
          </a:bodyPr>
          <a:lstStyle/>
          <a:p>
            <a:r>
              <a:rPr lang="en-US" sz="1200" dirty="0"/>
              <a:t>R17</a:t>
            </a:r>
          </a:p>
        </p:txBody>
      </p:sp>
      <p:graphicFrame>
        <p:nvGraphicFramePr>
          <p:cNvPr id="65" name="Table 64"/>
          <p:cNvGraphicFramePr>
            <a:graphicFrameLocks noGrp="1"/>
          </p:cNvGraphicFramePr>
          <p:nvPr>
            <p:extLst/>
          </p:nvPr>
        </p:nvGraphicFramePr>
        <p:xfrm>
          <a:off x="5974582" y="1560914"/>
          <a:ext cx="1287972" cy="268275"/>
        </p:xfrm>
        <a:graphic>
          <a:graphicData uri="http://schemas.openxmlformats.org/drawingml/2006/table">
            <a:tbl>
              <a:tblPr firstRow="1" bandRow="1">
                <a:tableStyleId>{073A0DAA-6AF3-43AB-8588-CEC1D06C72B9}</a:tableStyleId>
              </a:tblPr>
              <a:tblGrid>
                <a:gridCol w="429324">
                  <a:extLst>
                    <a:ext uri="{9D8B030D-6E8A-4147-A177-3AD203B41FA5}">
                      <a16:colId xmlns:a16="http://schemas.microsoft.com/office/drawing/2014/main" xmlns="" val="3694440498"/>
                    </a:ext>
                  </a:extLst>
                </a:gridCol>
                <a:gridCol w="429324">
                  <a:extLst>
                    <a:ext uri="{9D8B030D-6E8A-4147-A177-3AD203B41FA5}">
                      <a16:colId xmlns:a16="http://schemas.microsoft.com/office/drawing/2014/main" xmlns="" val="2276507820"/>
                    </a:ext>
                  </a:extLst>
                </a:gridCol>
                <a:gridCol w="429324">
                  <a:extLst>
                    <a:ext uri="{9D8B030D-6E8A-4147-A177-3AD203B41FA5}">
                      <a16:colId xmlns:a16="http://schemas.microsoft.com/office/drawing/2014/main" xmlns="" val="3689473300"/>
                    </a:ext>
                  </a:extLst>
                </a:gridCol>
              </a:tblGrid>
              <a:tr h="268275">
                <a:tc>
                  <a:txBody>
                    <a:bodyPr/>
                    <a:lstStyle/>
                    <a:p>
                      <a:pPr algn="ctr"/>
                      <a:r>
                        <a:rPr lang="en-US" sz="1100" b="0" i="1" dirty="0">
                          <a:solidFill>
                            <a:sysClr val="windowText" lastClr="000000"/>
                          </a:solidFill>
                        </a:rPr>
                        <a:t>R16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i="1" dirty="0">
                          <a:solidFill>
                            <a:sysClr val="windowText" lastClr="000000"/>
                          </a:solidFill>
                        </a:rPr>
                        <a:t>R17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cxnSp>
        <p:nvCxnSpPr>
          <p:cNvPr id="66" name="Straight Arrow Connector 65"/>
          <p:cNvCxnSpPr/>
          <p:nvPr/>
        </p:nvCxnSpPr>
        <p:spPr>
          <a:xfrm flipH="1">
            <a:off x="4957813" y="1841479"/>
            <a:ext cx="1271013" cy="671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594489" y="1816373"/>
            <a:ext cx="813025" cy="703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Table 46"/>
          <p:cNvGraphicFramePr>
            <a:graphicFrameLocks noGrp="1"/>
          </p:cNvGraphicFramePr>
          <p:nvPr>
            <p:extLst/>
          </p:nvPr>
        </p:nvGraphicFramePr>
        <p:xfrm>
          <a:off x="4382163" y="5321473"/>
          <a:ext cx="4472085" cy="268275"/>
        </p:xfrm>
        <a:graphic>
          <a:graphicData uri="http://schemas.openxmlformats.org/drawingml/2006/table">
            <a:tbl>
              <a:tblPr firstRow="1" bandRow="1">
                <a:tableStyleId>{073A0DAA-6AF3-43AB-8588-CEC1D06C72B9}</a:tableStyleId>
              </a:tblPr>
              <a:tblGrid>
                <a:gridCol w="298139">
                  <a:extLst>
                    <a:ext uri="{9D8B030D-6E8A-4147-A177-3AD203B41FA5}">
                      <a16:colId xmlns:a16="http://schemas.microsoft.com/office/drawing/2014/main" xmlns="" val="3694440498"/>
                    </a:ext>
                  </a:extLst>
                </a:gridCol>
                <a:gridCol w="298139">
                  <a:extLst>
                    <a:ext uri="{9D8B030D-6E8A-4147-A177-3AD203B41FA5}">
                      <a16:colId xmlns:a16="http://schemas.microsoft.com/office/drawing/2014/main" xmlns="" val="4255946105"/>
                    </a:ext>
                  </a:extLst>
                </a:gridCol>
                <a:gridCol w="298139">
                  <a:extLst>
                    <a:ext uri="{9D8B030D-6E8A-4147-A177-3AD203B41FA5}">
                      <a16:colId xmlns:a16="http://schemas.microsoft.com/office/drawing/2014/main" xmlns="" val="3082124983"/>
                    </a:ext>
                  </a:extLst>
                </a:gridCol>
                <a:gridCol w="298139">
                  <a:extLst>
                    <a:ext uri="{9D8B030D-6E8A-4147-A177-3AD203B41FA5}">
                      <a16:colId xmlns:a16="http://schemas.microsoft.com/office/drawing/2014/main" xmlns="" val="2276507820"/>
                    </a:ext>
                  </a:extLst>
                </a:gridCol>
                <a:gridCol w="298139">
                  <a:extLst>
                    <a:ext uri="{9D8B030D-6E8A-4147-A177-3AD203B41FA5}">
                      <a16:colId xmlns:a16="http://schemas.microsoft.com/office/drawing/2014/main" xmlns="" val="595038711"/>
                    </a:ext>
                  </a:extLst>
                </a:gridCol>
                <a:gridCol w="298139">
                  <a:extLst>
                    <a:ext uri="{9D8B030D-6E8A-4147-A177-3AD203B41FA5}">
                      <a16:colId xmlns:a16="http://schemas.microsoft.com/office/drawing/2014/main" xmlns="" val="4252437189"/>
                    </a:ext>
                  </a:extLst>
                </a:gridCol>
                <a:gridCol w="298139">
                  <a:extLst>
                    <a:ext uri="{9D8B030D-6E8A-4147-A177-3AD203B41FA5}">
                      <a16:colId xmlns:a16="http://schemas.microsoft.com/office/drawing/2014/main" xmlns="" val="2676265900"/>
                    </a:ext>
                  </a:extLst>
                </a:gridCol>
                <a:gridCol w="298139">
                  <a:extLst>
                    <a:ext uri="{9D8B030D-6E8A-4147-A177-3AD203B41FA5}">
                      <a16:colId xmlns:a16="http://schemas.microsoft.com/office/drawing/2014/main" xmlns="" val="2903499330"/>
                    </a:ext>
                  </a:extLst>
                </a:gridCol>
                <a:gridCol w="298139">
                  <a:extLst>
                    <a:ext uri="{9D8B030D-6E8A-4147-A177-3AD203B41FA5}">
                      <a16:colId xmlns:a16="http://schemas.microsoft.com/office/drawing/2014/main" xmlns="" val="2286509726"/>
                    </a:ext>
                  </a:extLst>
                </a:gridCol>
                <a:gridCol w="298139">
                  <a:extLst>
                    <a:ext uri="{9D8B030D-6E8A-4147-A177-3AD203B41FA5}">
                      <a16:colId xmlns:a16="http://schemas.microsoft.com/office/drawing/2014/main" xmlns="" val="763120558"/>
                    </a:ext>
                  </a:extLst>
                </a:gridCol>
                <a:gridCol w="298139">
                  <a:extLst>
                    <a:ext uri="{9D8B030D-6E8A-4147-A177-3AD203B41FA5}">
                      <a16:colId xmlns:a16="http://schemas.microsoft.com/office/drawing/2014/main" xmlns="" val="168994540"/>
                    </a:ext>
                  </a:extLst>
                </a:gridCol>
                <a:gridCol w="298139">
                  <a:extLst>
                    <a:ext uri="{9D8B030D-6E8A-4147-A177-3AD203B41FA5}">
                      <a16:colId xmlns:a16="http://schemas.microsoft.com/office/drawing/2014/main" xmlns="" val="61402398"/>
                    </a:ext>
                  </a:extLst>
                </a:gridCol>
                <a:gridCol w="298139">
                  <a:extLst>
                    <a:ext uri="{9D8B030D-6E8A-4147-A177-3AD203B41FA5}">
                      <a16:colId xmlns:a16="http://schemas.microsoft.com/office/drawing/2014/main" xmlns="" val="1570321911"/>
                    </a:ext>
                  </a:extLst>
                </a:gridCol>
                <a:gridCol w="298139">
                  <a:extLst>
                    <a:ext uri="{9D8B030D-6E8A-4147-A177-3AD203B41FA5}">
                      <a16:colId xmlns:a16="http://schemas.microsoft.com/office/drawing/2014/main" xmlns="" val="36488755"/>
                    </a:ext>
                  </a:extLst>
                </a:gridCol>
                <a:gridCol w="298139">
                  <a:extLst>
                    <a:ext uri="{9D8B030D-6E8A-4147-A177-3AD203B41FA5}">
                      <a16:colId xmlns:a16="http://schemas.microsoft.com/office/drawing/2014/main" xmlns="" val="3689473300"/>
                    </a:ext>
                  </a:extLst>
                </a:gridCol>
              </a:tblGrid>
              <a:tr h="268275">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sp>
        <p:nvSpPr>
          <p:cNvPr id="49" name="TextBox 48"/>
          <p:cNvSpPr txBox="1"/>
          <p:nvPr/>
        </p:nvSpPr>
        <p:spPr>
          <a:xfrm>
            <a:off x="4263791" y="4864176"/>
            <a:ext cx="4646645" cy="307777"/>
          </a:xfrm>
          <a:prstGeom prst="rect">
            <a:avLst/>
          </a:prstGeom>
          <a:noFill/>
        </p:spPr>
        <p:txBody>
          <a:bodyPr wrap="square" rtlCol="0">
            <a:spAutoFit/>
          </a:bodyPr>
          <a:lstStyle/>
          <a:p>
            <a:r>
              <a:rPr lang="en-US" sz="1400" dirty="0" err="1"/>
              <a:t>Rect</a:t>
            </a:r>
            <a:r>
              <a:rPr lang="en-US" sz="1400" dirty="0"/>
              <a:t>: Array of rectangle coordinate </a:t>
            </a:r>
          </a:p>
        </p:txBody>
      </p:sp>
      <p:graphicFrame>
        <p:nvGraphicFramePr>
          <p:cNvPr id="51" name="Table 50"/>
          <p:cNvGraphicFramePr>
            <a:graphicFrameLocks noGrp="1"/>
          </p:cNvGraphicFramePr>
          <p:nvPr>
            <p:extLst/>
          </p:nvPr>
        </p:nvGraphicFramePr>
        <p:xfrm>
          <a:off x="4382163" y="5122193"/>
          <a:ext cx="4472085" cy="268275"/>
        </p:xfrm>
        <a:graphic>
          <a:graphicData uri="http://schemas.openxmlformats.org/drawingml/2006/table">
            <a:tbl>
              <a:tblPr firstRow="1" bandRow="1">
                <a:tableStyleId>{2D5ABB26-0587-4C30-8999-92F81FD0307C}</a:tableStyleId>
              </a:tblPr>
              <a:tblGrid>
                <a:gridCol w="298139">
                  <a:extLst>
                    <a:ext uri="{9D8B030D-6E8A-4147-A177-3AD203B41FA5}">
                      <a16:colId xmlns:a16="http://schemas.microsoft.com/office/drawing/2014/main" xmlns="" val="3694440498"/>
                    </a:ext>
                  </a:extLst>
                </a:gridCol>
                <a:gridCol w="298139">
                  <a:extLst>
                    <a:ext uri="{9D8B030D-6E8A-4147-A177-3AD203B41FA5}">
                      <a16:colId xmlns:a16="http://schemas.microsoft.com/office/drawing/2014/main" xmlns="" val="4255946105"/>
                    </a:ext>
                  </a:extLst>
                </a:gridCol>
                <a:gridCol w="298139">
                  <a:extLst>
                    <a:ext uri="{9D8B030D-6E8A-4147-A177-3AD203B41FA5}">
                      <a16:colId xmlns:a16="http://schemas.microsoft.com/office/drawing/2014/main" xmlns="" val="3082124983"/>
                    </a:ext>
                  </a:extLst>
                </a:gridCol>
                <a:gridCol w="298139">
                  <a:extLst>
                    <a:ext uri="{9D8B030D-6E8A-4147-A177-3AD203B41FA5}">
                      <a16:colId xmlns:a16="http://schemas.microsoft.com/office/drawing/2014/main" xmlns="" val="2276507820"/>
                    </a:ext>
                  </a:extLst>
                </a:gridCol>
                <a:gridCol w="298139">
                  <a:extLst>
                    <a:ext uri="{9D8B030D-6E8A-4147-A177-3AD203B41FA5}">
                      <a16:colId xmlns:a16="http://schemas.microsoft.com/office/drawing/2014/main" xmlns="" val="595038711"/>
                    </a:ext>
                  </a:extLst>
                </a:gridCol>
                <a:gridCol w="298139">
                  <a:extLst>
                    <a:ext uri="{9D8B030D-6E8A-4147-A177-3AD203B41FA5}">
                      <a16:colId xmlns:a16="http://schemas.microsoft.com/office/drawing/2014/main" xmlns="" val="4252437189"/>
                    </a:ext>
                  </a:extLst>
                </a:gridCol>
                <a:gridCol w="298139">
                  <a:extLst>
                    <a:ext uri="{9D8B030D-6E8A-4147-A177-3AD203B41FA5}">
                      <a16:colId xmlns:a16="http://schemas.microsoft.com/office/drawing/2014/main" xmlns="" val="2676265900"/>
                    </a:ext>
                  </a:extLst>
                </a:gridCol>
                <a:gridCol w="298139">
                  <a:extLst>
                    <a:ext uri="{9D8B030D-6E8A-4147-A177-3AD203B41FA5}">
                      <a16:colId xmlns:a16="http://schemas.microsoft.com/office/drawing/2014/main" xmlns="" val="2903499330"/>
                    </a:ext>
                  </a:extLst>
                </a:gridCol>
                <a:gridCol w="298139">
                  <a:extLst>
                    <a:ext uri="{9D8B030D-6E8A-4147-A177-3AD203B41FA5}">
                      <a16:colId xmlns:a16="http://schemas.microsoft.com/office/drawing/2014/main" xmlns="" val="2286509726"/>
                    </a:ext>
                  </a:extLst>
                </a:gridCol>
                <a:gridCol w="298139">
                  <a:extLst>
                    <a:ext uri="{9D8B030D-6E8A-4147-A177-3AD203B41FA5}">
                      <a16:colId xmlns:a16="http://schemas.microsoft.com/office/drawing/2014/main" xmlns="" val="763120558"/>
                    </a:ext>
                  </a:extLst>
                </a:gridCol>
                <a:gridCol w="298139">
                  <a:extLst>
                    <a:ext uri="{9D8B030D-6E8A-4147-A177-3AD203B41FA5}">
                      <a16:colId xmlns:a16="http://schemas.microsoft.com/office/drawing/2014/main" xmlns="" val="168994540"/>
                    </a:ext>
                  </a:extLst>
                </a:gridCol>
                <a:gridCol w="298139">
                  <a:extLst>
                    <a:ext uri="{9D8B030D-6E8A-4147-A177-3AD203B41FA5}">
                      <a16:colId xmlns:a16="http://schemas.microsoft.com/office/drawing/2014/main" xmlns="" val="61402398"/>
                    </a:ext>
                  </a:extLst>
                </a:gridCol>
                <a:gridCol w="298139">
                  <a:extLst>
                    <a:ext uri="{9D8B030D-6E8A-4147-A177-3AD203B41FA5}">
                      <a16:colId xmlns:a16="http://schemas.microsoft.com/office/drawing/2014/main" xmlns="" val="1570321911"/>
                    </a:ext>
                  </a:extLst>
                </a:gridCol>
                <a:gridCol w="298139">
                  <a:extLst>
                    <a:ext uri="{9D8B030D-6E8A-4147-A177-3AD203B41FA5}">
                      <a16:colId xmlns:a16="http://schemas.microsoft.com/office/drawing/2014/main" xmlns="" val="36488755"/>
                    </a:ext>
                  </a:extLst>
                </a:gridCol>
                <a:gridCol w="298139">
                  <a:extLst>
                    <a:ext uri="{9D8B030D-6E8A-4147-A177-3AD203B41FA5}">
                      <a16:colId xmlns:a16="http://schemas.microsoft.com/office/drawing/2014/main" xmlns="" val="3689473300"/>
                    </a:ext>
                  </a:extLst>
                </a:gridCol>
              </a:tblGrid>
              <a:tr h="268275">
                <a:tc>
                  <a:txBody>
                    <a:bodyPr/>
                    <a:lstStyle/>
                    <a:p>
                      <a:pPr algn="ctr"/>
                      <a:r>
                        <a:rPr lang="en-US" sz="900" b="0" i="1" dirty="0">
                          <a:solidFill>
                            <a:sysClr val="windowText" lastClr="000000"/>
                          </a:solidFill>
                        </a:rPr>
                        <a:t>0</a:t>
                      </a:r>
                    </a:p>
                  </a:txBody>
                  <a:tcPr/>
                </a:tc>
                <a:tc>
                  <a:txBody>
                    <a:bodyPr/>
                    <a:lstStyle/>
                    <a:p>
                      <a:pPr algn="ctr"/>
                      <a:r>
                        <a:rPr lang="en-US" sz="900" b="0" i="1" dirty="0">
                          <a:solidFill>
                            <a:sysClr val="windowText" lastClr="000000"/>
                          </a:solidFill>
                        </a:rPr>
                        <a:t>1</a:t>
                      </a:r>
                    </a:p>
                  </a:txBody>
                  <a:tcPr/>
                </a:tc>
                <a:tc>
                  <a:txBody>
                    <a:bodyPr/>
                    <a:lstStyle/>
                    <a:p>
                      <a:pPr algn="ctr"/>
                      <a:r>
                        <a:rPr lang="en-US" sz="900" b="0" i="1" dirty="0">
                          <a:solidFill>
                            <a:sysClr val="windowText" lastClr="000000"/>
                          </a:solidFill>
                        </a:rPr>
                        <a:t>2</a:t>
                      </a:r>
                    </a:p>
                  </a:txBody>
                  <a:tcPr/>
                </a:tc>
                <a:tc>
                  <a:txBody>
                    <a:bodyPr/>
                    <a:lstStyle/>
                    <a:p>
                      <a:pPr algn="ctr"/>
                      <a:r>
                        <a:rPr lang="en-US" sz="900" b="0" i="1" dirty="0">
                          <a:solidFill>
                            <a:sysClr val="windowText" lastClr="000000"/>
                          </a:solidFill>
                        </a:rPr>
                        <a:t>3</a:t>
                      </a:r>
                    </a:p>
                  </a:txBody>
                  <a:tcPr/>
                </a:tc>
                <a:tc>
                  <a:txBody>
                    <a:bodyPr/>
                    <a:lstStyle/>
                    <a:p>
                      <a:pPr algn="ctr"/>
                      <a:r>
                        <a:rPr lang="en-US" sz="900" b="0" i="1" dirty="0">
                          <a:solidFill>
                            <a:sysClr val="windowText" lastClr="000000"/>
                          </a:solidFill>
                        </a:rPr>
                        <a:t>4</a:t>
                      </a:r>
                    </a:p>
                  </a:txBody>
                  <a:tcPr/>
                </a:tc>
                <a:tc>
                  <a:txBody>
                    <a:bodyPr/>
                    <a:lstStyle/>
                    <a:p>
                      <a:pPr algn="ctr"/>
                      <a:r>
                        <a:rPr lang="en-US" sz="900" b="0" i="1" dirty="0">
                          <a:solidFill>
                            <a:sysClr val="windowText" lastClr="000000"/>
                          </a:solidFill>
                        </a:rPr>
                        <a:t>5</a:t>
                      </a:r>
                    </a:p>
                  </a:txBody>
                  <a:tcPr/>
                </a:tc>
                <a:tc>
                  <a:txBody>
                    <a:bodyPr/>
                    <a:lstStyle/>
                    <a:p>
                      <a:pPr algn="ctr"/>
                      <a:r>
                        <a:rPr lang="en-US" sz="900" b="0" i="1" dirty="0">
                          <a:solidFill>
                            <a:sysClr val="windowText" lastClr="000000"/>
                          </a:solidFill>
                        </a:rPr>
                        <a:t>6</a:t>
                      </a:r>
                    </a:p>
                  </a:txBody>
                  <a:tcPr/>
                </a:tc>
                <a:tc>
                  <a:txBody>
                    <a:bodyPr/>
                    <a:lstStyle/>
                    <a:p>
                      <a:pPr algn="ctr"/>
                      <a:r>
                        <a:rPr lang="en-US" sz="900" b="0" i="1" dirty="0">
                          <a:solidFill>
                            <a:sysClr val="windowText" lastClr="000000"/>
                          </a:solidFill>
                        </a:rPr>
                        <a:t>7</a:t>
                      </a:r>
                    </a:p>
                  </a:txBody>
                  <a:tcPr/>
                </a:tc>
                <a:tc>
                  <a:txBody>
                    <a:bodyPr/>
                    <a:lstStyle/>
                    <a:p>
                      <a:pPr algn="ctr"/>
                      <a:r>
                        <a:rPr lang="en-US" sz="900" b="0" i="1" dirty="0">
                          <a:solidFill>
                            <a:sysClr val="windowText" lastClr="000000"/>
                          </a:solidFill>
                        </a:rPr>
                        <a:t>8</a:t>
                      </a:r>
                    </a:p>
                  </a:txBody>
                  <a:tcPr/>
                </a:tc>
                <a:tc>
                  <a:txBody>
                    <a:bodyPr/>
                    <a:lstStyle/>
                    <a:p>
                      <a:pPr algn="ctr"/>
                      <a:r>
                        <a:rPr lang="en-US" sz="900" b="0" i="1" dirty="0">
                          <a:solidFill>
                            <a:sysClr val="windowText" lastClr="000000"/>
                          </a:solidFill>
                        </a:rPr>
                        <a:t>9</a:t>
                      </a:r>
                    </a:p>
                  </a:txBody>
                  <a:tcPr/>
                </a:tc>
                <a:tc>
                  <a:txBody>
                    <a:bodyPr/>
                    <a:lstStyle/>
                    <a:p>
                      <a:pPr algn="ctr"/>
                      <a:r>
                        <a:rPr lang="en-US" sz="900" b="0" i="1" dirty="0">
                          <a:solidFill>
                            <a:sysClr val="windowText" lastClr="000000"/>
                          </a:solidFill>
                        </a:rPr>
                        <a:t>10</a:t>
                      </a:r>
                    </a:p>
                  </a:txBody>
                  <a:tcPr/>
                </a:tc>
                <a:tc>
                  <a:txBody>
                    <a:bodyPr/>
                    <a:lstStyle/>
                    <a:p>
                      <a:pPr algn="ctr"/>
                      <a:r>
                        <a:rPr lang="en-US" sz="900" b="0" i="1" dirty="0">
                          <a:solidFill>
                            <a:sysClr val="windowText" lastClr="000000"/>
                          </a:solidFill>
                        </a:rPr>
                        <a:t>11</a:t>
                      </a:r>
                    </a:p>
                  </a:txBody>
                  <a:tcPr/>
                </a:tc>
                <a:tc>
                  <a:txBody>
                    <a:bodyPr/>
                    <a:lstStyle/>
                    <a:p>
                      <a:pPr algn="ctr"/>
                      <a:r>
                        <a:rPr lang="en-US" sz="900" b="0" i="1" dirty="0">
                          <a:solidFill>
                            <a:sysClr val="windowText" lastClr="000000"/>
                          </a:solidFill>
                        </a:rPr>
                        <a:t>12</a:t>
                      </a:r>
                    </a:p>
                  </a:txBody>
                  <a:tcPr/>
                </a:tc>
                <a:tc>
                  <a:txBody>
                    <a:bodyPr/>
                    <a:lstStyle/>
                    <a:p>
                      <a:pPr algn="ctr"/>
                      <a:r>
                        <a:rPr lang="en-US" sz="900" b="0" i="1" dirty="0">
                          <a:solidFill>
                            <a:sysClr val="windowText" lastClr="000000"/>
                          </a:solidFill>
                        </a:rPr>
                        <a:t>13</a:t>
                      </a:r>
                    </a:p>
                  </a:txBody>
                  <a:tcPr/>
                </a:tc>
                <a:tc>
                  <a:txBody>
                    <a:bodyPr/>
                    <a:lstStyle/>
                    <a:p>
                      <a:pPr algn="ctr"/>
                      <a:r>
                        <a:rPr lang="en-US" sz="900" b="0" i="1" dirty="0">
                          <a:solidFill>
                            <a:sysClr val="windowText" lastClr="000000"/>
                          </a:solidFill>
                        </a:rPr>
                        <a:t>14</a:t>
                      </a:r>
                    </a:p>
                  </a:txBody>
                  <a:tcPr/>
                </a:tc>
                <a:extLst>
                  <a:ext uri="{0D108BD9-81ED-4DB2-BD59-A6C34878D82A}">
                    <a16:rowId xmlns:a16="http://schemas.microsoft.com/office/drawing/2014/main" xmlns="" val="3782475863"/>
                  </a:ext>
                </a:extLst>
              </a:tr>
            </a:tbl>
          </a:graphicData>
        </a:graphic>
      </p:graphicFrame>
      <p:sp>
        <p:nvSpPr>
          <p:cNvPr id="7" name="TextBox 6"/>
          <p:cNvSpPr txBox="1"/>
          <p:nvPr/>
        </p:nvSpPr>
        <p:spPr>
          <a:xfrm>
            <a:off x="4321382" y="5317110"/>
            <a:ext cx="427348" cy="276999"/>
          </a:xfrm>
          <a:prstGeom prst="rect">
            <a:avLst/>
          </a:prstGeom>
          <a:noFill/>
        </p:spPr>
        <p:txBody>
          <a:bodyPr wrap="square" rtlCol="0">
            <a:spAutoFit/>
          </a:bodyPr>
          <a:lstStyle/>
          <a:p>
            <a:r>
              <a:rPr lang="en-US" sz="1200" dirty="0"/>
              <a:t>R16</a:t>
            </a:r>
          </a:p>
        </p:txBody>
      </p:sp>
      <p:sp>
        <p:nvSpPr>
          <p:cNvPr id="52" name="TextBox 51"/>
          <p:cNvSpPr txBox="1"/>
          <p:nvPr/>
        </p:nvSpPr>
        <p:spPr>
          <a:xfrm>
            <a:off x="4619757" y="5316141"/>
            <a:ext cx="427348" cy="276999"/>
          </a:xfrm>
          <a:prstGeom prst="rect">
            <a:avLst/>
          </a:prstGeom>
          <a:noFill/>
        </p:spPr>
        <p:txBody>
          <a:bodyPr wrap="square" rtlCol="0">
            <a:spAutoFit/>
          </a:bodyPr>
          <a:lstStyle/>
          <a:p>
            <a:r>
              <a:rPr lang="en-US" sz="1200" dirty="0"/>
              <a:t>R17</a:t>
            </a:r>
          </a:p>
        </p:txBody>
      </p:sp>
      <p:sp>
        <p:nvSpPr>
          <p:cNvPr id="54" name="TextBox 53"/>
          <p:cNvSpPr txBox="1"/>
          <p:nvPr/>
        </p:nvSpPr>
        <p:spPr>
          <a:xfrm>
            <a:off x="5209818" y="5316138"/>
            <a:ext cx="427348" cy="276999"/>
          </a:xfrm>
          <a:prstGeom prst="rect">
            <a:avLst/>
          </a:prstGeom>
          <a:noFill/>
        </p:spPr>
        <p:txBody>
          <a:bodyPr wrap="square" rtlCol="0">
            <a:spAutoFit/>
          </a:bodyPr>
          <a:lstStyle/>
          <a:p>
            <a:r>
              <a:rPr lang="en-US" sz="1200" dirty="0"/>
              <a:t>R12</a:t>
            </a:r>
          </a:p>
        </p:txBody>
      </p:sp>
      <p:sp>
        <p:nvSpPr>
          <p:cNvPr id="55" name="TextBox 54"/>
          <p:cNvSpPr txBox="1"/>
          <p:nvPr/>
        </p:nvSpPr>
        <p:spPr>
          <a:xfrm>
            <a:off x="5518525" y="5312235"/>
            <a:ext cx="427348" cy="276999"/>
          </a:xfrm>
          <a:prstGeom prst="rect">
            <a:avLst/>
          </a:prstGeom>
          <a:noFill/>
        </p:spPr>
        <p:txBody>
          <a:bodyPr wrap="square" rtlCol="0">
            <a:spAutoFit/>
          </a:bodyPr>
          <a:lstStyle/>
          <a:p>
            <a:r>
              <a:rPr lang="en-US" sz="1200" dirty="0"/>
              <a:t>R13</a:t>
            </a:r>
          </a:p>
        </p:txBody>
      </p:sp>
      <p:sp>
        <p:nvSpPr>
          <p:cNvPr id="56" name="TextBox 55"/>
          <p:cNvSpPr txBox="1"/>
          <p:nvPr/>
        </p:nvSpPr>
        <p:spPr>
          <a:xfrm>
            <a:off x="5819161" y="5312235"/>
            <a:ext cx="427348" cy="276999"/>
          </a:xfrm>
          <a:prstGeom prst="rect">
            <a:avLst/>
          </a:prstGeom>
          <a:noFill/>
        </p:spPr>
        <p:txBody>
          <a:bodyPr wrap="square" rtlCol="0">
            <a:spAutoFit/>
          </a:bodyPr>
          <a:lstStyle/>
          <a:p>
            <a:r>
              <a:rPr lang="en-US" sz="1200" dirty="0"/>
              <a:t>R14</a:t>
            </a:r>
          </a:p>
        </p:txBody>
      </p:sp>
      <p:sp>
        <p:nvSpPr>
          <p:cNvPr id="57" name="TextBox 56"/>
          <p:cNvSpPr txBox="1"/>
          <p:nvPr/>
        </p:nvSpPr>
        <p:spPr>
          <a:xfrm>
            <a:off x="6117536" y="5312235"/>
            <a:ext cx="427348" cy="276999"/>
          </a:xfrm>
          <a:prstGeom prst="rect">
            <a:avLst/>
          </a:prstGeom>
          <a:noFill/>
        </p:spPr>
        <p:txBody>
          <a:bodyPr wrap="square" rtlCol="0">
            <a:spAutoFit/>
          </a:bodyPr>
          <a:lstStyle/>
          <a:p>
            <a:r>
              <a:rPr lang="en-US" sz="1200" dirty="0"/>
              <a:t>R15</a:t>
            </a:r>
          </a:p>
        </p:txBody>
      </p:sp>
      <p:sp>
        <p:nvSpPr>
          <p:cNvPr id="68" name="TextBox 67"/>
          <p:cNvSpPr txBox="1"/>
          <p:nvPr/>
        </p:nvSpPr>
        <p:spPr>
          <a:xfrm>
            <a:off x="7012140" y="5316383"/>
            <a:ext cx="427348" cy="276999"/>
          </a:xfrm>
          <a:prstGeom prst="rect">
            <a:avLst/>
          </a:prstGeom>
          <a:noFill/>
        </p:spPr>
        <p:txBody>
          <a:bodyPr wrap="square" rtlCol="0">
            <a:spAutoFit/>
          </a:bodyPr>
          <a:lstStyle/>
          <a:p>
            <a:r>
              <a:rPr lang="en-US" sz="1200" dirty="0"/>
              <a:t> R1</a:t>
            </a:r>
          </a:p>
        </p:txBody>
      </p:sp>
      <p:sp>
        <p:nvSpPr>
          <p:cNvPr id="69" name="TextBox 68"/>
          <p:cNvSpPr txBox="1"/>
          <p:nvPr/>
        </p:nvSpPr>
        <p:spPr>
          <a:xfrm>
            <a:off x="7300001" y="5316137"/>
            <a:ext cx="427348" cy="276999"/>
          </a:xfrm>
          <a:prstGeom prst="rect">
            <a:avLst/>
          </a:prstGeom>
          <a:noFill/>
        </p:spPr>
        <p:txBody>
          <a:bodyPr wrap="square" rtlCol="0">
            <a:spAutoFit/>
          </a:bodyPr>
          <a:lstStyle/>
          <a:p>
            <a:r>
              <a:rPr lang="en-US" sz="1200" dirty="0"/>
              <a:t> R2</a:t>
            </a:r>
          </a:p>
        </p:txBody>
      </p:sp>
      <p:sp>
        <p:nvSpPr>
          <p:cNvPr id="70" name="TextBox 69"/>
          <p:cNvSpPr txBox="1"/>
          <p:nvPr/>
        </p:nvSpPr>
        <p:spPr>
          <a:xfrm>
            <a:off x="7602408" y="5316137"/>
            <a:ext cx="427348" cy="276999"/>
          </a:xfrm>
          <a:prstGeom prst="rect">
            <a:avLst/>
          </a:prstGeom>
          <a:noFill/>
        </p:spPr>
        <p:txBody>
          <a:bodyPr wrap="square" rtlCol="0">
            <a:spAutoFit/>
          </a:bodyPr>
          <a:lstStyle/>
          <a:p>
            <a:r>
              <a:rPr lang="en-US" sz="1200" dirty="0"/>
              <a:t> R3</a:t>
            </a:r>
          </a:p>
        </p:txBody>
      </p:sp>
      <p:sp>
        <p:nvSpPr>
          <p:cNvPr id="71" name="TextBox 70"/>
          <p:cNvSpPr txBox="1"/>
          <p:nvPr/>
        </p:nvSpPr>
        <p:spPr>
          <a:xfrm>
            <a:off x="7900576" y="5312476"/>
            <a:ext cx="427348" cy="276999"/>
          </a:xfrm>
          <a:prstGeom prst="rect">
            <a:avLst/>
          </a:prstGeom>
          <a:noFill/>
        </p:spPr>
        <p:txBody>
          <a:bodyPr wrap="square" rtlCol="0">
            <a:spAutoFit/>
          </a:bodyPr>
          <a:lstStyle/>
          <a:p>
            <a:r>
              <a:rPr lang="en-US" sz="1200" dirty="0"/>
              <a:t> R4</a:t>
            </a:r>
          </a:p>
        </p:txBody>
      </p:sp>
      <p:sp>
        <p:nvSpPr>
          <p:cNvPr id="72" name="TextBox 71"/>
          <p:cNvSpPr txBox="1"/>
          <p:nvPr/>
        </p:nvSpPr>
        <p:spPr>
          <a:xfrm>
            <a:off x="8201854" y="5312235"/>
            <a:ext cx="427348" cy="276999"/>
          </a:xfrm>
          <a:prstGeom prst="rect">
            <a:avLst/>
          </a:prstGeom>
          <a:noFill/>
        </p:spPr>
        <p:txBody>
          <a:bodyPr wrap="square" rtlCol="0">
            <a:spAutoFit/>
          </a:bodyPr>
          <a:lstStyle/>
          <a:p>
            <a:r>
              <a:rPr lang="en-US" sz="1200" dirty="0"/>
              <a:t> R5</a:t>
            </a:r>
          </a:p>
        </p:txBody>
      </p:sp>
      <p:sp>
        <p:nvSpPr>
          <p:cNvPr id="73" name="TextBox 72"/>
          <p:cNvSpPr txBox="1"/>
          <p:nvPr/>
        </p:nvSpPr>
        <p:spPr>
          <a:xfrm>
            <a:off x="8507796" y="5317806"/>
            <a:ext cx="427348" cy="276999"/>
          </a:xfrm>
          <a:prstGeom prst="rect">
            <a:avLst/>
          </a:prstGeom>
          <a:noFill/>
        </p:spPr>
        <p:txBody>
          <a:bodyPr wrap="square" rtlCol="0">
            <a:spAutoFit/>
          </a:bodyPr>
          <a:lstStyle/>
          <a:p>
            <a:r>
              <a:rPr lang="en-US" sz="1200" dirty="0"/>
              <a:t> R6</a:t>
            </a:r>
          </a:p>
        </p:txBody>
      </p:sp>
      <p:sp>
        <p:nvSpPr>
          <p:cNvPr id="74" name="TextBox 73"/>
          <p:cNvSpPr txBox="1"/>
          <p:nvPr/>
        </p:nvSpPr>
        <p:spPr>
          <a:xfrm>
            <a:off x="8812237" y="5091541"/>
            <a:ext cx="427348" cy="523220"/>
          </a:xfrm>
          <a:prstGeom prst="rect">
            <a:avLst/>
          </a:prstGeom>
          <a:noFill/>
        </p:spPr>
        <p:txBody>
          <a:bodyPr wrap="square" rtlCol="0">
            <a:spAutoFit/>
          </a:bodyPr>
          <a:lstStyle/>
          <a:p>
            <a:r>
              <a:rPr lang="en-US" sz="2800" dirty="0"/>
              <a:t>.</a:t>
            </a:r>
          </a:p>
        </p:txBody>
      </p:sp>
      <p:graphicFrame>
        <p:nvGraphicFramePr>
          <p:cNvPr id="94" name="Table 93"/>
          <p:cNvGraphicFramePr>
            <a:graphicFrameLocks noGrp="1"/>
          </p:cNvGraphicFramePr>
          <p:nvPr>
            <p:extLst/>
          </p:nvPr>
        </p:nvGraphicFramePr>
        <p:xfrm>
          <a:off x="4382163" y="6112620"/>
          <a:ext cx="4472085" cy="268275"/>
        </p:xfrm>
        <a:graphic>
          <a:graphicData uri="http://schemas.openxmlformats.org/drawingml/2006/table">
            <a:tbl>
              <a:tblPr firstRow="1" bandRow="1">
                <a:tableStyleId>{073A0DAA-6AF3-43AB-8588-CEC1D06C72B9}</a:tableStyleId>
              </a:tblPr>
              <a:tblGrid>
                <a:gridCol w="298139">
                  <a:extLst>
                    <a:ext uri="{9D8B030D-6E8A-4147-A177-3AD203B41FA5}">
                      <a16:colId xmlns:a16="http://schemas.microsoft.com/office/drawing/2014/main" xmlns="" val="3694440498"/>
                    </a:ext>
                  </a:extLst>
                </a:gridCol>
                <a:gridCol w="298139">
                  <a:extLst>
                    <a:ext uri="{9D8B030D-6E8A-4147-A177-3AD203B41FA5}">
                      <a16:colId xmlns:a16="http://schemas.microsoft.com/office/drawing/2014/main" xmlns="" val="4255946105"/>
                    </a:ext>
                  </a:extLst>
                </a:gridCol>
                <a:gridCol w="298139">
                  <a:extLst>
                    <a:ext uri="{9D8B030D-6E8A-4147-A177-3AD203B41FA5}">
                      <a16:colId xmlns:a16="http://schemas.microsoft.com/office/drawing/2014/main" xmlns="" val="3082124983"/>
                    </a:ext>
                  </a:extLst>
                </a:gridCol>
                <a:gridCol w="298139">
                  <a:extLst>
                    <a:ext uri="{9D8B030D-6E8A-4147-A177-3AD203B41FA5}">
                      <a16:colId xmlns:a16="http://schemas.microsoft.com/office/drawing/2014/main" xmlns="" val="2276507820"/>
                    </a:ext>
                  </a:extLst>
                </a:gridCol>
                <a:gridCol w="298139">
                  <a:extLst>
                    <a:ext uri="{9D8B030D-6E8A-4147-A177-3AD203B41FA5}">
                      <a16:colId xmlns:a16="http://schemas.microsoft.com/office/drawing/2014/main" xmlns="" val="595038711"/>
                    </a:ext>
                  </a:extLst>
                </a:gridCol>
                <a:gridCol w="298139">
                  <a:extLst>
                    <a:ext uri="{9D8B030D-6E8A-4147-A177-3AD203B41FA5}">
                      <a16:colId xmlns:a16="http://schemas.microsoft.com/office/drawing/2014/main" xmlns="" val="4252437189"/>
                    </a:ext>
                  </a:extLst>
                </a:gridCol>
                <a:gridCol w="298139">
                  <a:extLst>
                    <a:ext uri="{9D8B030D-6E8A-4147-A177-3AD203B41FA5}">
                      <a16:colId xmlns:a16="http://schemas.microsoft.com/office/drawing/2014/main" xmlns="" val="2676265900"/>
                    </a:ext>
                  </a:extLst>
                </a:gridCol>
                <a:gridCol w="298139">
                  <a:extLst>
                    <a:ext uri="{9D8B030D-6E8A-4147-A177-3AD203B41FA5}">
                      <a16:colId xmlns:a16="http://schemas.microsoft.com/office/drawing/2014/main" xmlns="" val="2903499330"/>
                    </a:ext>
                  </a:extLst>
                </a:gridCol>
                <a:gridCol w="298139">
                  <a:extLst>
                    <a:ext uri="{9D8B030D-6E8A-4147-A177-3AD203B41FA5}">
                      <a16:colId xmlns:a16="http://schemas.microsoft.com/office/drawing/2014/main" xmlns="" val="2286509726"/>
                    </a:ext>
                  </a:extLst>
                </a:gridCol>
                <a:gridCol w="298139">
                  <a:extLst>
                    <a:ext uri="{9D8B030D-6E8A-4147-A177-3AD203B41FA5}">
                      <a16:colId xmlns:a16="http://schemas.microsoft.com/office/drawing/2014/main" xmlns="" val="763120558"/>
                    </a:ext>
                  </a:extLst>
                </a:gridCol>
                <a:gridCol w="298139">
                  <a:extLst>
                    <a:ext uri="{9D8B030D-6E8A-4147-A177-3AD203B41FA5}">
                      <a16:colId xmlns:a16="http://schemas.microsoft.com/office/drawing/2014/main" xmlns="" val="168994540"/>
                    </a:ext>
                  </a:extLst>
                </a:gridCol>
                <a:gridCol w="298139">
                  <a:extLst>
                    <a:ext uri="{9D8B030D-6E8A-4147-A177-3AD203B41FA5}">
                      <a16:colId xmlns:a16="http://schemas.microsoft.com/office/drawing/2014/main" xmlns="" val="61402398"/>
                    </a:ext>
                  </a:extLst>
                </a:gridCol>
                <a:gridCol w="298139">
                  <a:extLst>
                    <a:ext uri="{9D8B030D-6E8A-4147-A177-3AD203B41FA5}">
                      <a16:colId xmlns:a16="http://schemas.microsoft.com/office/drawing/2014/main" xmlns="" val="1570321911"/>
                    </a:ext>
                  </a:extLst>
                </a:gridCol>
                <a:gridCol w="298139">
                  <a:extLst>
                    <a:ext uri="{9D8B030D-6E8A-4147-A177-3AD203B41FA5}">
                      <a16:colId xmlns:a16="http://schemas.microsoft.com/office/drawing/2014/main" xmlns="" val="36488755"/>
                    </a:ext>
                  </a:extLst>
                </a:gridCol>
                <a:gridCol w="298139">
                  <a:extLst>
                    <a:ext uri="{9D8B030D-6E8A-4147-A177-3AD203B41FA5}">
                      <a16:colId xmlns:a16="http://schemas.microsoft.com/office/drawing/2014/main" xmlns="" val="3689473300"/>
                    </a:ext>
                  </a:extLst>
                </a:gridCol>
              </a:tblGrid>
              <a:tr h="268275">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0"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sp>
        <p:nvSpPr>
          <p:cNvPr id="95" name="TextBox 94"/>
          <p:cNvSpPr txBox="1"/>
          <p:nvPr/>
        </p:nvSpPr>
        <p:spPr>
          <a:xfrm>
            <a:off x="4288499" y="5707174"/>
            <a:ext cx="4646645" cy="307777"/>
          </a:xfrm>
          <a:prstGeom prst="rect">
            <a:avLst/>
          </a:prstGeom>
          <a:noFill/>
        </p:spPr>
        <p:txBody>
          <a:bodyPr wrap="square" rtlCol="0">
            <a:spAutoFit/>
          </a:bodyPr>
          <a:lstStyle/>
          <a:p>
            <a:r>
              <a:rPr lang="en-US" sz="1400" dirty="0"/>
              <a:t>Index: Array of node structure </a:t>
            </a:r>
          </a:p>
        </p:txBody>
      </p:sp>
      <p:graphicFrame>
        <p:nvGraphicFramePr>
          <p:cNvPr id="96" name="Table 95"/>
          <p:cNvGraphicFramePr>
            <a:graphicFrameLocks noGrp="1"/>
          </p:cNvGraphicFramePr>
          <p:nvPr>
            <p:extLst/>
          </p:nvPr>
        </p:nvGraphicFramePr>
        <p:xfrm>
          <a:off x="4382163" y="5913340"/>
          <a:ext cx="4472085" cy="268275"/>
        </p:xfrm>
        <a:graphic>
          <a:graphicData uri="http://schemas.openxmlformats.org/drawingml/2006/table">
            <a:tbl>
              <a:tblPr firstRow="1" bandRow="1">
                <a:tableStyleId>{2D5ABB26-0587-4C30-8999-92F81FD0307C}</a:tableStyleId>
              </a:tblPr>
              <a:tblGrid>
                <a:gridCol w="298139">
                  <a:extLst>
                    <a:ext uri="{9D8B030D-6E8A-4147-A177-3AD203B41FA5}">
                      <a16:colId xmlns:a16="http://schemas.microsoft.com/office/drawing/2014/main" xmlns="" val="3694440498"/>
                    </a:ext>
                  </a:extLst>
                </a:gridCol>
                <a:gridCol w="298139">
                  <a:extLst>
                    <a:ext uri="{9D8B030D-6E8A-4147-A177-3AD203B41FA5}">
                      <a16:colId xmlns:a16="http://schemas.microsoft.com/office/drawing/2014/main" xmlns="" val="4255946105"/>
                    </a:ext>
                  </a:extLst>
                </a:gridCol>
                <a:gridCol w="298139">
                  <a:extLst>
                    <a:ext uri="{9D8B030D-6E8A-4147-A177-3AD203B41FA5}">
                      <a16:colId xmlns:a16="http://schemas.microsoft.com/office/drawing/2014/main" xmlns="" val="3082124983"/>
                    </a:ext>
                  </a:extLst>
                </a:gridCol>
                <a:gridCol w="298139">
                  <a:extLst>
                    <a:ext uri="{9D8B030D-6E8A-4147-A177-3AD203B41FA5}">
                      <a16:colId xmlns:a16="http://schemas.microsoft.com/office/drawing/2014/main" xmlns="" val="2276507820"/>
                    </a:ext>
                  </a:extLst>
                </a:gridCol>
                <a:gridCol w="298139">
                  <a:extLst>
                    <a:ext uri="{9D8B030D-6E8A-4147-A177-3AD203B41FA5}">
                      <a16:colId xmlns:a16="http://schemas.microsoft.com/office/drawing/2014/main" xmlns="" val="595038711"/>
                    </a:ext>
                  </a:extLst>
                </a:gridCol>
                <a:gridCol w="298139">
                  <a:extLst>
                    <a:ext uri="{9D8B030D-6E8A-4147-A177-3AD203B41FA5}">
                      <a16:colId xmlns:a16="http://schemas.microsoft.com/office/drawing/2014/main" xmlns="" val="4252437189"/>
                    </a:ext>
                  </a:extLst>
                </a:gridCol>
                <a:gridCol w="298139">
                  <a:extLst>
                    <a:ext uri="{9D8B030D-6E8A-4147-A177-3AD203B41FA5}">
                      <a16:colId xmlns:a16="http://schemas.microsoft.com/office/drawing/2014/main" xmlns="" val="2676265900"/>
                    </a:ext>
                  </a:extLst>
                </a:gridCol>
                <a:gridCol w="298139">
                  <a:extLst>
                    <a:ext uri="{9D8B030D-6E8A-4147-A177-3AD203B41FA5}">
                      <a16:colId xmlns:a16="http://schemas.microsoft.com/office/drawing/2014/main" xmlns="" val="2903499330"/>
                    </a:ext>
                  </a:extLst>
                </a:gridCol>
                <a:gridCol w="298139">
                  <a:extLst>
                    <a:ext uri="{9D8B030D-6E8A-4147-A177-3AD203B41FA5}">
                      <a16:colId xmlns:a16="http://schemas.microsoft.com/office/drawing/2014/main" xmlns="" val="2286509726"/>
                    </a:ext>
                  </a:extLst>
                </a:gridCol>
                <a:gridCol w="298139">
                  <a:extLst>
                    <a:ext uri="{9D8B030D-6E8A-4147-A177-3AD203B41FA5}">
                      <a16:colId xmlns:a16="http://schemas.microsoft.com/office/drawing/2014/main" xmlns="" val="763120558"/>
                    </a:ext>
                  </a:extLst>
                </a:gridCol>
                <a:gridCol w="298139">
                  <a:extLst>
                    <a:ext uri="{9D8B030D-6E8A-4147-A177-3AD203B41FA5}">
                      <a16:colId xmlns:a16="http://schemas.microsoft.com/office/drawing/2014/main" xmlns="" val="168994540"/>
                    </a:ext>
                  </a:extLst>
                </a:gridCol>
                <a:gridCol w="298139">
                  <a:extLst>
                    <a:ext uri="{9D8B030D-6E8A-4147-A177-3AD203B41FA5}">
                      <a16:colId xmlns:a16="http://schemas.microsoft.com/office/drawing/2014/main" xmlns="" val="61402398"/>
                    </a:ext>
                  </a:extLst>
                </a:gridCol>
                <a:gridCol w="298139">
                  <a:extLst>
                    <a:ext uri="{9D8B030D-6E8A-4147-A177-3AD203B41FA5}">
                      <a16:colId xmlns:a16="http://schemas.microsoft.com/office/drawing/2014/main" xmlns="" val="1570321911"/>
                    </a:ext>
                  </a:extLst>
                </a:gridCol>
                <a:gridCol w="298139">
                  <a:extLst>
                    <a:ext uri="{9D8B030D-6E8A-4147-A177-3AD203B41FA5}">
                      <a16:colId xmlns:a16="http://schemas.microsoft.com/office/drawing/2014/main" xmlns="" val="36488755"/>
                    </a:ext>
                  </a:extLst>
                </a:gridCol>
                <a:gridCol w="298139">
                  <a:extLst>
                    <a:ext uri="{9D8B030D-6E8A-4147-A177-3AD203B41FA5}">
                      <a16:colId xmlns:a16="http://schemas.microsoft.com/office/drawing/2014/main" xmlns="" val="3689473300"/>
                    </a:ext>
                  </a:extLst>
                </a:gridCol>
              </a:tblGrid>
              <a:tr h="268275">
                <a:tc>
                  <a:txBody>
                    <a:bodyPr/>
                    <a:lstStyle/>
                    <a:p>
                      <a:pPr algn="ctr"/>
                      <a:r>
                        <a:rPr lang="en-US" sz="900" b="0" i="1" dirty="0">
                          <a:solidFill>
                            <a:sysClr val="windowText" lastClr="000000"/>
                          </a:solidFill>
                        </a:rPr>
                        <a:t>0</a:t>
                      </a:r>
                    </a:p>
                  </a:txBody>
                  <a:tcPr/>
                </a:tc>
                <a:tc>
                  <a:txBody>
                    <a:bodyPr/>
                    <a:lstStyle/>
                    <a:p>
                      <a:pPr algn="ctr"/>
                      <a:r>
                        <a:rPr lang="en-US" sz="900" b="0" i="1" dirty="0">
                          <a:solidFill>
                            <a:sysClr val="windowText" lastClr="000000"/>
                          </a:solidFill>
                        </a:rPr>
                        <a:t>1</a:t>
                      </a:r>
                    </a:p>
                  </a:txBody>
                  <a:tcPr/>
                </a:tc>
                <a:tc>
                  <a:txBody>
                    <a:bodyPr/>
                    <a:lstStyle/>
                    <a:p>
                      <a:pPr algn="ctr"/>
                      <a:r>
                        <a:rPr lang="en-US" sz="900" b="0" i="1" dirty="0">
                          <a:solidFill>
                            <a:sysClr val="windowText" lastClr="000000"/>
                          </a:solidFill>
                        </a:rPr>
                        <a:t>2</a:t>
                      </a:r>
                    </a:p>
                  </a:txBody>
                  <a:tcPr/>
                </a:tc>
                <a:tc>
                  <a:txBody>
                    <a:bodyPr/>
                    <a:lstStyle/>
                    <a:p>
                      <a:pPr algn="ctr"/>
                      <a:r>
                        <a:rPr lang="en-US" sz="900" b="0" i="1" dirty="0">
                          <a:solidFill>
                            <a:sysClr val="windowText" lastClr="000000"/>
                          </a:solidFill>
                        </a:rPr>
                        <a:t>3</a:t>
                      </a:r>
                    </a:p>
                  </a:txBody>
                  <a:tcPr/>
                </a:tc>
                <a:tc>
                  <a:txBody>
                    <a:bodyPr/>
                    <a:lstStyle/>
                    <a:p>
                      <a:pPr algn="ctr"/>
                      <a:r>
                        <a:rPr lang="en-US" sz="900" b="0" i="1" dirty="0">
                          <a:solidFill>
                            <a:sysClr val="windowText" lastClr="000000"/>
                          </a:solidFill>
                        </a:rPr>
                        <a:t>4</a:t>
                      </a:r>
                    </a:p>
                  </a:txBody>
                  <a:tcPr/>
                </a:tc>
                <a:tc>
                  <a:txBody>
                    <a:bodyPr/>
                    <a:lstStyle/>
                    <a:p>
                      <a:pPr algn="ctr"/>
                      <a:r>
                        <a:rPr lang="en-US" sz="900" b="0" i="1" dirty="0">
                          <a:solidFill>
                            <a:sysClr val="windowText" lastClr="000000"/>
                          </a:solidFill>
                        </a:rPr>
                        <a:t>5</a:t>
                      </a:r>
                    </a:p>
                  </a:txBody>
                  <a:tcPr/>
                </a:tc>
                <a:tc>
                  <a:txBody>
                    <a:bodyPr/>
                    <a:lstStyle/>
                    <a:p>
                      <a:pPr algn="ctr"/>
                      <a:r>
                        <a:rPr lang="en-US" sz="900" b="0" i="1" dirty="0">
                          <a:solidFill>
                            <a:sysClr val="windowText" lastClr="000000"/>
                          </a:solidFill>
                        </a:rPr>
                        <a:t>6</a:t>
                      </a:r>
                    </a:p>
                  </a:txBody>
                  <a:tcPr/>
                </a:tc>
                <a:tc>
                  <a:txBody>
                    <a:bodyPr/>
                    <a:lstStyle/>
                    <a:p>
                      <a:pPr algn="ctr"/>
                      <a:r>
                        <a:rPr lang="en-US" sz="900" b="0" i="1" dirty="0">
                          <a:solidFill>
                            <a:sysClr val="windowText" lastClr="000000"/>
                          </a:solidFill>
                        </a:rPr>
                        <a:t>7</a:t>
                      </a:r>
                    </a:p>
                  </a:txBody>
                  <a:tcPr/>
                </a:tc>
                <a:tc>
                  <a:txBody>
                    <a:bodyPr/>
                    <a:lstStyle/>
                    <a:p>
                      <a:pPr algn="ctr"/>
                      <a:r>
                        <a:rPr lang="en-US" sz="900" b="0" i="1" dirty="0">
                          <a:solidFill>
                            <a:sysClr val="windowText" lastClr="000000"/>
                          </a:solidFill>
                        </a:rPr>
                        <a:t>8</a:t>
                      </a:r>
                    </a:p>
                  </a:txBody>
                  <a:tcPr/>
                </a:tc>
                <a:tc>
                  <a:txBody>
                    <a:bodyPr/>
                    <a:lstStyle/>
                    <a:p>
                      <a:pPr algn="ctr"/>
                      <a:r>
                        <a:rPr lang="en-US" sz="900" b="0" i="1" dirty="0">
                          <a:solidFill>
                            <a:sysClr val="windowText" lastClr="000000"/>
                          </a:solidFill>
                        </a:rPr>
                        <a:t>9</a:t>
                      </a:r>
                    </a:p>
                  </a:txBody>
                  <a:tcPr/>
                </a:tc>
                <a:tc>
                  <a:txBody>
                    <a:bodyPr/>
                    <a:lstStyle/>
                    <a:p>
                      <a:pPr algn="ctr"/>
                      <a:r>
                        <a:rPr lang="en-US" sz="900" b="0" i="1" dirty="0">
                          <a:solidFill>
                            <a:sysClr val="windowText" lastClr="000000"/>
                          </a:solidFill>
                        </a:rPr>
                        <a:t>10</a:t>
                      </a:r>
                    </a:p>
                  </a:txBody>
                  <a:tcPr/>
                </a:tc>
                <a:tc>
                  <a:txBody>
                    <a:bodyPr/>
                    <a:lstStyle/>
                    <a:p>
                      <a:pPr algn="ctr"/>
                      <a:r>
                        <a:rPr lang="en-US" sz="900" b="0" i="1" dirty="0">
                          <a:solidFill>
                            <a:sysClr val="windowText" lastClr="000000"/>
                          </a:solidFill>
                        </a:rPr>
                        <a:t>11</a:t>
                      </a:r>
                    </a:p>
                  </a:txBody>
                  <a:tcPr/>
                </a:tc>
                <a:tc>
                  <a:txBody>
                    <a:bodyPr/>
                    <a:lstStyle/>
                    <a:p>
                      <a:pPr algn="ctr"/>
                      <a:r>
                        <a:rPr lang="en-US" sz="900" b="0" i="1" dirty="0">
                          <a:solidFill>
                            <a:sysClr val="windowText" lastClr="000000"/>
                          </a:solidFill>
                        </a:rPr>
                        <a:t>12</a:t>
                      </a:r>
                    </a:p>
                  </a:txBody>
                  <a:tcPr/>
                </a:tc>
                <a:tc>
                  <a:txBody>
                    <a:bodyPr/>
                    <a:lstStyle/>
                    <a:p>
                      <a:pPr algn="ctr"/>
                      <a:r>
                        <a:rPr lang="en-US" sz="900" b="0" i="1" dirty="0">
                          <a:solidFill>
                            <a:sysClr val="windowText" lastClr="000000"/>
                          </a:solidFill>
                        </a:rPr>
                        <a:t>13</a:t>
                      </a:r>
                    </a:p>
                  </a:txBody>
                  <a:tcPr/>
                </a:tc>
                <a:tc>
                  <a:txBody>
                    <a:bodyPr/>
                    <a:lstStyle/>
                    <a:p>
                      <a:pPr algn="ctr"/>
                      <a:r>
                        <a:rPr lang="en-US" sz="900" b="0" i="1" dirty="0">
                          <a:solidFill>
                            <a:sysClr val="windowText" lastClr="000000"/>
                          </a:solidFill>
                        </a:rPr>
                        <a:t>14</a:t>
                      </a:r>
                    </a:p>
                  </a:txBody>
                  <a:tcPr/>
                </a:tc>
                <a:extLst>
                  <a:ext uri="{0D108BD9-81ED-4DB2-BD59-A6C34878D82A}">
                    <a16:rowId xmlns:a16="http://schemas.microsoft.com/office/drawing/2014/main" xmlns="" val="3782475863"/>
                  </a:ext>
                </a:extLst>
              </a:tr>
            </a:tbl>
          </a:graphicData>
        </a:graphic>
      </p:graphicFrame>
      <p:sp>
        <p:nvSpPr>
          <p:cNvPr id="97" name="TextBox 96"/>
          <p:cNvSpPr txBox="1"/>
          <p:nvPr/>
        </p:nvSpPr>
        <p:spPr>
          <a:xfrm>
            <a:off x="4332490" y="6106395"/>
            <a:ext cx="427348" cy="276999"/>
          </a:xfrm>
          <a:prstGeom prst="rect">
            <a:avLst/>
          </a:prstGeom>
          <a:noFill/>
        </p:spPr>
        <p:txBody>
          <a:bodyPr wrap="square" rtlCol="0">
            <a:spAutoFit/>
          </a:bodyPr>
          <a:lstStyle/>
          <a:p>
            <a:r>
              <a:rPr lang="en-US" sz="1200" dirty="0"/>
              <a:t>  3</a:t>
            </a:r>
          </a:p>
        </p:txBody>
      </p:sp>
      <p:sp>
        <p:nvSpPr>
          <p:cNvPr id="98" name="TextBox 97"/>
          <p:cNvSpPr txBox="1"/>
          <p:nvPr/>
        </p:nvSpPr>
        <p:spPr>
          <a:xfrm>
            <a:off x="4619757" y="6115840"/>
            <a:ext cx="427348" cy="276999"/>
          </a:xfrm>
          <a:prstGeom prst="rect">
            <a:avLst/>
          </a:prstGeom>
          <a:noFill/>
        </p:spPr>
        <p:txBody>
          <a:bodyPr wrap="square" rtlCol="0">
            <a:spAutoFit/>
          </a:bodyPr>
          <a:lstStyle/>
          <a:p>
            <a:r>
              <a:rPr lang="en-US" sz="1200" dirty="0"/>
              <a:t>  6</a:t>
            </a:r>
          </a:p>
        </p:txBody>
      </p:sp>
      <p:sp>
        <p:nvSpPr>
          <p:cNvPr id="100" name="TextBox 99"/>
          <p:cNvSpPr txBox="1"/>
          <p:nvPr/>
        </p:nvSpPr>
        <p:spPr>
          <a:xfrm>
            <a:off x="5209818" y="6116862"/>
            <a:ext cx="427348" cy="276999"/>
          </a:xfrm>
          <a:prstGeom prst="rect">
            <a:avLst/>
          </a:prstGeom>
          <a:noFill/>
        </p:spPr>
        <p:txBody>
          <a:bodyPr wrap="square" rtlCol="0">
            <a:spAutoFit/>
          </a:bodyPr>
          <a:lstStyle/>
          <a:p>
            <a:r>
              <a:rPr lang="en-US" sz="1200" dirty="0"/>
              <a:t>  9</a:t>
            </a:r>
          </a:p>
        </p:txBody>
      </p:sp>
      <p:sp>
        <p:nvSpPr>
          <p:cNvPr id="101" name="TextBox 100"/>
          <p:cNvSpPr txBox="1"/>
          <p:nvPr/>
        </p:nvSpPr>
        <p:spPr>
          <a:xfrm>
            <a:off x="5518525" y="6112959"/>
            <a:ext cx="427348" cy="276999"/>
          </a:xfrm>
          <a:prstGeom prst="rect">
            <a:avLst/>
          </a:prstGeom>
          <a:noFill/>
        </p:spPr>
        <p:txBody>
          <a:bodyPr wrap="square" rtlCol="0">
            <a:spAutoFit/>
          </a:bodyPr>
          <a:lstStyle/>
          <a:p>
            <a:r>
              <a:rPr lang="en-US" sz="1200" dirty="0"/>
              <a:t>12</a:t>
            </a:r>
          </a:p>
        </p:txBody>
      </p:sp>
      <p:sp>
        <p:nvSpPr>
          <p:cNvPr id="102" name="TextBox 101"/>
          <p:cNvSpPr txBox="1"/>
          <p:nvPr/>
        </p:nvSpPr>
        <p:spPr>
          <a:xfrm>
            <a:off x="5819161" y="6112959"/>
            <a:ext cx="427348" cy="276999"/>
          </a:xfrm>
          <a:prstGeom prst="rect">
            <a:avLst/>
          </a:prstGeom>
          <a:noFill/>
        </p:spPr>
        <p:txBody>
          <a:bodyPr wrap="square" rtlCol="0">
            <a:spAutoFit/>
          </a:bodyPr>
          <a:lstStyle/>
          <a:p>
            <a:r>
              <a:rPr lang="en-US" sz="1200" dirty="0"/>
              <a:t> 15</a:t>
            </a:r>
          </a:p>
        </p:txBody>
      </p:sp>
      <p:sp>
        <p:nvSpPr>
          <p:cNvPr id="103" name="TextBox 102"/>
          <p:cNvSpPr txBox="1"/>
          <p:nvPr/>
        </p:nvSpPr>
        <p:spPr>
          <a:xfrm>
            <a:off x="6117536" y="6112959"/>
            <a:ext cx="427348" cy="276999"/>
          </a:xfrm>
          <a:prstGeom prst="rect">
            <a:avLst/>
          </a:prstGeom>
          <a:noFill/>
        </p:spPr>
        <p:txBody>
          <a:bodyPr wrap="square" rtlCol="0">
            <a:spAutoFit/>
          </a:bodyPr>
          <a:lstStyle/>
          <a:p>
            <a:r>
              <a:rPr lang="en-US" sz="1200" dirty="0"/>
              <a:t> 18</a:t>
            </a:r>
          </a:p>
        </p:txBody>
      </p:sp>
      <p:sp>
        <p:nvSpPr>
          <p:cNvPr id="104" name="TextBox 103"/>
          <p:cNvSpPr txBox="1"/>
          <p:nvPr/>
        </p:nvSpPr>
        <p:spPr>
          <a:xfrm>
            <a:off x="6413129" y="6112959"/>
            <a:ext cx="427348" cy="276999"/>
          </a:xfrm>
          <a:prstGeom prst="rect">
            <a:avLst/>
          </a:prstGeom>
          <a:noFill/>
        </p:spPr>
        <p:txBody>
          <a:bodyPr wrap="square" rtlCol="0">
            <a:spAutoFit/>
          </a:bodyPr>
          <a:lstStyle/>
          <a:p>
            <a:r>
              <a:rPr lang="en-US" sz="1200" dirty="0"/>
              <a:t>  </a:t>
            </a:r>
          </a:p>
        </p:txBody>
      </p:sp>
      <p:sp>
        <p:nvSpPr>
          <p:cNvPr id="105" name="TextBox 104"/>
          <p:cNvSpPr txBox="1"/>
          <p:nvPr/>
        </p:nvSpPr>
        <p:spPr>
          <a:xfrm>
            <a:off x="6710862" y="6112959"/>
            <a:ext cx="427348" cy="276999"/>
          </a:xfrm>
          <a:prstGeom prst="rect">
            <a:avLst/>
          </a:prstGeom>
          <a:noFill/>
        </p:spPr>
        <p:txBody>
          <a:bodyPr wrap="square" rtlCol="0">
            <a:spAutoFit/>
          </a:bodyPr>
          <a:lstStyle/>
          <a:p>
            <a:r>
              <a:rPr lang="en-US" sz="1200" dirty="0"/>
              <a:t>  </a:t>
            </a:r>
          </a:p>
        </p:txBody>
      </p:sp>
      <p:sp>
        <p:nvSpPr>
          <p:cNvPr id="106" name="TextBox 105"/>
          <p:cNvSpPr txBox="1"/>
          <p:nvPr/>
        </p:nvSpPr>
        <p:spPr>
          <a:xfrm>
            <a:off x="7012140" y="6117107"/>
            <a:ext cx="427348" cy="276999"/>
          </a:xfrm>
          <a:prstGeom prst="rect">
            <a:avLst/>
          </a:prstGeom>
          <a:noFill/>
        </p:spPr>
        <p:txBody>
          <a:bodyPr wrap="square" rtlCol="0">
            <a:spAutoFit/>
          </a:bodyPr>
          <a:lstStyle/>
          <a:p>
            <a:r>
              <a:rPr lang="en-US" sz="1200" dirty="0"/>
              <a:t> [1]</a:t>
            </a:r>
          </a:p>
        </p:txBody>
      </p:sp>
      <p:sp>
        <p:nvSpPr>
          <p:cNvPr id="107" name="TextBox 106"/>
          <p:cNvSpPr txBox="1"/>
          <p:nvPr/>
        </p:nvSpPr>
        <p:spPr>
          <a:xfrm>
            <a:off x="7300001" y="6116861"/>
            <a:ext cx="427348" cy="276999"/>
          </a:xfrm>
          <a:prstGeom prst="rect">
            <a:avLst/>
          </a:prstGeom>
          <a:noFill/>
        </p:spPr>
        <p:txBody>
          <a:bodyPr wrap="square" rtlCol="0">
            <a:spAutoFit/>
          </a:bodyPr>
          <a:lstStyle/>
          <a:p>
            <a:r>
              <a:rPr lang="en-US" sz="1200" dirty="0"/>
              <a:t> [2]</a:t>
            </a:r>
          </a:p>
        </p:txBody>
      </p:sp>
      <p:sp>
        <p:nvSpPr>
          <p:cNvPr id="108" name="TextBox 107"/>
          <p:cNvSpPr txBox="1"/>
          <p:nvPr/>
        </p:nvSpPr>
        <p:spPr>
          <a:xfrm>
            <a:off x="7602408" y="6116861"/>
            <a:ext cx="427348" cy="276999"/>
          </a:xfrm>
          <a:prstGeom prst="rect">
            <a:avLst/>
          </a:prstGeom>
          <a:noFill/>
        </p:spPr>
        <p:txBody>
          <a:bodyPr wrap="square" rtlCol="0">
            <a:spAutoFit/>
          </a:bodyPr>
          <a:lstStyle/>
          <a:p>
            <a:r>
              <a:rPr lang="en-US" sz="1200" dirty="0"/>
              <a:t> [3]</a:t>
            </a:r>
          </a:p>
        </p:txBody>
      </p:sp>
      <p:sp>
        <p:nvSpPr>
          <p:cNvPr id="109" name="TextBox 108"/>
          <p:cNvSpPr txBox="1"/>
          <p:nvPr/>
        </p:nvSpPr>
        <p:spPr>
          <a:xfrm>
            <a:off x="7900576" y="6113200"/>
            <a:ext cx="427348" cy="276999"/>
          </a:xfrm>
          <a:prstGeom prst="rect">
            <a:avLst/>
          </a:prstGeom>
          <a:noFill/>
        </p:spPr>
        <p:txBody>
          <a:bodyPr wrap="square" rtlCol="0">
            <a:spAutoFit/>
          </a:bodyPr>
          <a:lstStyle/>
          <a:p>
            <a:r>
              <a:rPr lang="en-US" sz="1200" dirty="0"/>
              <a:t> [4]</a:t>
            </a:r>
          </a:p>
        </p:txBody>
      </p:sp>
      <p:sp>
        <p:nvSpPr>
          <p:cNvPr id="110" name="TextBox 109"/>
          <p:cNvSpPr txBox="1"/>
          <p:nvPr/>
        </p:nvSpPr>
        <p:spPr>
          <a:xfrm>
            <a:off x="8201854" y="6112959"/>
            <a:ext cx="427348" cy="276999"/>
          </a:xfrm>
          <a:prstGeom prst="rect">
            <a:avLst/>
          </a:prstGeom>
          <a:noFill/>
        </p:spPr>
        <p:txBody>
          <a:bodyPr wrap="square" rtlCol="0">
            <a:spAutoFit/>
          </a:bodyPr>
          <a:lstStyle/>
          <a:p>
            <a:r>
              <a:rPr lang="en-US" sz="1200" dirty="0"/>
              <a:t> [5]</a:t>
            </a:r>
          </a:p>
        </p:txBody>
      </p:sp>
      <p:sp>
        <p:nvSpPr>
          <p:cNvPr id="111" name="TextBox 110"/>
          <p:cNvSpPr txBox="1"/>
          <p:nvPr/>
        </p:nvSpPr>
        <p:spPr>
          <a:xfrm>
            <a:off x="8507796" y="6118530"/>
            <a:ext cx="427348" cy="276999"/>
          </a:xfrm>
          <a:prstGeom prst="rect">
            <a:avLst/>
          </a:prstGeom>
          <a:noFill/>
        </p:spPr>
        <p:txBody>
          <a:bodyPr wrap="square" rtlCol="0">
            <a:spAutoFit/>
          </a:bodyPr>
          <a:lstStyle/>
          <a:p>
            <a:r>
              <a:rPr lang="en-US" sz="1200" dirty="0"/>
              <a:t> [6]</a:t>
            </a:r>
          </a:p>
        </p:txBody>
      </p:sp>
      <p:sp>
        <p:nvSpPr>
          <p:cNvPr id="112" name="TextBox 111"/>
          <p:cNvSpPr txBox="1"/>
          <p:nvPr/>
        </p:nvSpPr>
        <p:spPr>
          <a:xfrm>
            <a:off x="8812237" y="5882688"/>
            <a:ext cx="427348" cy="523220"/>
          </a:xfrm>
          <a:prstGeom prst="rect">
            <a:avLst/>
          </a:prstGeom>
          <a:noFill/>
        </p:spPr>
        <p:txBody>
          <a:bodyPr wrap="square" rtlCol="0">
            <a:spAutoFit/>
          </a:bodyPr>
          <a:lstStyle/>
          <a:p>
            <a:r>
              <a:rPr lang="en-US" sz="2800" dirty="0"/>
              <a:t>.</a:t>
            </a:r>
          </a:p>
        </p:txBody>
      </p:sp>
      <p:graphicFrame>
        <p:nvGraphicFramePr>
          <p:cNvPr id="113" name="Table 112"/>
          <p:cNvGraphicFramePr>
            <a:graphicFrameLocks noGrp="1"/>
          </p:cNvGraphicFramePr>
          <p:nvPr>
            <p:extLst/>
          </p:nvPr>
        </p:nvGraphicFramePr>
        <p:xfrm>
          <a:off x="5971414" y="1292639"/>
          <a:ext cx="1287972" cy="268275"/>
        </p:xfrm>
        <a:graphic>
          <a:graphicData uri="http://schemas.openxmlformats.org/drawingml/2006/table">
            <a:tbl>
              <a:tblPr firstRow="1" bandRow="1">
                <a:tableStyleId>{2D5ABB26-0587-4C30-8999-92F81FD0307C}</a:tableStyleId>
              </a:tblPr>
              <a:tblGrid>
                <a:gridCol w="429324">
                  <a:extLst>
                    <a:ext uri="{9D8B030D-6E8A-4147-A177-3AD203B41FA5}">
                      <a16:colId xmlns:a16="http://schemas.microsoft.com/office/drawing/2014/main" xmlns="" val="3694440498"/>
                    </a:ext>
                  </a:extLst>
                </a:gridCol>
                <a:gridCol w="429324">
                  <a:extLst>
                    <a:ext uri="{9D8B030D-6E8A-4147-A177-3AD203B41FA5}">
                      <a16:colId xmlns:a16="http://schemas.microsoft.com/office/drawing/2014/main" xmlns="" val="2276507820"/>
                    </a:ext>
                  </a:extLst>
                </a:gridCol>
                <a:gridCol w="429324">
                  <a:extLst>
                    <a:ext uri="{9D8B030D-6E8A-4147-A177-3AD203B41FA5}">
                      <a16:colId xmlns:a16="http://schemas.microsoft.com/office/drawing/2014/main" xmlns="" val="3689473300"/>
                    </a:ext>
                  </a:extLst>
                </a:gridCol>
              </a:tblGrid>
              <a:tr h="268275">
                <a:tc>
                  <a:txBody>
                    <a:bodyPr/>
                    <a:lstStyle/>
                    <a:p>
                      <a:pPr algn="ctr"/>
                      <a:r>
                        <a:rPr lang="en-US" sz="1100" dirty="0"/>
                        <a:t>0</a:t>
                      </a:r>
                      <a:endParaRPr lang="en-US" sz="1100" b="0" i="1" dirty="0">
                        <a:solidFill>
                          <a:sysClr val="windowText" lastClr="000000"/>
                        </a:solidFill>
                      </a:endParaRPr>
                    </a:p>
                  </a:txBody>
                  <a:tcPr/>
                </a:tc>
                <a:tc>
                  <a:txBody>
                    <a:bodyPr/>
                    <a:lstStyle/>
                    <a:p>
                      <a:pPr algn="ctr"/>
                      <a:r>
                        <a:rPr lang="en-US" sz="1100" dirty="0"/>
                        <a:t>1</a:t>
                      </a:r>
                      <a:endParaRPr lang="en-US" sz="1100" b="0" i="1" dirty="0">
                        <a:solidFill>
                          <a:sysClr val="windowText" lastClr="000000"/>
                        </a:solidFill>
                      </a:endParaRPr>
                    </a:p>
                  </a:txBody>
                  <a:tcPr/>
                </a:tc>
                <a:tc>
                  <a:txBody>
                    <a:bodyPr/>
                    <a:lstStyle/>
                    <a:p>
                      <a:pPr algn="ctr"/>
                      <a:r>
                        <a:rPr lang="en-US" sz="1100" b="0" i="1" dirty="0">
                          <a:solidFill>
                            <a:sysClr val="windowText" lastClr="000000"/>
                          </a:solidFill>
                        </a:rPr>
                        <a:t>2</a:t>
                      </a:r>
                    </a:p>
                  </a:txBody>
                  <a:tcPr/>
                </a:tc>
                <a:extLst>
                  <a:ext uri="{0D108BD9-81ED-4DB2-BD59-A6C34878D82A}">
                    <a16:rowId xmlns:a16="http://schemas.microsoft.com/office/drawing/2014/main" xmlns="" val="3782475863"/>
                  </a:ext>
                </a:extLst>
              </a:tr>
            </a:tbl>
          </a:graphicData>
        </a:graphic>
      </p:graphicFrame>
      <p:graphicFrame>
        <p:nvGraphicFramePr>
          <p:cNvPr id="114" name="Table 113"/>
          <p:cNvGraphicFramePr>
            <a:graphicFrameLocks noGrp="1"/>
          </p:cNvGraphicFramePr>
          <p:nvPr>
            <p:extLst/>
          </p:nvPr>
        </p:nvGraphicFramePr>
        <p:xfrm>
          <a:off x="4807037" y="2252417"/>
          <a:ext cx="1287972" cy="268275"/>
        </p:xfrm>
        <a:graphic>
          <a:graphicData uri="http://schemas.openxmlformats.org/drawingml/2006/table">
            <a:tbl>
              <a:tblPr firstRow="1" bandRow="1">
                <a:tableStyleId>{2D5ABB26-0587-4C30-8999-92F81FD0307C}</a:tableStyleId>
              </a:tblPr>
              <a:tblGrid>
                <a:gridCol w="429324">
                  <a:extLst>
                    <a:ext uri="{9D8B030D-6E8A-4147-A177-3AD203B41FA5}">
                      <a16:colId xmlns:a16="http://schemas.microsoft.com/office/drawing/2014/main" xmlns="" val="3694440498"/>
                    </a:ext>
                  </a:extLst>
                </a:gridCol>
                <a:gridCol w="429324">
                  <a:extLst>
                    <a:ext uri="{9D8B030D-6E8A-4147-A177-3AD203B41FA5}">
                      <a16:colId xmlns:a16="http://schemas.microsoft.com/office/drawing/2014/main" xmlns="" val="2276507820"/>
                    </a:ext>
                  </a:extLst>
                </a:gridCol>
                <a:gridCol w="429324">
                  <a:extLst>
                    <a:ext uri="{9D8B030D-6E8A-4147-A177-3AD203B41FA5}">
                      <a16:colId xmlns:a16="http://schemas.microsoft.com/office/drawing/2014/main" xmlns="" val="3689473300"/>
                    </a:ext>
                  </a:extLst>
                </a:gridCol>
              </a:tblGrid>
              <a:tr h="268275">
                <a:tc>
                  <a:txBody>
                    <a:bodyPr/>
                    <a:lstStyle/>
                    <a:p>
                      <a:pPr algn="ctr"/>
                      <a:r>
                        <a:rPr lang="en-US" sz="1100" b="0" i="0" dirty="0">
                          <a:solidFill>
                            <a:schemeClr val="tx1"/>
                          </a:solidFill>
                        </a:rPr>
                        <a:t>3</a:t>
                      </a:r>
                      <a:endParaRPr lang="en-US" sz="1100" b="0" i="1" dirty="0">
                        <a:solidFill>
                          <a:sysClr val="windowText" lastClr="000000"/>
                        </a:solidFill>
                      </a:endParaRPr>
                    </a:p>
                  </a:txBody>
                  <a:tcPr/>
                </a:tc>
                <a:tc>
                  <a:txBody>
                    <a:bodyPr/>
                    <a:lstStyle/>
                    <a:p>
                      <a:pPr algn="ctr"/>
                      <a:r>
                        <a:rPr lang="en-US" sz="1100" b="0" i="0" dirty="0">
                          <a:solidFill>
                            <a:schemeClr val="tx1"/>
                          </a:solidFill>
                        </a:rPr>
                        <a:t>4</a:t>
                      </a:r>
                      <a:endParaRPr lang="en-US" sz="1100" b="0" i="1" dirty="0">
                        <a:solidFill>
                          <a:sysClr val="windowText" lastClr="000000"/>
                        </a:solidFill>
                      </a:endParaRPr>
                    </a:p>
                  </a:txBody>
                  <a:tcPr/>
                </a:tc>
                <a:tc>
                  <a:txBody>
                    <a:bodyPr/>
                    <a:lstStyle/>
                    <a:p>
                      <a:pPr algn="ctr"/>
                      <a:r>
                        <a:rPr lang="en-US" sz="1100" b="0" i="1" dirty="0">
                          <a:solidFill>
                            <a:sysClr val="windowText" lastClr="000000"/>
                          </a:solidFill>
                        </a:rPr>
                        <a:t>5</a:t>
                      </a:r>
                    </a:p>
                  </a:txBody>
                  <a:tcPr/>
                </a:tc>
                <a:extLst>
                  <a:ext uri="{0D108BD9-81ED-4DB2-BD59-A6C34878D82A}">
                    <a16:rowId xmlns:a16="http://schemas.microsoft.com/office/drawing/2014/main" xmlns="" val="3782475863"/>
                  </a:ext>
                </a:extLst>
              </a:tr>
            </a:tbl>
          </a:graphicData>
        </a:graphic>
      </p:graphicFrame>
      <p:graphicFrame>
        <p:nvGraphicFramePr>
          <p:cNvPr id="115" name="Table 114"/>
          <p:cNvGraphicFramePr>
            <a:graphicFrameLocks noGrp="1"/>
          </p:cNvGraphicFramePr>
          <p:nvPr>
            <p:extLst/>
          </p:nvPr>
        </p:nvGraphicFramePr>
        <p:xfrm>
          <a:off x="7256590" y="2251256"/>
          <a:ext cx="1287972" cy="268275"/>
        </p:xfrm>
        <a:graphic>
          <a:graphicData uri="http://schemas.openxmlformats.org/drawingml/2006/table">
            <a:tbl>
              <a:tblPr firstRow="1" bandRow="1">
                <a:tableStyleId>{2D5ABB26-0587-4C30-8999-92F81FD0307C}</a:tableStyleId>
              </a:tblPr>
              <a:tblGrid>
                <a:gridCol w="429324">
                  <a:extLst>
                    <a:ext uri="{9D8B030D-6E8A-4147-A177-3AD203B41FA5}">
                      <a16:colId xmlns:a16="http://schemas.microsoft.com/office/drawing/2014/main" xmlns="" val="3694440498"/>
                    </a:ext>
                  </a:extLst>
                </a:gridCol>
                <a:gridCol w="429324">
                  <a:extLst>
                    <a:ext uri="{9D8B030D-6E8A-4147-A177-3AD203B41FA5}">
                      <a16:colId xmlns:a16="http://schemas.microsoft.com/office/drawing/2014/main" xmlns="" val="2276507820"/>
                    </a:ext>
                  </a:extLst>
                </a:gridCol>
                <a:gridCol w="429324">
                  <a:extLst>
                    <a:ext uri="{9D8B030D-6E8A-4147-A177-3AD203B41FA5}">
                      <a16:colId xmlns:a16="http://schemas.microsoft.com/office/drawing/2014/main" xmlns="" val="3689473300"/>
                    </a:ext>
                  </a:extLst>
                </a:gridCol>
              </a:tblGrid>
              <a:tr h="268275">
                <a:tc>
                  <a:txBody>
                    <a:bodyPr/>
                    <a:lstStyle/>
                    <a:p>
                      <a:pPr algn="ctr"/>
                      <a:r>
                        <a:rPr lang="en-US" sz="1100" b="0" i="0" dirty="0">
                          <a:solidFill>
                            <a:schemeClr val="tx1"/>
                          </a:solidFill>
                        </a:rPr>
                        <a:t>6</a:t>
                      </a:r>
                      <a:endParaRPr lang="en-US" sz="1100" b="0" i="1" dirty="0">
                        <a:solidFill>
                          <a:sysClr val="windowText" lastClr="000000"/>
                        </a:solidFill>
                      </a:endParaRPr>
                    </a:p>
                  </a:txBody>
                  <a:tcPr/>
                </a:tc>
                <a:tc>
                  <a:txBody>
                    <a:bodyPr/>
                    <a:lstStyle/>
                    <a:p>
                      <a:pPr algn="ctr"/>
                      <a:r>
                        <a:rPr lang="en-US" sz="1100" b="0" i="1" dirty="0">
                          <a:solidFill>
                            <a:sysClr val="windowText" lastClr="000000"/>
                          </a:solidFill>
                        </a:rPr>
                        <a:t>7</a:t>
                      </a:r>
                    </a:p>
                  </a:txBody>
                  <a:tcPr/>
                </a:tc>
                <a:tc>
                  <a:txBody>
                    <a:bodyPr/>
                    <a:lstStyle/>
                    <a:p>
                      <a:pPr algn="ctr"/>
                      <a:r>
                        <a:rPr lang="en-US" sz="1100" b="0" i="1" dirty="0">
                          <a:solidFill>
                            <a:sysClr val="windowText" lastClr="000000"/>
                          </a:solidFill>
                        </a:rPr>
                        <a:t>8</a:t>
                      </a:r>
                    </a:p>
                  </a:txBody>
                  <a:tcPr/>
                </a:tc>
                <a:extLst>
                  <a:ext uri="{0D108BD9-81ED-4DB2-BD59-A6C34878D82A}">
                    <a16:rowId xmlns:a16="http://schemas.microsoft.com/office/drawing/2014/main" xmlns="" val="3782475863"/>
                  </a:ext>
                </a:extLst>
              </a:tr>
            </a:tbl>
          </a:graphicData>
        </a:graphic>
      </p:graphicFrame>
      <p:graphicFrame>
        <p:nvGraphicFramePr>
          <p:cNvPr id="116" name="Table 115"/>
          <p:cNvGraphicFramePr>
            <a:graphicFrameLocks noGrp="1"/>
          </p:cNvGraphicFramePr>
          <p:nvPr>
            <p:extLst/>
          </p:nvPr>
        </p:nvGraphicFramePr>
        <p:xfrm>
          <a:off x="3669841" y="3190362"/>
          <a:ext cx="1287972" cy="268275"/>
        </p:xfrm>
        <a:graphic>
          <a:graphicData uri="http://schemas.openxmlformats.org/drawingml/2006/table">
            <a:tbl>
              <a:tblPr firstRow="1" bandRow="1">
                <a:tableStyleId>{2D5ABB26-0587-4C30-8999-92F81FD0307C}</a:tableStyleId>
              </a:tblPr>
              <a:tblGrid>
                <a:gridCol w="429324">
                  <a:extLst>
                    <a:ext uri="{9D8B030D-6E8A-4147-A177-3AD203B41FA5}">
                      <a16:colId xmlns:a16="http://schemas.microsoft.com/office/drawing/2014/main" xmlns="" val="3694440498"/>
                    </a:ext>
                  </a:extLst>
                </a:gridCol>
                <a:gridCol w="429324">
                  <a:extLst>
                    <a:ext uri="{9D8B030D-6E8A-4147-A177-3AD203B41FA5}">
                      <a16:colId xmlns:a16="http://schemas.microsoft.com/office/drawing/2014/main" xmlns="" val="2276507820"/>
                    </a:ext>
                  </a:extLst>
                </a:gridCol>
                <a:gridCol w="429324">
                  <a:extLst>
                    <a:ext uri="{9D8B030D-6E8A-4147-A177-3AD203B41FA5}">
                      <a16:colId xmlns:a16="http://schemas.microsoft.com/office/drawing/2014/main" xmlns="" val="3689473300"/>
                    </a:ext>
                  </a:extLst>
                </a:gridCol>
              </a:tblGrid>
              <a:tr h="268275">
                <a:tc>
                  <a:txBody>
                    <a:bodyPr/>
                    <a:lstStyle/>
                    <a:p>
                      <a:pPr algn="ctr"/>
                      <a:r>
                        <a:rPr lang="en-US" sz="1100" b="0" i="0" dirty="0">
                          <a:solidFill>
                            <a:schemeClr val="tx1"/>
                          </a:solidFill>
                        </a:rPr>
                        <a:t>9</a:t>
                      </a:r>
                      <a:endParaRPr lang="en-US" sz="1100" b="0" i="1" dirty="0">
                        <a:solidFill>
                          <a:sysClr val="windowText" lastClr="000000"/>
                        </a:solidFill>
                      </a:endParaRPr>
                    </a:p>
                  </a:txBody>
                  <a:tcPr/>
                </a:tc>
                <a:tc>
                  <a:txBody>
                    <a:bodyPr/>
                    <a:lstStyle/>
                    <a:p>
                      <a:pPr algn="ctr"/>
                      <a:r>
                        <a:rPr lang="en-US" sz="1100" dirty="0"/>
                        <a:t>10</a:t>
                      </a:r>
                      <a:endParaRPr lang="en-US" sz="1100" b="0" i="1" dirty="0">
                        <a:solidFill>
                          <a:sysClr val="windowText" lastClr="000000"/>
                        </a:solidFill>
                      </a:endParaRPr>
                    </a:p>
                  </a:txBody>
                  <a:tcPr/>
                </a:tc>
                <a:tc>
                  <a:txBody>
                    <a:bodyPr/>
                    <a:lstStyle/>
                    <a:p>
                      <a:pPr algn="ctr"/>
                      <a:r>
                        <a:rPr lang="en-US" sz="1100" b="0" i="1" dirty="0">
                          <a:solidFill>
                            <a:sysClr val="windowText" lastClr="000000"/>
                          </a:solidFill>
                        </a:rPr>
                        <a:t>11</a:t>
                      </a:r>
                    </a:p>
                  </a:txBody>
                  <a:tcPr/>
                </a:tc>
                <a:extLst>
                  <a:ext uri="{0D108BD9-81ED-4DB2-BD59-A6C34878D82A}">
                    <a16:rowId xmlns:a16="http://schemas.microsoft.com/office/drawing/2014/main" xmlns="" val="3782475863"/>
                  </a:ext>
                </a:extLst>
              </a:tr>
            </a:tbl>
          </a:graphicData>
        </a:graphic>
      </p:graphicFrame>
      <p:graphicFrame>
        <p:nvGraphicFramePr>
          <p:cNvPr id="117" name="Table 116"/>
          <p:cNvGraphicFramePr>
            <a:graphicFrameLocks noGrp="1"/>
          </p:cNvGraphicFramePr>
          <p:nvPr>
            <p:extLst/>
          </p:nvPr>
        </p:nvGraphicFramePr>
        <p:xfrm>
          <a:off x="4878751" y="3211495"/>
          <a:ext cx="1153116" cy="268275"/>
        </p:xfrm>
        <a:graphic>
          <a:graphicData uri="http://schemas.openxmlformats.org/drawingml/2006/table">
            <a:tbl>
              <a:tblPr firstRow="1" bandRow="1">
                <a:tableStyleId>{2D5ABB26-0587-4C30-8999-92F81FD0307C}</a:tableStyleId>
              </a:tblPr>
              <a:tblGrid>
                <a:gridCol w="384372">
                  <a:extLst>
                    <a:ext uri="{9D8B030D-6E8A-4147-A177-3AD203B41FA5}">
                      <a16:colId xmlns:a16="http://schemas.microsoft.com/office/drawing/2014/main" xmlns="" val="3694440498"/>
                    </a:ext>
                  </a:extLst>
                </a:gridCol>
                <a:gridCol w="384372">
                  <a:extLst>
                    <a:ext uri="{9D8B030D-6E8A-4147-A177-3AD203B41FA5}">
                      <a16:colId xmlns:a16="http://schemas.microsoft.com/office/drawing/2014/main" xmlns="" val="2276507820"/>
                    </a:ext>
                  </a:extLst>
                </a:gridCol>
                <a:gridCol w="384372">
                  <a:extLst>
                    <a:ext uri="{9D8B030D-6E8A-4147-A177-3AD203B41FA5}">
                      <a16:colId xmlns:a16="http://schemas.microsoft.com/office/drawing/2014/main" xmlns="" val="3689473300"/>
                    </a:ext>
                  </a:extLst>
                </a:gridCol>
              </a:tblGrid>
              <a:tr h="268275">
                <a:tc>
                  <a:txBody>
                    <a:bodyPr/>
                    <a:lstStyle/>
                    <a:p>
                      <a:pPr algn="ctr"/>
                      <a:r>
                        <a:rPr lang="en-US" sz="1100" b="0" i="0" dirty="0">
                          <a:solidFill>
                            <a:schemeClr val="tx1"/>
                          </a:solidFill>
                        </a:rPr>
                        <a:t>12</a:t>
                      </a:r>
                      <a:endParaRPr lang="en-US" sz="1100" b="0" i="1" dirty="0">
                        <a:solidFill>
                          <a:sysClr val="windowText" lastClr="000000"/>
                        </a:solidFill>
                      </a:endParaRPr>
                    </a:p>
                  </a:txBody>
                  <a:tcPr/>
                </a:tc>
                <a:tc>
                  <a:txBody>
                    <a:bodyPr/>
                    <a:lstStyle/>
                    <a:p>
                      <a:pPr algn="ctr"/>
                      <a:r>
                        <a:rPr lang="en-US" sz="1100" dirty="0"/>
                        <a:t>13</a:t>
                      </a:r>
                      <a:endParaRPr lang="en-US" sz="1100" b="0" i="1" dirty="0">
                        <a:solidFill>
                          <a:sysClr val="windowText" lastClr="000000"/>
                        </a:solidFill>
                      </a:endParaRPr>
                    </a:p>
                  </a:txBody>
                  <a:tcPr/>
                </a:tc>
                <a:tc>
                  <a:txBody>
                    <a:bodyPr/>
                    <a:lstStyle/>
                    <a:p>
                      <a:pPr algn="ctr"/>
                      <a:r>
                        <a:rPr lang="en-US" sz="1100" b="0" i="1" dirty="0">
                          <a:solidFill>
                            <a:sysClr val="windowText" lastClr="000000"/>
                          </a:solidFill>
                        </a:rPr>
                        <a:t>14</a:t>
                      </a:r>
                    </a:p>
                  </a:txBody>
                  <a:tcPr/>
                </a:tc>
                <a:extLst>
                  <a:ext uri="{0D108BD9-81ED-4DB2-BD59-A6C34878D82A}">
                    <a16:rowId xmlns:a16="http://schemas.microsoft.com/office/drawing/2014/main" xmlns="" val="3782475863"/>
                  </a:ext>
                </a:extLst>
              </a:tr>
            </a:tbl>
          </a:graphicData>
        </a:graphic>
      </p:graphicFrame>
      <p:graphicFrame>
        <p:nvGraphicFramePr>
          <p:cNvPr id="118" name="Table 117"/>
          <p:cNvGraphicFramePr>
            <a:graphicFrameLocks noGrp="1"/>
          </p:cNvGraphicFramePr>
          <p:nvPr>
            <p:extLst/>
          </p:nvPr>
        </p:nvGraphicFramePr>
        <p:xfrm>
          <a:off x="6035931" y="3204078"/>
          <a:ext cx="1117116" cy="268275"/>
        </p:xfrm>
        <a:graphic>
          <a:graphicData uri="http://schemas.openxmlformats.org/drawingml/2006/table">
            <a:tbl>
              <a:tblPr firstRow="1" bandRow="1">
                <a:tableStyleId>{2D5ABB26-0587-4C30-8999-92F81FD0307C}</a:tableStyleId>
              </a:tblPr>
              <a:tblGrid>
                <a:gridCol w="372372">
                  <a:extLst>
                    <a:ext uri="{9D8B030D-6E8A-4147-A177-3AD203B41FA5}">
                      <a16:colId xmlns:a16="http://schemas.microsoft.com/office/drawing/2014/main" xmlns="" val="3694440498"/>
                    </a:ext>
                  </a:extLst>
                </a:gridCol>
                <a:gridCol w="372372">
                  <a:extLst>
                    <a:ext uri="{9D8B030D-6E8A-4147-A177-3AD203B41FA5}">
                      <a16:colId xmlns:a16="http://schemas.microsoft.com/office/drawing/2014/main" xmlns="" val="2276507820"/>
                    </a:ext>
                  </a:extLst>
                </a:gridCol>
                <a:gridCol w="372372">
                  <a:extLst>
                    <a:ext uri="{9D8B030D-6E8A-4147-A177-3AD203B41FA5}">
                      <a16:colId xmlns:a16="http://schemas.microsoft.com/office/drawing/2014/main" xmlns="" val="3689473300"/>
                    </a:ext>
                  </a:extLst>
                </a:gridCol>
              </a:tblGrid>
              <a:tr h="268275">
                <a:tc>
                  <a:txBody>
                    <a:bodyPr/>
                    <a:lstStyle/>
                    <a:p>
                      <a:pPr algn="ctr"/>
                      <a:r>
                        <a:rPr lang="en-US" sz="1100" b="0" i="0" dirty="0">
                          <a:solidFill>
                            <a:schemeClr val="tx1"/>
                          </a:solidFill>
                        </a:rPr>
                        <a:t>15</a:t>
                      </a:r>
                      <a:endParaRPr lang="en-US" sz="1100" b="0" i="1" dirty="0">
                        <a:solidFill>
                          <a:sysClr val="windowText" lastClr="000000"/>
                        </a:solidFill>
                      </a:endParaRPr>
                    </a:p>
                  </a:txBody>
                  <a:tcPr/>
                </a:tc>
                <a:tc>
                  <a:txBody>
                    <a:bodyPr/>
                    <a:lstStyle/>
                    <a:p>
                      <a:pPr algn="ctr"/>
                      <a:r>
                        <a:rPr lang="en-US" sz="1100" dirty="0"/>
                        <a:t>16</a:t>
                      </a:r>
                      <a:endParaRPr lang="en-US" sz="1100" b="0" i="1" dirty="0">
                        <a:solidFill>
                          <a:sysClr val="windowText" lastClr="000000"/>
                        </a:solidFill>
                      </a:endParaRPr>
                    </a:p>
                  </a:txBody>
                  <a:tcPr/>
                </a:tc>
                <a:tc>
                  <a:txBody>
                    <a:bodyPr/>
                    <a:lstStyle/>
                    <a:p>
                      <a:pPr algn="ctr"/>
                      <a:r>
                        <a:rPr lang="en-US" sz="1100" b="0" i="1" dirty="0">
                          <a:solidFill>
                            <a:sysClr val="windowText" lastClr="000000"/>
                          </a:solidFill>
                        </a:rPr>
                        <a:t>17</a:t>
                      </a:r>
                    </a:p>
                  </a:txBody>
                  <a:tcPr/>
                </a:tc>
                <a:extLst>
                  <a:ext uri="{0D108BD9-81ED-4DB2-BD59-A6C34878D82A}">
                    <a16:rowId xmlns:a16="http://schemas.microsoft.com/office/drawing/2014/main" xmlns="" val="3782475863"/>
                  </a:ext>
                </a:extLst>
              </a:tr>
            </a:tbl>
          </a:graphicData>
        </a:graphic>
      </p:graphicFrame>
      <p:graphicFrame>
        <p:nvGraphicFramePr>
          <p:cNvPr id="119" name="Table 118"/>
          <p:cNvGraphicFramePr>
            <a:graphicFrameLocks noGrp="1"/>
          </p:cNvGraphicFramePr>
          <p:nvPr>
            <p:extLst>
              <p:ext uri="{D42A27DB-BD31-4B8C-83A1-F6EECF244321}">
                <p14:modId xmlns:p14="http://schemas.microsoft.com/office/powerpoint/2010/main" val="1229525525"/>
              </p:ext>
            </p:extLst>
          </p:nvPr>
        </p:nvGraphicFramePr>
        <p:xfrm>
          <a:off x="7298649" y="3225809"/>
          <a:ext cx="1287972" cy="268275"/>
        </p:xfrm>
        <a:graphic>
          <a:graphicData uri="http://schemas.openxmlformats.org/drawingml/2006/table">
            <a:tbl>
              <a:tblPr firstRow="1" bandRow="1">
                <a:tableStyleId>{2D5ABB26-0587-4C30-8999-92F81FD0307C}</a:tableStyleId>
              </a:tblPr>
              <a:tblGrid>
                <a:gridCol w="429324">
                  <a:extLst>
                    <a:ext uri="{9D8B030D-6E8A-4147-A177-3AD203B41FA5}">
                      <a16:colId xmlns:a16="http://schemas.microsoft.com/office/drawing/2014/main" xmlns="" val="3694440498"/>
                    </a:ext>
                  </a:extLst>
                </a:gridCol>
                <a:gridCol w="429324">
                  <a:extLst>
                    <a:ext uri="{9D8B030D-6E8A-4147-A177-3AD203B41FA5}">
                      <a16:colId xmlns:a16="http://schemas.microsoft.com/office/drawing/2014/main" xmlns="" val="2276507820"/>
                    </a:ext>
                  </a:extLst>
                </a:gridCol>
                <a:gridCol w="429324">
                  <a:extLst>
                    <a:ext uri="{9D8B030D-6E8A-4147-A177-3AD203B41FA5}">
                      <a16:colId xmlns:a16="http://schemas.microsoft.com/office/drawing/2014/main" xmlns="" val="3689473300"/>
                    </a:ext>
                  </a:extLst>
                </a:gridCol>
              </a:tblGrid>
              <a:tr h="268275">
                <a:tc>
                  <a:txBody>
                    <a:bodyPr/>
                    <a:lstStyle/>
                    <a:p>
                      <a:pPr algn="ctr"/>
                      <a:r>
                        <a:rPr lang="en-US" sz="1100" b="0" i="0" dirty="0">
                          <a:solidFill>
                            <a:schemeClr val="tx1"/>
                          </a:solidFill>
                        </a:rPr>
                        <a:t>18</a:t>
                      </a:r>
                      <a:endParaRPr lang="en-US" sz="1100" b="0" i="1" dirty="0">
                        <a:solidFill>
                          <a:sysClr val="windowText" lastClr="000000"/>
                        </a:solidFill>
                      </a:endParaRPr>
                    </a:p>
                  </a:txBody>
                  <a:tcPr/>
                </a:tc>
                <a:tc>
                  <a:txBody>
                    <a:bodyPr/>
                    <a:lstStyle/>
                    <a:p>
                      <a:pPr algn="ctr"/>
                      <a:r>
                        <a:rPr lang="en-US" sz="1100" dirty="0"/>
                        <a:t>19</a:t>
                      </a:r>
                      <a:endParaRPr lang="en-US" sz="1100" b="0" i="1" dirty="0">
                        <a:solidFill>
                          <a:sysClr val="windowText" lastClr="000000"/>
                        </a:solidFill>
                      </a:endParaRPr>
                    </a:p>
                  </a:txBody>
                  <a:tcPr/>
                </a:tc>
                <a:tc>
                  <a:txBody>
                    <a:bodyPr/>
                    <a:lstStyle/>
                    <a:p>
                      <a:pPr algn="ctr"/>
                      <a:r>
                        <a:rPr lang="en-US" sz="1100" b="0" i="1" dirty="0">
                          <a:solidFill>
                            <a:sysClr val="windowText" lastClr="000000"/>
                          </a:solidFill>
                        </a:rPr>
                        <a:t>20</a:t>
                      </a:r>
                    </a:p>
                  </a:txBody>
                  <a:tcPr/>
                </a:tc>
                <a:extLst>
                  <a:ext uri="{0D108BD9-81ED-4DB2-BD59-A6C34878D82A}">
                    <a16:rowId xmlns:a16="http://schemas.microsoft.com/office/drawing/2014/main" xmlns="" val="3782475863"/>
                  </a:ext>
                </a:extLst>
              </a:tr>
            </a:tbl>
          </a:graphicData>
        </a:graphic>
      </p:graphicFrame>
      <p:sp>
        <p:nvSpPr>
          <p:cNvPr id="25" name="Rectangle 24"/>
          <p:cNvSpPr/>
          <p:nvPr/>
        </p:nvSpPr>
        <p:spPr>
          <a:xfrm>
            <a:off x="5945873" y="1560914"/>
            <a:ext cx="444883" cy="268228"/>
          </a:xfrm>
          <a:prstGeom prst="rect">
            <a:avLst/>
          </a:prstGeom>
          <a:solidFill>
            <a:schemeClr val="accent2">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4391782" y="6106776"/>
            <a:ext cx="286547" cy="276335"/>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4798337" y="2254485"/>
            <a:ext cx="444883" cy="268228"/>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6400251" y="1567082"/>
            <a:ext cx="444883" cy="268228"/>
          </a:xfrm>
          <a:prstGeom prst="rect">
            <a:avLst/>
          </a:prstGeom>
          <a:solidFill>
            <a:schemeClr val="accent2">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4685950" y="6113150"/>
            <a:ext cx="286547" cy="276335"/>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233779" y="2271329"/>
            <a:ext cx="444883" cy="268228"/>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923B03A-6743-47C6-8758-902529F6BF5C}" type="slidenum">
              <a:rPr lang="en-US" smtClean="0"/>
              <a:t>22</a:t>
            </a:fld>
            <a:endParaRPr lang="en-US" dirty="0"/>
          </a:p>
        </p:txBody>
      </p:sp>
      <p:sp>
        <p:nvSpPr>
          <p:cNvPr id="9" name="TextBox 8"/>
          <p:cNvSpPr txBox="1"/>
          <p:nvPr/>
        </p:nvSpPr>
        <p:spPr>
          <a:xfrm>
            <a:off x="82538" y="3072544"/>
            <a:ext cx="348563" cy="261610"/>
          </a:xfrm>
          <a:prstGeom prst="rect">
            <a:avLst/>
          </a:prstGeom>
          <a:noFill/>
        </p:spPr>
        <p:txBody>
          <a:bodyPr wrap="square" rtlCol="0">
            <a:spAutoFit/>
          </a:bodyPr>
          <a:lstStyle/>
          <a:p>
            <a:r>
              <a:rPr lang="en-US" sz="1050" dirty="0"/>
              <a:t>R1</a:t>
            </a:r>
          </a:p>
        </p:txBody>
      </p:sp>
      <p:sp>
        <p:nvSpPr>
          <p:cNvPr id="125" name="TextBox 124"/>
          <p:cNvSpPr txBox="1"/>
          <p:nvPr/>
        </p:nvSpPr>
        <p:spPr>
          <a:xfrm>
            <a:off x="257326" y="3367967"/>
            <a:ext cx="348563" cy="261610"/>
          </a:xfrm>
          <a:prstGeom prst="rect">
            <a:avLst/>
          </a:prstGeom>
          <a:noFill/>
        </p:spPr>
        <p:txBody>
          <a:bodyPr wrap="square" rtlCol="0">
            <a:spAutoFit/>
          </a:bodyPr>
          <a:lstStyle/>
          <a:p>
            <a:r>
              <a:rPr lang="en-US" sz="1050" dirty="0"/>
              <a:t>R2</a:t>
            </a:r>
          </a:p>
        </p:txBody>
      </p:sp>
      <p:sp>
        <p:nvSpPr>
          <p:cNvPr id="126" name="TextBox 125"/>
          <p:cNvSpPr txBox="1"/>
          <p:nvPr/>
        </p:nvSpPr>
        <p:spPr>
          <a:xfrm>
            <a:off x="132940" y="3652611"/>
            <a:ext cx="348563" cy="261610"/>
          </a:xfrm>
          <a:prstGeom prst="rect">
            <a:avLst/>
          </a:prstGeom>
          <a:noFill/>
        </p:spPr>
        <p:txBody>
          <a:bodyPr wrap="square" rtlCol="0">
            <a:spAutoFit/>
          </a:bodyPr>
          <a:lstStyle/>
          <a:p>
            <a:r>
              <a:rPr lang="en-US" sz="1050" dirty="0"/>
              <a:t>R3</a:t>
            </a:r>
          </a:p>
        </p:txBody>
      </p:sp>
      <p:sp>
        <p:nvSpPr>
          <p:cNvPr id="127" name="TextBox 126"/>
          <p:cNvSpPr txBox="1"/>
          <p:nvPr/>
        </p:nvSpPr>
        <p:spPr>
          <a:xfrm>
            <a:off x="412019" y="4191238"/>
            <a:ext cx="348563" cy="261610"/>
          </a:xfrm>
          <a:prstGeom prst="rect">
            <a:avLst/>
          </a:prstGeom>
          <a:noFill/>
        </p:spPr>
        <p:txBody>
          <a:bodyPr wrap="square" rtlCol="0">
            <a:spAutoFit/>
          </a:bodyPr>
          <a:lstStyle/>
          <a:p>
            <a:r>
              <a:rPr lang="en-US" sz="1050" dirty="0"/>
              <a:t>R4</a:t>
            </a:r>
          </a:p>
        </p:txBody>
      </p:sp>
      <p:sp>
        <p:nvSpPr>
          <p:cNvPr id="128" name="TextBox 127"/>
          <p:cNvSpPr txBox="1"/>
          <p:nvPr/>
        </p:nvSpPr>
        <p:spPr>
          <a:xfrm>
            <a:off x="445578" y="4716795"/>
            <a:ext cx="348563" cy="261610"/>
          </a:xfrm>
          <a:prstGeom prst="rect">
            <a:avLst/>
          </a:prstGeom>
          <a:noFill/>
        </p:spPr>
        <p:txBody>
          <a:bodyPr wrap="square" rtlCol="0">
            <a:spAutoFit/>
          </a:bodyPr>
          <a:lstStyle/>
          <a:p>
            <a:r>
              <a:rPr lang="en-US" sz="1050" dirty="0"/>
              <a:t>R5</a:t>
            </a:r>
          </a:p>
        </p:txBody>
      </p:sp>
      <p:sp>
        <p:nvSpPr>
          <p:cNvPr id="129" name="TextBox 128"/>
          <p:cNvSpPr txBox="1"/>
          <p:nvPr/>
        </p:nvSpPr>
        <p:spPr>
          <a:xfrm>
            <a:off x="939114" y="4429664"/>
            <a:ext cx="348563" cy="261610"/>
          </a:xfrm>
          <a:prstGeom prst="rect">
            <a:avLst/>
          </a:prstGeom>
          <a:noFill/>
        </p:spPr>
        <p:txBody>
          <a:bodyPr wrap="square" rtlCol="0">
            <a:spAutoFit/>
          </a:bodyPr>
          <a:lstStyle/>
          <a:p>
            <a:r>
              <a:rPr lang="en-US" sz="1050" dirty="0"/>
              <a:t>R6</a:t>
            </a:r>
          </a:p>
        </p:txBody>
      </p:sp>
      <p:sp>
        <p:nvSpPr>
          <p:cNvPr id="130" name="TextBox 129"/>
          <p:cNvSpPr txBox="1"/>
          <p:nvPr/>
        </p:nvSpPr>
        <p:spPr>
          <a:xfrm>
            <a:off x="1359233" y="5307103"/>
            <a:ext cx="348563" cy="261610"/>
          </a:xfrm>
          <a:prstGeom prst="rect">
            <a:avLst/>
          </a:prstGeom>
          <a:noFill/>
        </p:spPr>
        <p:txBody>
          <a:bodyPr wrap="square" rtlCol="0">
            <a:spAutoFit/>
          </a:bodyPr>
          <a:lstStyle/>
          <a:p>
            <a:r>
              <a:rPr lang="en-US" sz="1050" dirty="0"/>
              <a:t>R7</a:t>
            </a:r>
          </a:p>
        </p:txBody>
      </p:sp>
      <p:sp>
        <p:nvSpPr>
          <p:cNvPr id="131" name="TextBox 130"/>
          <p:cNvSpPr txBox="1"/>
          <p:nvPr/>
        </p:nvSpPr>
        <p:spPr>
          <a:xfrm>
            <a:off x="1316531" y="5716311"/>
            <a:ext cx="348563" cy="261610"/>
          </a:xfrm>
          <a:prstGeom prst="rect">
            <a:avLst/>
          </a:prstGeom>
          <a:noFill/>
        </p:spPr>
        <p:txBody>
          <a:bodyPr wrap="square" rtlCol="0">
            <a:spAutoFit/>
          </a:bodyPr>
          <a:lstStyle/>
          <a:p>
            <a:r>
              <a:rPr lang="en-US" sz="1050" dirty="0"/>
              <a:t>R8</a:t>
            </a:r>
          </a:p>
        </p:txBody>
      </p:sp>
      <p:sp>
        <p:nvSpPr>
          <p:cNvPr id="132" name="TextBox 131"/>
          <p:cNvSpPr txBox="1"/>
          <p:nvPr/>
        </p:nvSpPr>
        <p:spPr>
          <a:xfrm>
            <a:off x="1865273" y="5768269"/>
            <a:ext cx="348563" cy="261610"/>
          </a:xfrm>
          <a:prstGeom prst="rect">
            <a:avLst/>
          </a:prstGeom>
          <a:noFill/>
        </p:spPr>
        <p:txBody>
          <a:bodyPr wrap="square" rtlCol="0">
            <a:spAutoFit/>
          </a:bodyPr>
          <a:lstStyle/>
          <a:p>
            <a:r>
              <a:rPr lang="en-US" sz="1050" dirty="0"/>
              <a:t>R9</a:t>
            </a:r>
          </a:p>
        </p:txBody>
      </p:sp>
      <p:sp>
        <p:nvSpPr>
          <p:cNvPr id="133" name="TextBox 132"/>
          <p:cNvSpPr txBox="1"/>
          <p:nvPr/>
        </p:nvSpPr>
        <p:spPr>
          <a:xfrm>
            <a:off x="2818269" y="5246876"/>
            <a:ext cx="426514" cy="253916"/>
          </a:xfrm>
          <a:prstGeom prst="rect">
            <a:avLst/>
          </a:prstGeom>
          <a:noFill/>
        </p:spPr>
        <p:txBody>
          <a:bodyPr wrap="square" rtlCol="0">
            <a:spAutoFit/>
          </a:bodyPr>
          <a:lstStyle/>
          <a:p>
            <a:r>
              <a:rPr lang="en-US" sz="1050" dirty="0"/>
              <a:t>R10</a:t>
            </a:r>
          </a:p>
        </p:txBody>
      </p:sp>
      <p:sp>
        <p:nvSpPr>
          <p:cNvPr id="134" name="TextBox 133"/>
          <p:cNvSpPr txBox="1"/>
          <p:nvPr/>
        </p:nvSpPr>
        <p:spPr>
          <a:xfrm>
            <a:off x="2809553" y="5707174"/>
            <a:ext cx="407343" cy="261610"/>
          </a:xfrm>
          <a:prstGeom prst="rect">
            <a:avLst/>
          </a:prstGeom>
          <a:noFill/>
        </p:spPr>
        <p:txBody>
          <a:bodyPr wrap="square" rtlCol="0">
            <a:spAutoFit/>
          </a:bodyPr>
          <a:lstStyle/>
          <a:p>
            <a:r>
              <a:rPr lang="en-US" sz="1050" dirty="0"/>
              <a:t>R11</a:t>
            </a:r>
          </a:p>
        </p:txBody>
      </p:sp>
      <p:sp>
        <p:nvSpPr>
          <p:cNvPr id="12" name="Rectangle 11"/>
          <p:cNvSpPr/>
          <p:nvPr/>
        </p:nvSpPr>
        <p:spPr>
          <a:xfrm>
            <a:off x="5971414" y="1560914"/>
            <a:ext cx="1285176" cy="255459"/>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4776695" y="2541127"/>
            <a:ext cx="1285176" cy="255459"/>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7232866" y="2539530"/>
            <a:ext cx="1285176" cy="255459"/>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3735918" y="3484290"/>
            <a:ext cx="1028499" cy="255459"/>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21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6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4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4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1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1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15"/>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1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1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18"/>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1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2"/>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7"/>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12"/>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124"/>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5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55"/>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56"/>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24"/>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35"/>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57"/>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1" nodeType="clickEffect">
                                  <p:stCondLst>
                                    <p:cond delay="0"/>
                                  </p:stCondLst>
                                  <p:childTnLst>
                                    <p:set>
                                      <p:cBhvr>
                                        <p:cTn id="216" dur="1" fill="hold">
                                          <p:stCondLst>
                                            <p:cond delay="0"/>
                                          </p:stCondLst>
                                        </p:cTn>
                                        <p:tgtEl>
                                          <p:spTgt spid="135"/>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136"/>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68"/>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69"/>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70"/>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xit" presetSubtype="0" fill="hold" grpId="1" nodeType="clickEffect">
                                  <p:stCondLst>
                                    <p:cond delay="0"/>
                                  </p:stCondLst>
                                  <p:childTnLst>
                                    <p:set>
                                      <p:cBhvr>
                                        <p:cTn id="232" dur="1" fill="hold">
                                          <p:stCondLst>
                                            <p:cond delay="0"/>
                                          </p:stCondLst>
                                        </p:cTn>
                                        <p:tgtEl>
                                          <p:spTgt spid="136"/>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71"/>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72"/>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73"/>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nodeType="clickEffect">
                                  <p:stCondLst>
                                    <p:cond delay="0"/>
                                  </p:stCondLst>
                                  <p:childTnLst>
                                    <p:set>
                                      <p:cBhvr>
                                        <p:cTn id="244" dur="1" fill="hold">
                                          <p:stCondLst>
                                            <p:cond delay="0"/>
                                          </p:stCondLst>
                                        </p:cTn>
                                        <p:tgtEl>
                                          <p:spTgt spid="94"/>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12"/>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96"/>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95"/>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120"/>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25"/>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93"/>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97"/>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120"/>
                                        </p:tgtEl>
                                        <p:attrNameLst>
                                          <p:attrName>style.visibility</p:attrName>
                                        </p:attrNameLst>
                                      </p:cBhvr>
                                      <p:to>
                                        <p:strVal val="hidden"/>
                                      </p:to>
                                    </p:set>
                                  </p:childTnLst>
                                </p:cTn>
                              </p:par>
                              <p:par>
                                <p:cTn id="267" presetID="1" presetClass="exit" presetSubtype="0" fill="hold" grpId="1" nodeType="withEffect">
                                  <p:stCondLst>
                                    <p:cond delay="0"/>
                                  </p:stCondLst>
                                  <p:childTnLst>
                                    <p:set>
                                      <p:cBhvr>
                                        <p:cTn id="268" dur="1" fill="hold">
                                          <p:stCondLst>
                                            <p:cond delay="0"/>
                                          </p:stCondLst>
                                        </p:cTn>
                                        <p:tgtEl>
                                          <p:spTgt spid="25"/>
                                        </p:tgtEl>
                                        <p:attrNameLst>
                                          <p:attrName>style.visibility</p:attrName>
                                        </p:attrNameLst>
                                      </p:cBhvr>
                                      <p:to>
                                        <p:strVal val="hidden"/>
                                      </p:to>
                                    </p:set>
                                  </p:childTnLst>
                                </p:cTn>
                              </p:par>
                              <p:par>
                                <p:cTn id="269" presetID="1" presetClass="exit" presetSubtype="0" fill="hold" grpId="1" nodeType="withEffect">
                                  <p:stCondLst>
                                    <p:cond delay="0"/>
                                  </p:stCondLst>
                                  <p:childTnLst>
                                    <p:set>
                                      <p:cBhvr>
                                        <p:cTn id="270" dur="1" fill="hold">
                                          <p:stCondLst>
                                            <p:cond delay="0"/>
                                          </p:stCondLst>
                                        </p:cTn>
                                        <p:tgtEl>
                                          <p:spTgt spid="93"/>
                                        </p:tgtEl>
                                        <p:attrNameLst>
                                          <p:attrName>style.visibility</p:attrName>
                                        </p:attrNameLst>
                                      </p:cBhvr>
                                      <p:to>
                                        <p:strVal val="hidden"/>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121"/>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23"/>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22"/>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98"/>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xit" presetSubtype="0" fill="hold" grpId="1" nodeType="clickEffect">
                                  <p:stCondLst>
                                    <p:cond delay="0"/>
                                  </p:stCondLst>
                                  <p:childTnLst>
                                    <p:set>
                                      <p:cBhvr>
                                        <p:cTn id="286" dur="1" fill="hold">
                                          <p:stCondLst>
                                            <p:cond delay="0"/>
                                          </p:stCondLst>
                                        </p:cTn>
                                        <p:tgtEl>
                                          <p:spTgt spid="121"/>
                                        </p:tgtEl>
                                        <p:attrNameLst>
                                          <p:attrName>style.visibility</p:attrName>
                                        </p:attrNameLst>
                                      </p:cBhvr>
                                      <p:to>
                                        <p:strVal val="hidden"/>
                                      </p:to>
                                    </p:set>
                                  </p:childTnLst>
                                </p:cTn>
                              </p:par>
                              <p:par>
                                <p:cTn id="287" presetID="1" presetClass="exit" presetSubtype="0" fill="hold" grpId="1" nodeType="withEffect">
                                  <p:stCondLst>
                                    <p:cond delay="0"/>
                                  </p:stCondLst>
                                  <p:childTnLst>
                                    <p:set>
                                      <p:cBhvr>
                                        <p:cTn id="288" dur="1" fill="hold">
                                          <p:stCondLst>
                                            <p:cond delay="0"/>
                                          </p:stCondLst>
                                        </p:cTn>
                                        <p:tgtEl>
                                          <p:spTgt spid="123"/>
                                        </p:tgtEl>
                                        <p:attrNameLst>
                                          <p:attrName>style.visibility</p:attrName>
                                        </p:attrNameLst>
                                      </p:cBhvr>
                                      <p:to>
                                        <p:strVal val="hidden"/>
                                      </p:to>
                                    </p:set>
                                  </p:childTnLst>
                                </p:cTn>
                              </p:par>
                              <p:par>
                                <p:cTn id="289" presetID="1" presetClass="exit" presetSubtype="0" fill="hold" grpId="1" nodeType="withEffect">
                                  <p:stCondLst>
                                    <p:cond delay="0"/>
                                  </p:stCondLst>
                                  <p:childTnLst>
                                    <p:set>
                                      <p:cBhvr>
                                        <p:cTn id="290" dur="1" fill="hold">
                                          <p:stCondLst>
                                            <p:cond delay="0"/>
                                          </p:stCondLst>
                                        </p:cTn>
                                        <p:tgtEl>
                                          <p:spTgt spid="122"/>
                                        </p:tgtEl>
                                        <p:attrNameLst>
                                          <p:attrName>style.visibility</p:attrName>
                                        </p:attrNameLst>
                                      </p:cBhvr>
                                      <p:to>
                                        <p:strVal val="hidden"/>
                                      </p:to>
                                    </p:set>
                                  </p:childTnLst>
                                </p:cTn>
                              </p:par>
                              <p:par>
                                <p:cTn id="291" presetID="1" presetClass="entr" presetSubtype="0" fill="hold" grpId="0" nodeType="withEffect">
                                  <p:stCondLst>
                                    <p:cond delay="0"/>
                                  </p:stCondLst>
                                  <p:childTnLst>
                                    <p:set>
                                      <p:cBhvr>
                                        <p:cTn id="292" dur="1" fill="hold">
                                          <p:stCondLst>
                                            <p:cond delay="0"/>
                                          </p:stCondLst>
                                        </p:cTn>
                                        <p:tgtEl>
                                          <p:spTgt spid="100"/>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01"/>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02"/>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0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04"/>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05"/>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106"/>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07"/>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08"/>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109"/>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110"/>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 grpId="0" animBg="1"/>
      <p:bldP spid="3" grpId="0"/>
      <p:bldP spid="4" grpId="0" animBg="1"/>
      <p:bldP spid="5"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39" grpId="0" animBg="1"/>
      <p:bldP spid="40" grpId="0" animBg="1"/>
      <p:bldP spid="41" grpId="0" animBg="1"/>
      <p:bldP spid="42" grpId="0" animBg="1"/>
      <p:bldP spid="43" grpId="0"/>
      <p:bldP spid="44" grpId="0"/>
      <p:bldP spid="45" grpId="0"/>
      <p:bldP spid="46" grpId="0"/>
      <p:bldP spid="61" grpId="0"/>
      <p:bldP spid="62" grpId="0"/>
      <p:bldP spid="49" grpId="0"/>
      <p:bldP spid="7" grpId="0"/>
      <p:bldP spid="52" grpId="0"/>
      <p:bldP spid="54" grpId="0"/>
      <p:bldP spid="55" grpId="0"/>
      <p:bldP spid="56" grpId="0"/>
      <p:bldP spid="57" grpId="0"/>
      <p:bldP spid="68" grpId="0"/>
      <p:bldP spid="69" grpId="0"/>
      <p:bldP spid="70" grpId="0"/>
      <p:bldP spid="71" grpId="0"/>
      <p:bldP spid="72" grpId="0"/>
      <p:bldP spid="73" grpId="0"/>
      <p:bldP spid="74" grpId="0"/>
      <p:bldP spid="95" grpId="0"/>
      <p:bldP spid="97" grpId="0"/>
      <p:bldP spid="98"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25" grpId="0" animBg="1"/>
      <p:bldP spid="25" grpId="1" animBg="1"/>
      <p:bldP spid="120" grpId="0" animBg="1"/>
      <p:bldP spid="120" grpId="1" animBg="1"/>
      <p:bldP spid="93" grpId="0" animBg="1"/>
      <p:bldP spid="93" grpId="1" animBg="1"/>
      <p:bldP spid="121" grpId="0" animBg="1"/>
      <p:bldP spid="121" grpId="1" animBg="1"/>
      <p:bldP spid="122" grpId="0" animBg="1"/>
      <p:bldP spid="122" grpId="1" animBg="1"/>
      <p:bldP spid="123" grpId="0" animBg="1"/>
      <p:bldP spid="123" grpId="1" animBg="1"/>
      <p:bldP spid="9" grpId="0"/>
      <p:bldP spid="125" grpId="0"/>
      <p:bldP spid="126" grpId="0"/>
      <p:bldP spid="127" grpId="0"/>
      <p:bldP spid="128" grpId="0"/>
      <p:bldP spid="129" grpId="0"/>
      <p:bldP spid="130" grpId="0"/>
      <p:bldP spid="131" grpId="0"/>
      <p:bldP spid="132" grpId="0"/>
      <p:bldP spid="133" grpId="0"/>
      <p:bldP spid="134" grpId="0"/>
      <p:bldP spid="12" grpId="0" animBg="1"/>
      <p:bldP spid="12" grpId="1" animBg="1"/>
      <p:bldP spid="124" grpId="0" animBg="1"/>
      <p:bldP spid="124" grpId="1" animBg="1"/>
      <p:bldP spid="135" grpId="0" animBg="1"/>
      <p:bldP spid="135" grpId="1" animBg="1"/>
      <p:bldP spid="136" grpId="0" animBg="1"/>
      <p:bldP spid="13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2.17 R-Tree in GPU: Spatial Query Processing</a:t>
            </a:r>
          </a:p>
        </p:txBody>
      </p:sp>
      <p:sp>
        <p:nvSpPr>
          <p:cNvPr id="3" name="Content Placeholder 2"/>
          <p:cNvSpPr>
            <a:spLocks noGrp="1"/>
          </p:cNvSpPr>
          <p:nvPr>
            <p:ph idx="1"/>
          </p:nvPr>
        </p:nvSpPr>
        <p:spPr>
          <a:xfrm>
            <a:off x="628650" y="1506583"/>
            <a:ext cx="3576823" cy="4849768"/>
          </a:xfrm>
        </p:spPr>
        <p:txBody>
          <a:bodyPr>
            <a:normAutofit/>
          </a:bodyPr>
          <a:lstStyle/>
          <a:p>
            <a:r>
              <a:rPr lang="en-US" sz="2000" dirty="0"/>
              <a:t>Containment query:</a:t>
            </a:r>
          </a:p>
          <a:p>
            <a:pPr lvl="1"/>
            <a:r>
              <a:rPr lang="en-US" sz="1600" dirty="0"/>
              <a:t>Find all the spatial objects within a user defined query region.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6" name="Date Placeholder 5"/>
          <p:cNvSpPr>
            <a:spLocks noGrp="1"/>
          </p:cNvSpPr>
          <p:nvPr>
            <p:ph type="dt" sz="half" idx="10"/>
          </p:nvPr>
        </p:nvSpPr>
        <p:spPr/>
        <p:txBody>
          <a:bodyPr/>
          <a:lstStyle/>
          <a:p>
            <a:fld id="{2FDB4E6B-4BCB-409D-BDF7-32B7B6C6B5B1}" type="datetime1">
              <a:rPr lang="en-US" smtClean="0"/>
              <a:t>3/29/17</a:t>
            </a:fld>
            <a:endParaRPr lang="en-US"/>
          </a:p>
        </p:txBody>
      </p:sp>
      <p:sp>
        <p:nvSpPr>
          <p:cNvPr id="7" name="Rectangle 6"/>
          <p:cNvSpPr/>
          <p:nvPr/>
        </p:nvSpPr>
        <p:spPr>
          <a:xfrm>
            <a:off x="5716768" y="1268101"/>
            <a:ext cx="3234258" cy="26769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93359" y="1268101"/>
            <a:ext cx="245246" cy="200765"/>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a:t>
            </a:r>
          </a:p>
        </p:txBody>
      </p:sp>
      <p:sp>
        <p:nvSpPr>
          <p:cNvPr id="9" name="Rectangle 8"/>
          <p:cNvSpPr/>
          <p:nvPr/>
        </p:nvSpPr>
        <p:spPr>
          <a:xfrm>
            <a:off x="5793358" y="1522317"/>
            <a:ext cx="635705" cy="25095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2</a:t>
            </a:r>
          </a:p>
        </p:txBody>
      </p:sp>
      <p:sp>
        <p:nvSpPr>
          <p:cNvPr id="10" name="Rectangle 9"/>
          <p:cNvSpPr/>
          <p:nvPr/>
        </p:nvSpPr>
        <p:spPr>
          <a:xfrm>
            <a:off x="5793359" y="1814049"/>
            <a:ext cx="359934" cy="25603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3</a:t>
            </a:r>
          </a:p>
        </p:txBody>
      </p:sp>
      <p:sp>
        <p:nvSpPr>
          <p:cNvPr id="11" name="Rectangle 10"/>
          <p:cNvSpPr/>
          <p:nvPr/>
        </p:nvSpPr>
        <p:spPr>
          <a:xfrm>
            <a:off x="5918816" y="2266437"/>
            <a:ext cx="586367" cy="19990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4</a:t>
            </a:r>
          </a:p>
        </p:txBody>
      </p:sp>
      <p:sp>
        <p:nvSpPr>
          <p:cNvPr id="12" name="Rectangle 11"/>
          <p:cNvSpPr/>
          <p:nvPr/>
        </p:nvSpPr>
        <p:spPr>
          <a:xfrm>
            <a:off x="6098783" y="2571128"/>
            <a:ext cx="275770" cy="68753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5</a:t>
            </a:r>
          </a:p>
        </p:txBody>
      </p:sp>
      <p:sp>
        <p:nvSpPr>
          <p:cNvPr id="13" name="Rectangle 12"/>
          <p:cNvSpPr/>
          <p:nvPr/>
        </p:nvSpPr>
        <p:spPr>
          <a:xfrm>
            <a:off x="6667110" y="2260801"/>
            <a:ext cx="196395" cy="68753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6</a:t>
            </a:r>
          </a:p>
        </p:txBody>
      </p:sp>
      <p:sp>
        <p:nvSpPr>
          <p:cNvPr id="14" name="Rectangle 13"/>
          <p:cNvSpPr/>
          <p:nvPr/>
        </p:nvSpPr>
        <p:spPr>
          <a:xfrm>
            <a:off x="6961965" y="3077752"/>
            <a:ext cx="586367" cy="19990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7</a:t>
            </a:r>
          </a:p>
        </p:txBody>
      </p:sp>
      <p:sp>
        <p:nvSpPr>
          <p:cNvPr id="15" name="Rectangle 14"/>
          <p:cNvSpPr/>
          <p:nvPr/>
        </p:nvSpPr>
        <p:spPr>
          <a:xfrm>
            <a:off x="6990902" y="3426763"/>
            <a:ext cx="479499" cy="30276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8</a:t>
            </a:r>
          </a:p>
        </p:txBody>
      </p:sp>
      <p:sp>
        <p:nvSpPr>
          <p:cNvPr id="16" name="Rectangle 15"/>
          <p:cNvSpPr/>
          <p:nvPr/>
        </p:nvSpPr>
        <p:spPr>
          <a:xfrm>
            <a:off x="7612312" y="3377807"/>
            <a:ext cx="315625" cy="567291"/>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9</a:t>
            </a:r>
          </a:p>
        </p:txBody>
      </p:sp>
      <p:sp>
        <p:nvSpPr>
          <p:cNvPr id="17" name="Rectangle 16"/>
          <p:cNvSpPr/>
          <p:nvPr/>
        </p:nvSpPr>
        <p:spPr>
          <a:xfrm>
            <a:off x="8274086" y="2944770"/>
            <a:ext cx="676940" cy="33288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10</a:t>
            </a:r>
          </a:p>
        </p:txBody>
      </p:sp>
      <p:sp>
        <p:nvSpPr>
          <p:cNvPr id="18" name="Rectangle 17"/>
          <p:cNvSpPr/>
          <p:nvPr/>
        </p:nvSpPr>
        <p:spPr>
          <a:xfrm>
            <a:off x="8475098" y="3329708"/>
            <a:ext cx="341666" cy="515241"/>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11</a:t>
            </a:r>
          </a:p>
        </p:txBody>
      </p:sp>
      <p:sp>
        <p:nvSpPr>
          <p:cNvPr id="4" name="Rectangle 3"/>
          <p:cNvSpPr/>
          <p:nvPr/>
        </p:nvSpPr>
        <p:spPr>
          <a:xfrm>
            <a:off x="5774137" y="1490835"/>
            <a:ext cx="1106905" cy="59676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prstDash val="dash"/>
              </a:ln>
              <a:noFill/>
            </a:endParaRPr>
          </a:p>
        </p:txBody>
      </p:sp>
      <p:sp>
        <p:nvSpPr>
          <p:cNvPr id="29" name="Rectangle 28"/>
          <p:cNvSpPr/>
          <p:nvPr/>
        </p:nvSpPr>
        <p:spPr>
          <a:xfrm>
            <a:off x="1933720" y="4720764"/>
            <a:ext cx="1149375" cy="702862"/>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prstDash val="dash"/>
              </a:ln>
              <a:noFill/>
            </a:endParaRPr>
          </a:p>
        </p:txBody>
      </p:sp>
      <p:sp>
        <p:nvSpPr>
          <p:cNvPr id="30" name="Rectangle 29"/>
          <p:cNvSpPr/>
          <p:nvPr/>
        </p:nvSpPr>
        <p:spPr>
          <a:xfrm>
            <a:off x="6861520" y="2911040"/>
            <a:ext cx="2089505" cy="441171"/>
          </a:xfrm>
          <a:prstGeom prst="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prstDash val="dash"/>
              </a:ln>
              <a:noFill/>
            </a:endParaRPr>
          </a:p>
        </p:txBody>
      </p:sp>
      <p:cxnSp>
        <p:nvCxnSpPr>
          <p:cNvPr id="32" name="Straight Arrow Connector 31"/>
          <p:cNvCxnSpPr>
            <a:stCxn id="4" idx="1"/>
            <a:endCxn id="33" idx="3"/>
          </p:cNvCxnSpPr>
          <p:nvPr/>
        </p:nvCxnSpPr>
        <p:spPr>
          <a:xfrm flipH="1" flipV="1">
            <a:off x="5534180" y="1650900"/>
            <a:ext cx="239957" cy="138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01789" y="1497011"/>
            <a:ext cx="1332391" cy="307777"/>
          </a:xfrm>
          <a:prstGeom prst="rect">
            <a:avLst/>
          </a:prstGeom>
          <a:noFill/>
        </p:spPr>
        <p:txBody>
          <a:bodyPr wrap="square" rtlCol="0">
            <a:spAutoFit/>
          </a:bodyPr>
          <a:lstStyle/>
          <a:p>
            <a:r>
              <a:rPr lang="en-US" sz="1400" dirty="0"/>
              <a:t>Query Region 1</a:t>
            </a:r>
          </a:p>
        </p:txBody>
      </p:sp>
      <p:sp>
        <p:nvSpPr>
          <p:cNvPr id="34" name="TextBox 33"/>
          <p:cNvSpPr txBox="1"/>
          <p:nvPr/>
        </p:nvSpPr>
        <p:spPr>
          <a:xfrm>
            <a:off x="4245157" y="2073359"/>
            <a:ext cx="1386275" cy="307777"/>
          </a:xfrm>
          <a:prstGeom prst="rect">
            <a:avLst/>
          </a:prstGeom>
          <a:noFill/>
        </p:spPr>
        <p:txBody>
          <a:bodyPr wrap="square" rtlCol="0">
            <a:spAutoFit/>
          </a:bodyPr>
          <a:lstStyle/>
          <a:p>
            <a:r>
              <a:rPr lang="en-US" sz="1400" dirty="0"/>
              <a:t>Query Region 2</a:t>
            </a:r>
          </a:p>
        </p:txBody>
      </p:sp>
      <p:cxnSp>
        <p:nvCxnSpPr>
          <p:cNvPr id="35" name="Straight Arrow Connector 34"/>
          <p:cNvCxnSpPr/>
          <p:nvPr/>
        </p:nvCxnSpPr>
        <p:spPr>
          <a:xfrm flipH="1" flipV="1">
            <a:off x="5470826" y="2288449"/>
            <a:ext cx="322532" cy="247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01789" y="2665276"/>
            <a:ext cx="1386275" cy="307777"/>
          </a:xfrm>
          <a:prstGeom prst="rect">
            <a:avLst/>
          </a:prstGeom>
          <a:noFill/>
        </p:spPr>
        <p:txBody>
          <a:bodyPr wrap="square" rtlCol="0">
            <a:spAutoFit/>
          </a:bodyPr>
          <a:lstStyle/>
          <a:p>
            <a:r>
              <a:rPr lang="en-US" sz="1400" dirty="0"/>
              <a:t>Query Region 3</a:t>
            </a:r>
          </a:p>
        </p:txBody>
      </p:sp>
      <p:cxnSp>
        <p:nvCxnSpPr>
          <p:cNvPr id="37" name="Straight Arrow Connector 36"/>
          <p:cNvCxnSpPr/>
          <p:nvPr/>
        </p:nvCxnSpPr>
        <p:spPr>
          <a:xfrm flipH="1" flipV="1">
            <a:off x="5470826" y="2892419"/>
            <a:ext cx="1390694" cy="404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832724" y="4013397"/>
            <a:ext cx="1250371" cy="510006"/>
          </a:xfrm>
          <a:prstGeom prst="rect">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prstDash val="dash"/>
              </a:ln>
              <a:solidFill>
                <a:schemeClr val="tx1"/>
              </a:solidFill>
            </a:endParaRPr>
          </a:p>
        </p:txBody>
      </p:sp>
      <p:sp>
        <p:nvSpPr>
          <p:cNvPr id="40" name="TextBox 39"/>
          <p:cNvSpPr txBox="1"/>
          <p:nvPr/>
        </p:nvSpPr>
        <p:spPr>
          <a:xfrm>
            <a:off x="1881972" y="4102254"/>
            <a:ext cx="1474449" cy="276999"/>
          </a:xfrm>
          <a:prstGeom prst="rect">
            <a:avLst/>
          </a:prstGeom>
          <a:noFill/>
        </p:spPr>
        <p:txBody>
          <a:bodyPr wrap="square" rtlCol="0">
            <a:spAutoFit/>
          </a:bodyPr>
          <a:lstStyle/>
          <a:p>
            <a:r>
              <a:rPr lang="en-US" sz="1200" dirty="0"/>
              <a:t>Query Region 1</a:t>
            </a:r>
          </a:p>
        </p:txBody>
      </p:sp>
      <p:sp>
        <p:nvSpPr>
          <p:cNvPr id="41" name="Rectangle 40"/>
          <p:cNvSpPr/>
          <p:nvPr/>
        </p:nvSpPr>
        <p:spPr>
          <a:xfrm>
            <a:off x="5945758" y="2260801"/>
            <a:ext cx="1306950" cy="85615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prstDash val="dash"/>
              </a:ln>
              <a:noFill/>
            </a:endParaRPr>
          </a:p>
        </p:txBody>
      </p:sp>
      <p:sp>
        <p:nvSpPr>
          <p:cNvPr id="42" name="TextBox 41"/>
          <p:cNvSpPr txBox="1"/>
          <p:nvPr/>
        </p:nvSpPr>
        <p:spPr>
          <a:xfrm>
            <a:off x="1898524" y="4918488"/>
            <a:ext cx="1380696" cy="276999"/>
          </a:xfrm>
          <a:prstGeom prst="rect">
            <a:avLst/>
          </a:prstGeom>
          <a:noFill/>
        </p:spPr>
        <p:txBody>
          <a:bodyPr wrap="square" rtlCol="0">
            <a:spAutoFit/>
          </a:bodyPr>
          <a:lstStyle/>
          <a:p>
            <a:r>
              <a:rPr lang="en-US" sz="1200" dirty="0"/>
              <a:t>Query Region 2</a:t>
            </a:r>
          </a:p>
        </p:txBody>
      </p:sp>
      <p:sp>
        <p:nvSpPr>
          <p:cNvPr id="43" name="Rectangle 42"/>
          <p:cNvSpPr/>
          <p:nvPr/>
        </p:nvSpPr>
        <p:spPr>
          <a:xfrm>
            <a:off x="1434258" y="5620987"/>
            <a:ext cx="1648837" cy="387628"/>
          </a:xfrm>
          <a:prstGeom prst="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prstDash val="dash"/>
              </a:ln>
              <a:noFill/>
            </a:endParaRPr>
          </a:p>
        </p:txBody>
      </p:sp>
      <p:sp>
        <p:nvSpPr>
          <p:cNvPr id="44" name="TextBox 43"/>
          <p:cNvSpPr txBox="1"/>
          <p:nvPr/>
        </p:nvSpPr>
        <p:spPr>
          <a:xfrm>
            <a:off x="1720566" y="5690465"/>
            <a:ext cx="1239205" cy="276999"/>
          </a:xfrm>
          <a:prstGeom prst="rect">
            <a:avLst/>
          </a:prstGeom>
          <a:noFill/>
        </p:spPr>
        <p:txBody>
          <a:bodyPr wrap="square" rtlCol="0">
            <a:spAutoFit/>
          </a:bodyPr>
          <a:lstStyle/>
          <a:p>
            <a:r>
              <a:rPr lang="en-US" sz="1200" dirty="0"/>
              <a:t>Query Region 3</a:t>
            </a:r>
          </a:p>
        </p:txBody>
      </p:sp>
      <p:sp>
        <p:nvSpPr>
          <p:cNvPr id="45" name="TextBox 44"/>
          <p:cNvSpPr txBox="1"/>
          <p:nvPr/>
        </p:nvSpPr>
        <p:spPr>
          <a:xfrm>
            <a:off x="1674776" y="6275782"/>
            <a:ext cx="1660358" cy="307777"/>
          </a:xfrm>
          <a:prstGeom prst="rect">
            <a:avLst/>
          </a:prstGeom>
          <a:noFill/>
        </p:spPr>
        <p:txBody>
          <a:bodyPr wrap="square" rtlCol="0">
            <a:spAutoFit/>
          </a:bodyPr>
          <a:lstStyle/>
          <a:p>
            <a:r>
              <a:rPr lang="en-US" sz="1400" dirty="0"/>
              <a:t>Query Regions</a:t>
            </a:r>
          </a:p>
        </p:txBody>
      </p:sp>
      <p:sp>
        <p:nvSpPr>
          <p:cNvPr id="46" name="TextBox 45"/>
          <p:cNvSpPr txBox="1"/>
          <p:nvPr/>
        </p:nvSpPr>
        <p:spPr>
          <a:xfrm>
            <a:off x="2021777" y="6037289"/>
            <a:ext cx="937994" cy="307777"/>
          </a:xfrm>
          <a:prstGeom prst="rect">
            <a:avLst/>
          </a:prstGeom>
          <a:noFill/>
        </p:spPr>
        <p:txBody>
          <a:bodyPr wrap="square" rtlCol="0">
            <a:spAutoFit/>
          </a:bodyPr>
          <a:lstStyle/>
          <a:p>
            <a:r>
              <a:rPr lang="en-US" sz="1400" dirty="0"/>
              <a:t>Time = 0</a:t>
            </a:r>
          </a:p>
        </p:txBody>
      </p:sp>
      <p:grpSp>
        <p:nvGrpSpPr>
          <p:cNvPr id="59" name="Group 58"/>
          <p:cNvGrpSpPr/>
          <p:nvPr/>
        </p:nvGrpSpPr>
        <p:grpSpPr>
          <a:xfrm>
            <a:off x="4250842" y="3992695"/>
            <a:ext cx="721895" cy="604438"/>
            <a:chOff x="2947736" y="3931467"/>
            <a:chExt cx="721895" cy="604438"/>
          </a:xfrm>
        </p:grpSpPr>
        <p:sp>
          <p:nvSpPr>
            <p:cNvPr id="47" name="Rectangle 46"/>
            <p:cNvSpPr/>
            <p:nvPr/>
          </p:nvSpPr>
          <p:spPr>
            <a:xfrm>
              <a:off x="2947736" y="3931467"/>
              <a:ext cx="721895" cy="604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2990188" y="4049419"/>
              <a:ext cx="121681" cy="376242"/>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3132099" y="4045565"/>
              <a:ext cx="121681" cy="376242"/>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3253781" y="4045565"/>
              <a:ext cx="131214" cy="376242"/>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3410344" y="4045565"/>
              <a:ext cx="121681" cy="37624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5" name="Group 64"/>
          <p:cNvGrpSpPr/>
          <p:nvPr/>
        </p:nvGrpSpPr>
        <p:grpSpPr>
          <a:xfrm>
            <a:off x="4253793" y="4720764"/>
            <a:ext cx="721895" cy="604438"/>
            <a:chOff x="2947736" y="3931467"/>
            <a:chExt cx="721895" cy="604438"/>
          </a:xfrm>
        </p:grpSpPr>
        <p:sp>
          <p:nvSpPr>
            <p:cNvPr id="66" name="Rectangle 65"/>
            <p:cNvSpPr/>
            <p:nvPr/>
          </p:nvSpPr>
          <p:spPr>
            <a:xfrm>
              <a:off x="2947736" y="3931467"/>
              <a:ext cx="721895" cy="604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2990188" y="4049419"/>
              <a:ext cx="121681" cy="376242"/>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3132099" y="4045565"/>
              <a:ext cx="121681" cy="376242"/>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3263313" y="4045565"/>
              <a:ext cx="121681" cy="376242"/>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3410344" y="4045565"/>
              <a:ext cx="121681" cy="37624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1" name="Group 70"/>
          <p:cNvGrpSpPr/>
          <p:nvPr/>
        </p:nvGrpSpPr>
        <p:grpSpPr>
          <a:xfrm>
            <a:off x="4250843" y="5572465"/>
            <a:ext cx="721895" cy="604438"/>
            <a:chOff x="2947736" y="3931467"/>
            <a:chExt cx="721895" cy="604438"/>
          </a:xfrm>
        </p:grpSpPr>
        <p:sp>
          <p:nvSpPr>
            <p:cNvPr id="72" name="Rectangle 71"/>
            <p:cNvSpPr/>
            <p:nvPr/>
          </p:nvSpPr>
          <p:spPr>
            <a:xfrm>
              <a:off x="2947736" y="3931467"/>
              <a:ext cx="721895" cy="604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2990188" y="4049419"/>
              <a:ext cx="121681" cy="376242"/>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3132099" y="4045565"/>
              <a:ext cx="121681" cy="376242"/>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3263313" y="4045565"/>
              <a:ext cx="121681" cy="376242"/>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2" descr="Image result for parallel thread GPU"/>
            <p:cNvPicPr>
              <a:picLocks noChangeAspect="1" noChangeArrowheads="1"/>
            </p:cNvPicPr>
            <p:nvPr/>
          </p:nvPicPr>
          <p:blipFill rotWithShape="1">
            <a:blip r:embed="rId3">
              <a:extLst>
                <a:ext uri="{28A0092B-C50C-407E-A947-70E740481C1C}">
                  <a14:useLocalDpi xmlns:a14="http://schemas.microsoft.com/office/drawing/2010/main" val="0"/>
                </a:ext>
              </a:extLst>
            </a:blip>
            <a:srcRect l="58018" r="38602" b="81395"/>
            <a:stretch/>
          </p:blipFill>
          <p:spPr bwMode="auto">
            <a:xfrm>
              <a:off x="3410344" y="4045565"/>
              <a:ext cx="121681" cy="37624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7" name="TextBox 76"/>
          <p:cNvSpPr txBox="1"/>
          <p:nvPr/>
        </p:nvSpPr>
        <p:spPr>
          <a:xfrm>
            <a:off x="3873822" y="6286304"/>
            <a:ext cx="1660358" cy="307777"/>
          </a:xfrm>
          <a:prstGeom prst="rect">
            <a:avLst/>
          </a:prstGeom>
          <a:noFill/>
        </p:spPr>
        <p:txBody>
          <a:bodyPr wrap="square" rtlCol="0">
            <a:spAutoFit/>
          </a:bodyPr>
          <a:lstStyle/>
          <a:p>
            <a:r>
              <a:rPr lang="en-US" sz="1400" dirty="0"/>
              <a:t>Block of threads</a:t>
            </a:r>
          </a:p>
        </p:txBody>
      </p:sp>
      <p:cxnSp>
        <p:nvCxnSpPr>
          <p:cNvPr id="78" name="Straight Arrow Connector 77"/>
          <p:cNvCxnSpPr>
            <a:stCxn id="39" idx="3"/>
            <a:endCxn id="47" idx="1"/>
          </p:cNvCxnSpPr>
          <p:nvPr/>
        </p:nvCxnSpPr>
        <p:spPr>
          <a:xfrm>
            <a:off x="3083095" y="4268400"/>
            <a:ext cx="1167747" cy="26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3064811" y="5010488"/>
            <a:ext cx="1167747" cy="26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3083094" y="5835913"/>
            <a:ext cx="1167747" cy="26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7" idx="2"/>
            <a:endCxn id="47" idx="0"/>
          </p:cNvCxnSpPr>
          <p:nvPr/>
        </p:nvCxnSpPr>
        <p:spPr>
          <a:xfrm>
            <a:off x="2846154" y="3564151"/>
            <a:ext cx="1765636" cy="428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a:stretch>
            <a:fillRect/>
          </a:stretch>
        </p:blipFill>
        <p:spPr>
          <a:xfrm>
            <a:off x="2413087" y="2849776"/>
            <a:ext cx="866133" cy="714375"/>
          </a:xfrm>
          <a:prstGeom prst="rect">
            <a:avLst/>
          </a:prstGeom>
          <a:ln>
            <a:solidFill>
              <a:schemeClr val="tx1"/>
            </a:solidFill>
          </a:ln>
        </p:spPr>
      </p:pic>
      <p:cxnSp>
        <p:nvCxnSpPr>
          <p:cNvPr id="89" name="Straight Arrow Connector 88"/>
          <p:cNvCxnSpPr/>
          <p:nvPr/>
        </p:nvCxnSpPr>
        <p:spPr>
          <a:xfrm>
            <a:off x="4992512" y="4328401"/>
            <a:ext cx="1167747" cy="26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974228" y="5070489"/>
            <a:ext cx="1167747" cy="26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992511" y="5895914"/>
            <a:ext cx="1167747" cy="26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198017" y="4266344"/>
            <a:ext cx="635705" cy="25095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2</a:t>
            </a:r>
          </a:p>
        </p:txBody>
      </p:sp>
      <p:sp>
        <p:nvSpPr>
          <p:cNvPr id="93" name="Rectangle 92"/>
          <p:cNvSpPr/>
          <p:nvPr/>
        </p:nvSpPr>
        <p:spPr>
          <a:xfrm>
            <a:off x="6914964" y="4266344"/>
            <a:ext cx="359934" cy="25603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3</a:t>
            </a:r>
          </a:p>
        </p:txBody>
      </p:sp>
      <p:sp>
        <p:nvSpPr>
          <p:cNvPr id="94" name="Rectangle 93"/>
          <p:cNvSpPr/>
          <p:nvPr/>
        </p:nvSpPr>
        <p:spPr>
          <a:xfrm>
            <a:off x="6222687" y="4997050"/>
            <a:ext cx="586367" cy="19990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4</a:t>
            </a:r>
          </a:p>
        </p:txBody>
      </p:sp>
      <p:sp>
        <p:nvSpPr>
          <p:cNvPr id="95" name="Rectangle 94"/>
          <p:cNvSpPr/>
          <p:nvPr/>
        </p:nvSpPr>
        <p:spPr>
          <a:xfrm>
            <a:off x="6889767" y="4769011"/>
            <a:ext cx="196395" cy="68753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6</a:t>
            </a:r>
          </a:p>
        </p:txBody>
      </p:sp>
      <p:sp>
        <p:nvSpPr>
          <p:cNvPr id="96" name="Rectangle 95"/>
          <p:cNvSpPr/>
          <p:nvPr/>
        </p:nvSpPr>
        <p:spPr>
          <a:xfrm>
            <a:off x="6202132" y="5828965"/>
            <a:ext cx="586367" cy="199906"/>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7</a:t>
            </a:r>
          </a:p>
        </p:txBody>
      </p:sp>
      <p:sp>
        <p:nvSpPr>
          <p:cNvPr id="97" name="Rectangle 96"/>
          <p:cNvSpPr/>
          <p:nvPr/>
        </p:nvSpPr>
        <p:spPr>
          <a:xfrm>
            <a:off x="6866642" y="5742727"/>
            <a:ext cx="676940" cy="33288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10</a:t>
            </a:r>
          </a:p>
        </p:txBody>
      </p:sp>
      <p:sp>
        <p:nvSpPr>
          <p:cNvPr id="98" name="TextBox 97"/>
          <p:cNvSpPr txBox="1"/>
          <p:nvPr/>
        </p:nvSpPr>
        <p:spPr>
          <a:xfrm>
            <a:off x="6515869" y="6305640"/>
            <a:ext cx="818951" cy="307777"/>
          </a:xfrm>
          <a:prstGeom prst="rect">
            <a:avLst/>
          </a:prstGeom>
          <a:noFill/>
        </p:spPr>
        <p:txBody>
          <a:bodyPr wrap="square" rtlCol="0">
            <a:spAutoFit/>
          </a:bodyPr>
          <a:lstStyle/>
          <a:p>
            <a:r>
              <a:rPr lang="en-US" sz="1400" dirty="0"/>
              <a:t>Result</a:t>
            </a:r>
          </a:p>
        </p:txBody>
      </p:sp>
      <p:sp>
        <p:nvSpPr>
          <p:cNvPr id="99" name="TextBox 98"/>
          <p:cNvSpPr txBox="1"/>
          <p:nvPr/>
        </p:nvSpPr>
        <p:spPr>
          <a:xfrm>
            <a:off x="6374636" y="6105007"/>
            <a:ext cx="937994" cy="307777"/>
          </a:xfrm>
          <a:prstGeom prst="rect">
            <a:avLst/>
          </a:prstGeom>
          <a:noFill/>
        </p:spPr>
        <p:txBody>
          <a:bodyPr wrap="square" rtlCol="0">
            <a:spAutoFit/>
          </a:bodyPr>
          <a:lstStyle/>
          <a:p>
            <a:r>
              <a:rPr lang="en-US" sz="1400" dirty="0"/>
              <a:t>Time = 1</a:t>
            </a:r>
          </a:p>
        </p:txBody>
      </p:sp>
      <p:sp>
        <p:nvSpPr>
          <p:cNvPr id="101" name="TextBox 100"/>
          <p:cNvSpPr txBox="1"/>
          <p:nvPr/>
        </p:nvSpPr>
        <p:spPr>
          <a:xfrm>
            <a:off x="3070612" y="6598214"/>
            <a:ext cx="3773021" cy="307777"/>
          </a:xfrm>
          <a:prstGeom prst="rect">
            <a:avLst/>
          </a:prstGeom>
          <a:noFill/>
        </p:spPr>
        <p:txBody>
          <a:bodyPr wrap="square" rtlCol="0">
            <a:spAutoFit/>
          </a:bodyPr>
          <a:lstStyle/>
          <a:p>
            <a:r>
              <a:rPr lang="en-US" sz="1400" dirty="0"/>
              <a:t>Containment Query processing in GPU</a:t>
            </a:r>
          </a:p>
        </p:txBody>
      </p:sp>
      <p:sp>
        <p:nvSpPr>
          <p:cNvPr id="5" name="Slide Number Placeholder 4"/>
          <p:cNvSpPr>
            <a:spLocks noGrp="1"/>
          </p:cNvSpPr>
          <p:nvPr>
            <p:ph type="sldNum" sz="quarter" idx="12"/>
          </p:nvPr>
        </p:nvSpPr>
        <p:spPr/>
        <p:txBody>
          <a:bodyPr/>
          <a:lstStyle/>
          <a:p>
            <a:fld id="{2923B03A-6743-47C6-8758-902529F6BF5C}" type="slidenum">
              <a:rPr lang="en-US" smtClean="0"/>
              <a:t>23</a:t>
            </a:fld>
            <a:endParaRPr lang="en-US"/>
          </a:p>
        </p:txBody>
      </p:sp>
    </p:spTree>
    <p:extLst>
      <p:ext uri="{BB962C8B-B14F-4D97-AF65-F5344CB8AC3E}">
        <p14:creationId xmlns:p14="http://schemas.microsoft.com/office/powerpoint/2010/main" val="85307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9" grpId="0" animBg="1"/>
      <p:bldP spid="39" grpId="0" animBg="1"/>
      <p:bldP spid="40" grpId="0"/>
      <p:bldP spid="42" grpId="0"/>
      <p:bldP spid="43" grpId="0" animBg="1"/>
      <p:bldP spid="44" grpId="0"/>
      <p:bldP spid="45" grpId="0"/>
      <p:bldP spid="46" grpId="0"/>
      <p:bldP spid="77" grpId="0"/>
      <p:bldP spid="92" grpId="0" animBg="1"/>
      <p:bldP spid="93" grpId="0" animBg="1"/>
      <p:bldP spid="94" grpId="0" animBg="1"/>
      <p:bldP spid="95" grpId="0" animBg="1"/>
      <p:bldP spid="96" grpId="0" animBg="1"/>
      <p:bldP spid="97" grpId="0" animBg="1"/>
      <p:bldP spid="98" grpId="0"/>
      <p:bldP spid="9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Comparison on Different Systems</a:t>
            </a:r>
            <a:endParaRPr lang="en-US" sz="3200" b="1" dirty="0"/>
          </a:p>
        </p:txBody>
      </p:sp>
      <p:sp>
        <p:nvSpPr>
          <p:cNvPr id="3" name="Date Placeholder 2"/>
          <p:cNvSpPr>
            <a:spLocks noGrp="1"/>
          </p:cNvSpPr>
          <p:nvPr>
            <p:ph type="dt" sz="half" idx="10"/>
          </p:nvPr>
        </p:nvSpPr>
        <p:spPr/>
        <p:txBody>
          <a:bodyPr/>
          <a:lstStyle/>
          <a:p>
            <a:fld id="{AC1A70F6-3709-453A-A72C-92704E9E761E}" type="datetime1">
              <a:rPr lang="en-US" smtClean="0"/>
              <a:t>3/29/17</a:t>
            </a:fld>
            <a:endParaRPr lang="en-US"/>
          </a:p>
        </p:txBody>
      </p:sp>
      <p:sp>
        <p:nvSpPr>
          <p:cNvPr id="7" name="TextBox 6"/>
          <p:cNvSpPr txBox="1"/>
          <p:nvPr/>
        </p:nvSpPr>
        <p:spPr>
          <a:xfrm>
            <a:off x="3179572" y="5137955"/>
            <a:ext cx="3031040" cy="307777"/>
          </a:xfrm>
          <a:prstGeom prst="rect">
            <a:avLst/>
          </a:prstGeom>
          <a:noFill/>
        </p:spPr>
        <p:txBody>
          <a:bodyPr wrap="square" rtlCol="0">
            <a:spAutoFit/>
          </a:bodyPr>
          <a:lstStyle/>
          <a:p>
            <a:r>
              <a:rPr lang="en-US" sz="1400" dirty="0"/>
              <a:t>Comparison of SBD Processing System</a:t>
            </a:r>
          </a:p>
        </p:txBody>
      </p:sp>
      <p:graphicFrame>
        <p:nvGraphicFramePr>
          <p:cNvPr id="4" name="Table 3"/>
          <p:cNvGraphicFramePr>
            <a:graphicFrameLocks noGrp="1"/>
          </p:cNvGraphicFramePr>
          <p:nvPr>
            <p:extLst>
              <p:ext uri="{D42A27DB-BD31-4B8C-83A1-F6EECF244321}">
                <p14:modId xmlns:p14="http://schemas.microsoft.com/office/powerpoint/2010/main" val="2423542139"/>
              </p:ext>
            </p:extLst>
          </p:nvPr>
        </p:nvGraphicFramePr>
        <p:xfrm>
          <a:off x="293077" y="1509552"/>
          <a:ext cx="8550811" cy="3662680"/>
        </p:xfrm>
        <a:graphic>
          <a:graphicData uri="http://schemas.openxmlformats.org/drawingml/2006/table">
            <a:tbl>
              <a:tblPr firstRow="1" bandRow="1">
                <a:tableStyleId>{5940675A-B579-460E-94D1-54222C63F5DA}</a:tableStyleId>
              </a:tblPr>
              <a:tblGrid>
                <a:gridCol w="1400968">
                  <a:extLst>
                    <a:ext uri="{9D8B030D-6E8A-4147-A177-3AD203B41FA5}">
                      <a16:colId xmlns:a16="http://schemas.microsoft.com/office/drawing/2014/main" xmlns="" val="621758653"/>
                    </a:ext>
                  </a:extLst>
                </a:gridCol>
                <a:gridCol w="1466144">
                  <a:extLst>
                    <a:ext uri="{9D8B030D-6E8A-4147-A177-3AD203B41FA5}">
                      <a16:colId xmlns:a16="http://schemas.microsoft.com/office/drawing/2014/main" xmlns="" val="582837711"/>
                    </a:ext>
                  </a:extLst>
                </a:gridCol>
                <a:gridCol w="1429443">
                  <a:extLst>
                    <a:ext uri="{9D8B030D-6E8A-4147-A177-3AD203B41FA5}">
                      <a16:colId xmlns:a16="http://schemas.microsoft.com/office/drawing/2014/main" xmlns="" val="1664524933"/>
                    </a:ext>
                  </a:extLst>
                </a:gridCol>
                <a:gridCol w="1394318">
                  <a:extLst>
                    <a:ext uri="{9D8B030D-6E8A-4147-A177-3AD203B41FA5}">
                      <a16:colId xmlns:a16="http://schemas.microsoft.com/office/drawing/2014/main" xmlns="" val="3909192911"/>
                    </a:ext>
                  </a:extLst>
                </a:gridCol>
                <a:gridCol w="1429969">
                  <a:extLst>
                    <a:ext uri="{9D8B030D-6E8A-4147-A177-3AD203B41FA5}">
                      <a16:colId xmlns:a16="http://schemas.microsoft.com/office/drawing/2014/main" xmlns="" val="3850493880"/>
                    </a:ext>
                  </a:extLst>
                </a:gridCol>
                <a:gridCol w="1429969">
                  <a:extLst>
                    <a:ext uri="{9D8B030D-6E8A-4147-A177-3AD203B41FA5}">
                      <a16:colId xmlns:a16="http://schemas.microsoft.com/office/drawing/2014/main" xmlns="" val="3215290494"/>
                    </a:ext>
                  </a:extLst>
                </a:gridCol>
              </a:tblGrid>
              <a:tr h="370840">
                <a:tc>
                  <a:txBody>
                    <a:bodyPr/>
                    <a:lstStyle/>
                    <a:p>
                      <a:pPr algn="ctr"/>
                      <a:endParaRPr lang="en-US" sz="1600" dirty="0"/>
                    </a:p>
                  </a:txBody>
                  <a:tcPr anchor="ctr">
                    <a:solidFill>
                      <a:schemeClr val="bg2"/>
                    </a:solidFill>
                  </a:tcPr>
                </a:tc>
                <a:tc>
                  <a:txBody>
                    <a:bodyPr/>
                    <a:lstStyle/>
                    <a:p>
                      <a:pPr algn="ctr"/>
                      <a:r>
                        <a:rPr lang="en-US" sz="1600" b="1" dirty="0"/>
                        <a:t>Hadoop-GIS</a:t>
                      </a:r>
                    </a:p>
                  </a:txBody>
                  <a:tcPr anchor="ctr">
                    <a:solidFill>
                      <a:schemeClr val="bg2"/>
                    </a:solidFill>
                  </a:tcPr>
                </a:tc>
                <a:tc>
                  <a:txBody>
                    <a:bodyPr/>
                    <a:lstStyle/>
                    <a:p>
                      <a:pPr algn="ctr"/>
                      <a:r>
                        <a:rPr lang="en-US" sz="1600" b="1" dirty="0" err="1"/>
                        <a:t>SpatialHadoop</a:t>
                      </a:r>
                      <a:endParaRPr lang="en-US" sz="1600" b="1" dirty="0"/>
                    </a:p>
                  </a:txBody>
                  <a:tcPr anchor="ctr">
                    <a:solidFill>
                      <a:schemeClr val="bg2"/>
                    </a:solidFill>
                  </a:tcPr>
                </a:tc>
                <a:tc>
                  <a:txBody>
                    <a:bodyPr/>
                    <a:lstStyle/>
                    <a:p>
                      <a:pPr algn="ctr"/>
                      <a:r>
                        <a:rPr lang="en-US" sz="1600" b="1" dirty="0" err="1"/>
                        <a:t>GeoSpark</a:t>
                      </a:r>
                      <a:endParaRPr lang="en-US" sz="1600" b="1" dirty="0"/>
                    </a:p>
                  </a:txBody>
                  <a:tcPr anchor="ctr">
                    <a:solidFill>
                      <a:schemeClr val="bg2"/>
                    </a:solidFill>
                  </a:tcPr>
                </a:tc>
                <a:tc>
                  <a:txBody>
                    <a:bodyPr/>
                    <a:lstStyle/>
                    <a:p>
                      <a:pPr algn="ctr"/>
                      <a:r>
                        <a:rPr lang="en-US" sz="1600" b="1" dirty="0"/>
                        <a:t>GPU</a:t>
                      </a:r>
                      <a:r>
                        <a:rPr lang="en-US" sz="1600" b="1" baseline="0" dirty="0"/>
                        <a:t> </a:t>
                      </a:r>
                      <a:r>
                        <a:rPr lang="en-US" sz="1600" b="1" dirty="0"/>
                        <a:t>R-Tree</a:t>
                      </a:r>
                    </a:p>
                  </a:txBody>
                  <a:tcPr anchor="ctr">
                    <a:solidFill>
                      <a:schemeClr val="bg2"/>
                    </a:solidFill>
                  </a:tcPr>
                </a:tc>
                <a:tc>
                  <a:txBody>
                    <a:bodyPr/>
                    <a:lstStyle/>
                    <a:p>
                      <a:pPr algn="ctr"/>
                      <a:r>
                        <a:rPr lang="en-US" sz="1600" b="1" dirty="0" err="1"/>
                        <a:t>SciDB</a:t>
                      </a:r>
                      <a:endParaRPr lang="en-US" sz="1600" b="1" dirty="0"/>
                    </a:p>
                  </a:txBody>
                  <a:tcPr anchor="ctr">
                    <a:solidFill>
                      <a:schemeClr val="bg2"/>
                    </a:solidFill>
                  </a:tcPr>
                </a:tc>
                <a:extLst>
                  <a:ext uri="{0D108BD9-81ED-4DB2-BD59-A6C34878D82A}">
                    <a16:rowId xmlns:a16="http://schemas.microsoft.com/office/drawing/2014/main" xmlns="" val="222452496"/>
                  </a:ext>
                </a:extLst>
              </a:tr>
              <a:tr h="370840">
                <a:tc>
                  <a:txBody>
                    <a:bodyPr/>
                    <a:lstStyle/>
                    <a:p>
                      <a:pPr algn="ctr"/>
                      <a:endParaRPr lang="en-US" sz="1600" dirty="0"/>
                    </a:p>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xmlns="" val="2920411970"/>
                  </a:ext>
                </a:extLst>
              </a:tr>
              <a:tr h="370840">
                <a:tc>
                  <a:txBody>
                    <a:bodyPr/>
                    <a:lstStyle/>
                    <a:p>
                      <a:pPr algn="ctr"/>
                      <a:endParaRPr lang="en-US" sz="1600" dirty="0"/>
                    </a:p>
                  </a:txBody>
                  <a:tcPr anchor="ctr"/>
                </a:tc>
                <a:tc>
                  <a:txBody>
                    <a:bodyPr/>
                    <a:lstStyle/>
                    <a:p>
                      <a:pPr algn="ctr"/>
                      <a:endParaRPr lang="en-US" sz="1400" i="1" dirty="0"/>
                    </a:p>
                  </a:txBody>
                  <a:tcPr anchor="ctr"/>
                </a:tc>
                <a:tc>
                  <a:txBody>
                    <a:bodyPr/>
                    <a:lstStyle/>
                    <a:p>
                      <a:pPr algn="ctr"/>
                      <a:endParaRPr lang="en-US" sz="1600" dirty="0"/>
                    </a:p>
                    <a:p>
                      <a:pPr algn="ctr"/>
                      <a:endParaRPr lang="en-US" sz="1600" dirty="0"/>
                    </a:p>
                    <a:p>
                      <a:pPr algn="ctr"/>
                      <a:endParaRPr lang="en-US" sz="1600" dirty="0"/>
                    </a:p>
                    <a:p>
                      <a:pPr algn="ctr"/>
                      <a:endParaRPr lang="en-US" sz="1600" dirty="0"/>
                    </a:p>
                  </a:txBody>
                  <a:tcPr anchor="ctr"/>
                </a:tc>
                <a:tc>
                  <a:txBody>
                    <a:bodyPr/>
                    <a:lstStyle/>
                    <a:p>
                      <a:pPr algn="ctr"/>
                      <a:endParaRPr lang="en-US" sz="1600" dirty="0"/>
                    </a:p>
                  </a:txBody>
                  <a:tcPr anchor="ctr"/>
                </a:tc>
                <a:tc>
                  <a:txBody>
                    <a:bodyPr/>
                    <a:lstStyle/>
                    <a:p>
                      <a:pPr algn="ctr"/>
                      <a:endParaRPr lang="en-US" sz="1600" i="1" dirty="0"/>
                    </a:p>
                  </a:txBody>
                  <a:tcPr anchor="ctr"/>
                </a:tc>
                <a:tc>
                  <a:txBody>
                    <a:bodyPr/>
                    <a:lstStyle/>
                    <a:p>
                      <a:pPr algn="ctr"/>
                      <a:endParaRPr lang="en-US" sz="1600" i="1" dirty="0"/>
                    </a:p>
                  </a:txBody>
                  <a:tcPr anchor="ctr"/>
                </a:tc>
                <a:extLst>
                  <a:ext uri="{0D108BD9-81ED-4DB2-BD59-A6C34878D82A}">
                    <a16:rowId xmlns:a16="http://schemas.microsoft.com/office/drawing/2014/main" xmlns="" val="1841373172"/>
                  </a:ext>
                </a:extLst>
              </a:tr>
              <a:tr h="370840">
                <a:tc>
                  <a:txBody>
                    <a:bodyPr/>
                    <a:lstStyle/>
                    <a:p>
                      <a:pPr algn="ctr"/>
                      <a:endParaRPr lang="en-US" sz="1600" dirty="0"/>
                    </a:p>
                    <a:p>
                      <a:pPr algn="ctr"/>
                      <a:endParaRPr lang="en-US" sz="1600" dirty="0"/>
                    </a:p>
                    <a:p>
                      <a:pPr algn="ctr"/>
                      <a:endParaRPr lang="en-US" sz="1600" dirty="0"/>
                    </a:p>
                  </a:txBody>
                  <a:tcPr anchor="ctr"/>
                </a:tc>
                <a:tc>
                  <a:txBody>
                    <a:bodyPr/>
                    <a:lstStyle/>
                    <a:p>
                      <a:pPr algn="ctr"/>
                      <a:endParaRPr lang="en-US" sz="1600" i="0" dirty="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i="0" dirty="0"/>
                    </a:p>
                  </a:txBody>
                  <a:tcPr anchor="ctr"/>
                </a:tc>
                <a:tc>
                  <a:txBody>
                    <a:bodyPr/>
                    <a:lstStyle/>
                    <a:p>
                      <a:pPr algn="ctr"/>
                      <a:endParaRPr lang="en-US" sz="1600" i="0" dirty="0"/>
                    </a:p>
                  </a:txBody>
                  <a:tcPr anchor="ctr"/>
                </a:tc>
                <a:extLst>
                  <a:ext uri="{0D108BD9-81ED-4DB2-BD59-A6C34878D82A}">
                    <a16:rowId xmlns:a16="http://schemas.microsoft.com/office/drawing/2014/main" xmlns="" val="248584291"/>
                  </a:ext>
                </a:extLst>
              </a:tr>
              <a:tr h="370840">
                <a:tc>
                  <a:txBody>
                    <a:bodyPr/>
                    <a:lstStyle/>
                    <a:p>
                      <a:pPr algn="ctr"/>
                      <a:endParaRPr lang="en-US" sz="1600" dirty="0"/>
                    </a:p>
                    <a:p>
                      <a:pPr algn="ctr"/>
                      <a:endParaRPr lang="en-US" sz="1600" dirty="0"/>
                    </a:p>
                    <a:p>
                      <a:pPr algn="ctr"/>
                      <a:endParaRPr lang="en-US" sz="1600" dirty="0"/>
                    </a:p>
                  </a:txBody>
                  <a:tcPr anchor="ctr"/>
                </a:tc>
                <a:tc>
                  <a:txBody>
                    <a:bodyPr/>
                    <a:lstStyle/>
                    <a:p>
                      <a:pPr algn="ctr"/>
                      <a:endParaRPr lang="en-US" sz="1600" i="0" dirty="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i="0" dirty="0"/>
                    </a:p>
                  </a:txBody>
                  <a:tcPr anchor="ctr"/>
                </a:tc>
                <a:tc>
                  <a:txBody>
                    <a:bodyPr/>
                    <a:lstStyle/>
                    <a:p>
                      <a:pPr algn="ctr"/>
                      <a:endParaRPr lang="en-US" sz="1600" i="0" dirty="0"/>
                    </a:p>
                  </a:txBody>
                  <a:tcPr anchor="ctr"/>
                </a:tc>
                <a:extLst>
                  <a:ext uri="{0D108BD9-81ED-4DB2-BD59-A6C34878D82A}">
                    <a16:rowId xmlns:a16="http://schemas.microsoft.com/office/drawing/2014/main" xmlns="" val="104102826"/>
                  </a:ext>
                </a:extLst>
              </a:tr>
            </a:tbl>
          </a:graphicData>
        </a:graphic>
      </p:graphicFrame>
      <p:sp>
        <p:nvSpPr>
          <p:cNvPr id="6" name="TextBox 5"/>
          <p:cNvSpPr txBox="1"/>
          <p:nvPr/>
        </p:nvSpPr>
        <p:spPr>
          <a:xfrm>
            <a:off x="975359" y="5367669"/>
            <a:ext cx="7186246" cy="1292662"/>
          </a:xfrm>
          <a:prstGeom prst="rect">
            <a:avLst/>
          </a:prstGeom>
          <a:noFill/>
        </p:spPr>
        <p:txBody>
          <a:bodyPr wrap="square" rtlCol="0">
            <a:spAutoFit/>
          </a:bodyPr>
          <a:lstStyle/>
          <a:p>
            <a:r>
              <a:rPr lang="en-US" sz="2400" b="1" dirty="0"/>
              <a:t>Observations: </a:t>
            </a:r>
          </a:p>
          <a:p>
            <a:r>
              <a:rPr lang="en-US" dirty="0"/>
              <a:t>	- Raster data is only supported by </a:t>
            </a:r>
            <a:r>
              <a:rPr lang="en-US" dirty="0" err="1"/>
              <a:t>SciDB</a:t>
            </a:r>
            <a:endParaRPr lang="en-US" dirty="0"/>
          </a:p>
          <a:p>
            <a:r>
              <a:rPr lang="en-US" dirty="0"/>
              <a:t>	- </a:t>
            </a:r>
            <a:r>
              <a:rPr lang="en-US" dirty="0" err="1"/>
              <a:t>SpatialHadoop</a:t>
            </a:r>
            <a:r>
              <a:rPr lang="en-US" dirty="0"/>
              <a:t> and </a:t>
            </a:r>
            <a:r>
              <a:rPr lang="en-US" dirty="0" err="1"/>
              <a:t>SciDB</a:t>
            </a:r>
            <a:r>
              <a:rPr lang="en-US" dirty="0"/>
              <a:t> are extensible</a:t>
            </a:r>
          </a:p>
          <a:p>
            <a:r>
              <a:rPr lang="en-US" dirty="0"/>
              <a:t>	- Index creation strategy is faster in </a:t>
            </a:r>
            <a:r>
              <a:rPr lang="en-US" dirty="0" err="1"/>
              <a:t>SpatialHadoop</a:t>
            </a:r>
            <a:r>
              <a:rPr lang="en-US" dirty="0"/>
              <a:t> and GPU in R-Tree  </a:t>
            </a:r>
          </a:p>
        </p:txBody>
      </p:sp>
      <p:sp>
        <p:nvSpPr>
          <p:cNvPr id="5" name="Slide Number Placeholder 4"/>
          <p:cNvSpPr>
            <a:spLocks noGrp="1"/>
          </p:cNvSpPr>
          <p:nvPr>
            <p:ph type="sldNum" sz="quarter" idx="12"/>
          </p:nvPr>
        </p:nvSpPr>
        <p:spPr/>
        <p:txBody>
          <a:bodyPr/>
          <a:lstStyle/>
          <a:p>
            <a:fld id="{2923B03A-6743-47C6-8758-902529F6BF5C}" type="slidenum">
              <a:rPr lang="en-US" smtClean="0"/>
              <a:t>24</a:t>
            </a:fld>
            <a:endParaRPr lang="en-US"/>
          </a:p>
        </p:txBody>
      </p:sp>
      <p:sp>
        <p:nvSpPr>
          <p:cNvPr id="8" name="TextBox 7"/>
          <p:cNvSpPr txBox="1"/>
          <p:nvPr/>
        </p:nvSpPr>
        <p:spPr>
          <a:xfrm>
            <a:off x="7313944" y="4341235"/>
            <a:ext cx="1598918" cy="830997"/>
          </a:xfrm>
          <a:prstGeom prst="rect">
            <a:avLst/>
          </a:prstGeom>
          <a:noFill/>
        </p:spPr>
        <p:txBody>
          <a:bodyPr wrap="square" rtlCol="0">
            <a:spAutoFit/>
          </a:bodyPr>
          <a:lstStyle/>
          <a:p>
            <a:pPr algn="ctr"/>
            <a:r>
              <a:rPr lang="en-US" sz="1600" dirty="0"/>
              <a:t>Distributed Query Processing</a:t>
            </a:r>
          </a:p>
        </p:txBody>
      </p:sp>
      <p:sp>
        <p:nvSpPr>
          <p:cNvPr id="9" name="TextBox 8"/>
          <p:cNvSpPr txBox="1"/>
          <p:nvPr/>
        </p:nvSpPr>
        <p:spPr>
          <a:xfrm>
            <a:off x="2011982" y="2005601"/>
            <a:ext cx="916636" cy="584775"/>
          </a:xfrm>
          <a:prstGeom prst="rect">
            <a:avLst/>
          </a:prstGeom>
          <a:noFill/>
        </p:spPr>
        <p:txBody>
          <a:bodyPr wrap="square" rtlCol="0">
            <a:spAutoFit/>
          </a:bodyPr>
          <a:lstStyle/>
          <a:p>
            <a:r>
              <a:rPr lang="en-US" sz="1600" dirty="0"/>
              <a:t>Objects</a:t>
            </a:r>
          </a:p>
          <a:p>
            <a:endParaRPr lang="en-US" sz="1600" dirty="0"/>
          </a:p>
        </p:txBody>
      </p:sp>
      <p:sp>
        <p:nvSpPr>
          <p:cNvPr id="10" name="TextBox 9"/>
          <p:cNvSpPr txBox="1"/>
          <p:nvPr/>
        </p:nvSpPr>
        <p:spPr>
          <a:xfrm>
            <a:off x="3480055" y="2005601"/>
            <a:ext cx="916636" cy="584775"/>
          </a:xfrm>
          <a:prstGeom prst="rect">
            <a:avLst/>
          </a:prstGeom>
          <a:noFill/>
        </p:spPr>
        <p:txBody>
          <a:bodyPr wrap="square" rtlCol="0">
            <a:spAutoFit/>
          </a:bodyPr>
          <a:lstStyle/>
          <a:p>
            <a:r>
              <a:rPr lang="en-US" sz="1600" dirty="0"/>
              <a:t>Objects</a:t>
            </a:r>
          </a:p>
          <a:p>
            <a:endParaRPr lang="en-US" sz="1600" dirty="0"/>
          </a:p>
        </p:txBody>
      </p:sp>
      <p:sp>
        <p:nvSpPr>
          <p:cNvPr id="11" name="TextBox 10"/>
          <p:cNvSpPr txBox="1"/>
          <p:nvPr/>
        </p:nvSpPr>
        <p:spPr>
          <a:xfrm>
            <a:off x="4899215" y="2005600"/>
            <a:ext cx="916636" cy="584775"/>
          </a:xfrm>
          <a:prstGeom prst="rect">
            <a:avLst/>
          </a:prstGeom>
          <a:noFill/>
        </p:spPr>
        <p:txBody>
          <a:bodyPr wrap="square" rtlCol="0">
            <a:spAutoFit/>
          </a:bodyPr>
          <a:lstStyle/>
          <a:p>
            <a:r>
              <a:rPr lang="en-US" sz="1600" dirty="0"/>
              <a:t>Objects</a:t>
            </a:r>
          </a:p>
          <a:p>
            <a:endParaRPr lang="en-US" sz="1600" dirty="0"/>
          </a:p>
        </p:txBody>
      </p:sp>
      <p:sp>
        <p:nvSpPr>
          <p:cNvPr id="12" name="TextBox 11"/>
          <p:cNvSpPr txBox="1"/>
          <p:nvPr/>
        </p:nvSpPr>
        <p:spPr>
          <a:xfrm>
            <a:off x="6211767" y="2005600"/>
            <a:ext cx="916636" cy="584775"/>
          </a:xfrm>
          <a:prstGeom prst="rect">
            <a:avLst/>
          </a:prstGeom>
          <a:noFill/>
        </p:spPr>
        <p:txBody>
          <a:bodyPr wrap="square" rtlCol="0">
            <a:spAutoFit/>
          </a:bodyPr>
          <a:lstStyle/>
          <a:p>
            <a:r>
              <a:rPr lang="en-US" sz="1600" dirty="0"/>
              <a:t>Objects</a:t>
            </a:r>
          </a:p>
          <a:p>
            <a:endParaRPr lang="en-US" sz="1600" dirty="0"/>
          </a:p>
        </p:txBody>
      </p:sp>
      <p:sp>
        <p:nvSpPr>
          <p:cNvPr id="13" name="TextBox 12"/>
          <p:cNvSpPr txBox="1"/>
          <p:nvPr/>
        </p:nvSpPr>
        <p:spPr>
          <a:xfrm>
            <a:off x="7786448" y="2005600"/>
            <a:ext cx="916636" cy="338554"/>
          </a:xfrm>
          <a:prstGeom prst="rect">
            <a:avLst/>
          </a:prstGeom>
          <a:noFill/>
        </p:spPr>
        <p:txBody>
          <a:bodyPr wrap="square" rtlCol="0">
            <a:spAutoFit/>
          </a:bodyPr>
          <a:lstStyle/>
          <a:p>
            <a:r>
              <a:rPr lang="en-US" sz="1600" dirty="0"/>
              <a:t>Raster</a:t>
            </a:r>
          </a:p>
        </p:txBody>
      </p:sp>
      <p:sp>
        <p:nvSpPr>
          <p:cNvPr id="14" name="TextBox 13"/>
          <p:cNvSpPr txBox="1"/>
          <p:nvPr/>
        </p:nvSpPr>
        <p:spPr>
          <a:xfrm>
            <a:off x="1604091" y="2638091"/>
            <a:ext cx="1598918" cy="584775"/>
          </a:xfrm>
          <a:prstGeom prst="rect">
            <a:avLst/>
          </a:prstGeom>
          <a:noFill/>
        </p:spPr>
        <p:txBody>
          <a:bodyPr wrap="square" rtlCol="0">
            <a:spAutoFit/>
          </a:bodyPr>
          <a:lstStyle/>
          <a:p>
            <a:pPr algn="ctr"/>
            <a:r>
              <a:rPr lang="en-US" sz="1600" dirty="0"/>
              <a:t>Object relationship</a:t>
            </a:r>
          </a:p>
        </p:txBody>
      </p:sp>
      <p:sp>
        <p:nvSpPr>
          <p:cNvPr id="15" name="TextBox 14"/>
          <p:cNvSpPr txBox="1"/>
          <p:nvPr/>
        </p:nvSpPr>
        <p:spPr>
          <a:xfrm>
            <a:off x="4514023" y="2623857"/>
            <a:ext cx="1598918" cy="584775"/>
          </a:xfrm>
          <a:prstGeom prst="rect">
            <a:avLst/>
          </a:prstGeom>
          <a:noFill/>
        </p:spPr>
        <p:txBody>
          <a:bodyPr wrap="square" rtlCol="0">
            <a:spAutoFit/>
          </a:bodyPr>
          <a:lstStyle/>
          <a:p>
            <a:pPr algn="ctr"/>
            <a:r>
              <a:rPr lang="en-US" sz="1600" dirty="0"/>
              <a:t>Object relationship</a:t>
            </a:r>
          </a:p>
        </p:txBody>
      </p:sp>
      <p:sp>
        <p:nvSpPr>
          <p:cNvPr id="16" name="TextBox 15"/>
          <p:cNvSpPr txBox="1"/>
          <p:nvPr/>
        </p:nvSpPr>
        <p:spPr>
          <a:xfrm>
            <a:off x="5952112" y="2633916"/>
            <a:ext cx="1598918" cy="584775"/>
          </a:xfrm>
          <a:prstGeom prst="rect">
            <a:avLst/>
          </a:prstGeom>
          <a:noFill/>
        </p:spPr>
        <p:txBody>
          <a:bodyPr wrap="square" rtlCol="0">
            <a:spAutoFit/>
          </a:bodyPr>
          <a:lstStyle/>
          <a:p>
            <a:pPr algn="ctr"/>
            <a:r>
              <a:rPr lang="en-US" sz="1600" dirty="0"/>
              <a:t>Object relationship</a:t>
            </a:r>
          </a:p>
        </p:txBody>
      </p:sp>
      <p:sp>
        <p:nvSpPr>
          <p:cNvPr id="17" name="TextBox 16"/>
          <p:cNvSpPr txBox="1"/>
          <p:nvPr/>
        </p:nvSpPr>
        <p:spPr>
          <a:xfrm>
            <a:off x="3113484" y="2628886"/>
            <a:ext cx="1598918" cy="584775"/>
          </a:xfrm>
          <a:prstGeom prst="rect">
            <a:avLst/>
          </a:prstGeom>
          <a:noFill/>
        </p:spPr>
        <p:txBody>
          <a:bodyPr wrap="square" rtlCol="0">
            <a:spAutoFit/>
          </a:bodyPr>
          <a:lstStyle/>
          <a:p>
            <a:pPr algn="ctr"/>
            <a:r>
              <a:rPr lang="en-US" sz="1600" dirty="0"/>
              <a:t>Object relationship</a:t>
            </a:r>
          </a:p>
        </p:txBody>
      </p:sp>
      <p:sp>
        <p:nvSpPr>
          <p:cNvPr id="18" name="TextBox 17"/>
          <p:cNvSpPr txBox="1"/>
          <p:nvPr/>
        </p:nvSpPr>
        <p:spPr>
          <a:xfrm>
            <a:off x="7329110" y="2794362"/>
            <a:ext cx="1598918" cy="338554"/>
          </a:xfrm>
          <a:prstGeom prst="rect">
            <a:avLst/>
          </a:prstGeom>
          <a:noFill/>
        </p:spPr>
        <p:txBody>
          <a:bodyPr wrap="square" rtlCol="0">
            <a:spAutoFit/>
          </a:bodyPr>
          <a:lstStyle/>
          <a:p>
            <a:pPr algn="ctr"/>
            <a:r>
              <a:rPr lang="en-US" sz="1600" dirty="0"/>
              <a:t>Map algebra</a:t>
            </a:r>
          </a:p>
        </p:txBody>
      </p:sp>
      <p:sp>
        <p:nvSpPr>
          <p:cNvPr id="19" name="TextBox 18"/>
          <p:cNvSpPr txBox="1"/>
          <p:nvPr/>
        </p:nvSpPr>
        <p:spPr>
          <a:xfrm>
            <a:off x="3083497" y="3651085"/>
            <a:ext cx="1598918" cy="584775"/>
          </a:xfrm>
          <a:prstGeom prst="rect">
            <a:avLst/>
          </a:prstGeom>
          <a:noFill/>
        </p:spPr>
        <p:txBody>
          <a:bodyPr wrap="square" rtlCol="0">
            <a:spAutoFit/>
          </a:bodyPr>
          <a:lstStyle/>
          <a:p>
            <a:pPr algn="ctr"/>
            <a:r>
              <a:rPr lang="en-US" sz="1600" dirty="0"/>
              <a:t>Parallel: MapReduce</a:t>
            </a:r>
          </a:p>
        </p:txBody>
      </p:sp>
      <p:sp>
        <p:nvSpPr>
          <p:cNvPr id="20" name="TextBox 19"/>
          <p:cNvSpPr txBox="1"/>
          <p:nvPr/>
        </p:nvSpPr>
        <p:spPr>
          <a:xfrm>
            <a:off x="5870626" y="3661448"/>
            <a:ext cx="1598918" cy="584775"/>
          </a:xfrm>
          <a:prstGeom prst="rect">
            <a:avLst/>
          </a:prstGeom>
          <a:noFill/>
        </p:spPr>
        <p:txBody>
          <a:bodyPr wrap="square" rtlCol="0">
            <a:spAutoFit/>
          </a:bodyPr>
          <a:lstStyle/>
          <a:p>
            <a:pPr algn="ctr"/>
            <a:r>
              <a:rPr lang="en-US" sz="1600" dirty="0"/>
              <a:t>Parallel: GPU threads</a:t>
            </a:r>
          </a:p>
        </p:txBody>
      </p:sp>
      <p:sp>
        <p:nvSpPr>
          <p:cNvPr id="21" name="TextBox 20"/>
          <p:cNvSpPr txBox="1"/>
          <p:nvPr/>
        </p:nvSpPr>
        <p:spPr>
          <a:xfrm>
            <a:off x="1580654" y="3778327"/>
            <a:ext cx="1598918" cy="338554"/>
          </a:xfrm>
          <a:prstGeom prst="rect">
            <a:avLst/>
          </a:prstGeom>
          <a:noFill/>
        </p:spPr>
        <p:txBody>
          <a:bodyPr wrap="square" rtlCol="0">
            <a:spAutoFit/>
          </a:bodyPr>
          <a:lstStyle/>
          <a:p>
            <a:pPr algn="ctr"/>
            <a:r>
              <a:rPr lang="en-US" sz="1600" dirty="0"/>
              <a:t>Sequential</a:t>
            </a:r>
          </a:p>
        </p:txBody>
      </p:sp>
      <p:sp>
        <p:nvSpPr>
          <p:cNvPr id="22" name="TextBox 21"/>
          <p:cNvSpPr txBox="1"/>
          <p:nvPr/>
        </p:nvSpPr>
        <p:spPr>
          <a:xfrm>
            <a:off x="4496282" y="3778327"/>
            <a:ext cx="1598918" cy="338554"/>
          </a:xfrm>
          <a:prstGeom prst="rect">
            <a:avLst/>
          </a:prstGeom>
          <a:noFill/>
        </p:spPr>
        <p:txBody>
          <a:bodyPr wrap="square" rtlCol="0">
            <a:spAutoFit/>
          </a:bodyPr>
          <a:lstStyle/>
          <a:p>
            <a:pPr algn="ctr"/>
            <a:r>
              <a:rPr lang="en-US" sz="1600" dirty="0"/>
              <a:t>Sequential</a:t>
            </a:r>
          </a:p>
        </p:txBody>
      </p:sp>
      <p:sp>
        <p:nvSpPr>
          <p:cNvPr id="23" name="TextBox 22"/>
          <p:cNvSpPr txBox="1"/>
          <p:nvPr/>
        </p:nvSpPr>
        <p:spPr>
          <a:xfrm>
            <a:off x="7362146" y="3778687"/>
            <a:ext cx="1598918" cy="338554"/>
          </a:xfrm>
          <a:prstGeom prst="rect">
            <a:avLst/>
          </a:prstGeom>
          <a:noFill/>
        </p:spPr>
        <p:txBody>
          <a:bodyPr wrap="square" rtlCol="0">
            <a:spAutoFit/>
          </a:bodyPr>
          <a:lstStyle/>
          <a:p>
            <a:pPr algn="ctr"/>
            <a:r>
              <a:rPr lang="en-US" sz="1600" dirty="0"/>
              <a:t>Sequential</a:t>
            </a:r>
          </a:p>
        </p:txBody>
      </p:sp>
      <p:sp>
        <p:nvSpPr>
          <p:cNvPr id="24" name="TextBox 23"/>
          <p:cNvSpPr txBox="1"/>
          <p:nvPr/>
        </p:nvSpPr>
        <p:spPr>
          <a:xfrm>
            <a:off x="1656826" y="4606333"/>
            <a:ext cx="1598918" cy="338554"/>
          </a:xfrm>
          <a:prstGeom prst="rect">
            <a:avLst/>
          </a:prstGeom>
          <a:noFill/>
        </p:spPr>
        <p:txBody>
          <a:bodyPr wrap="square" rtlCol="0">
            <a:spAutoFit/>
          </a:bodyPr>
          <a:lstStyle/>
          <a:p>
            <a:pPr algn="ctr"/>
            <a:r>
              <a:rPr lang="en-US" sz="1600" dirty="0"/>
              <a:t>MapReduce</a:t>
            </a:r>
          </a:p>
        </p:txBody>
      </p:sp>
      <p:sp>
        <p:nvSpPr>
          <p:cNvPr id="25" name="TextBox 24"/>
          <p:cNvSpPr txBox="1"/>
          <p:nvPr/>
        </p:nvSpPr>
        <p:spPr>
          <a:xfrm>
            <a:off x="3106415" y="4603056"/>
            <a:ext cx="1598918" cy="338554"/>
          </a:xfrm>
          <a:prstGeom prst="rect">
            <a:avLst/>
          </a:prstGeom>
          <a:noFill/>
        </p:spPr>
        <p:txBody>
          <a:bodyPr wrap="square" rtlCol="0">
            <a:spAutoFit/>
          </a:bodyPr>
          <a:lstStyle/>
          <a:p>
            <a:pPr algn="ctr"/>
            <a:r>
              <a:rPr lang="en-US" sz="1600" dirty="0"/>
              <a:t>MapReduce</a:t>
            </a:r>
          </a:p>
        </p:txBody>
      </p:sp>
      <p:sp>
        <p:nvSpPr>
          <p:cNvPr id="26" name="TextBox 25"/>
          <p:cNvSpPr txBox="1"/>
          <p:nvPr/>
        </p:nvSpPr>
        <p:spPr>
          <a:xfrm>
            <a:off x="4525562" y="4603056"/>
            <a:ext cx="1598918" cy="338554"/>
          </a:xfrm>
          <a:prstGeom prst="rect">
            <a:avLst/>
          </a:prstGeom>
          <a:noFill/>
        </p:spPr>
        <p:txBody>
          <a:bodyPr wrap="square" rtlCol="0">
            <a:spAutoFit/>
          </a:bodyPr>
          <a:lstStyle/>
          <a:p>
            <a:pPr algn="ctr"/>
            <a:r>
              <a:rPr lang="en-US" sz="1600" dirty="0"/>
              <a:t>MapReduce</a:t>
            </a:r>
          </a:p>
        </p:txBody>
      </p:sp>
      <p:sp>
        <p:nvSpPr>
          <p:cNvPr id="27" name="TextBox 26"/>
          <p:cNvSpPr txBox="1"/>
          <p:nvPr/>
        </p:nvSpPr>
        <p:spPr>
          <a:xfrm>
            <a:off x="5919753" y="4482069"/>
            <a:ext cx="1598918" cy="584775"/>
          </a:xfrm>
          <a:prstGeom prst="rect">
            <a:avLst/>
          </a:prstGeom>
          <a:noFill/>
        </p:spPr>
        <p:txBody>
          <a:bodyPr wrap="square" rtlCol="0">
            <a:spAutoFit/>
          </a:bodyPr>
          <a:lstStyle/>
          <a:p>
            <a:pPr algn="ctr"/>
            <a:r>
              <a:rPr lang="en-US" sz="1600" dirty="0"/>
              <a:t>Parallel: GPU threads</a:t>
            </a:r>
          </a:p>
        </p:txBody>
      </p:sp>
      <p:sp>
        <p:nvSpPr>
          <p:cNvPr id="28" name="Rectangle 27"/>
          <p:cNvSpPr/>
          <p:nvPr/>
        </p:nvSpPr>
        <p:spPr>
          <a:xfrm>
            <a:off x="565108" y="2743314"/>
            <a:ext cx="788677" cy="584775"/>
          </a:xfrm>
          <a:prstGeom prst="rect">
            <a:avLst/>
          </a:prstGeom>
        </p:spPr>
        <p:txBody>
          <a:bodyPr wrap="none">
            <a:spAutoFit/>
          </a:bodyPr>
          <a:lstStyle/>
          <a:p>
            <a:pPr algn="ctr"/>
            <a:r>
              <a:rPr lang="en-US" sz="1600" dirty="0"/>
              <a:t>Spatial </a:t>
            </a:r>
          </a:p>
          <a:p>
            <a:pPr algn="ctr"/>
            <a:r>
              <a:rPr lang="en-US" sz="1600" dirty="0"/>
              <a:t>Query</a:t>
            </a:r>
          </a:p>
        </p:txBody>
      </p:sp>
      <p:sp>
        <p:nvSpPr>
          <p:cNvPr id="29" name="Rectangle 28"/>
          <p:cNvSpPr/>
          <p:nvPr/>
        </p:nvSpPr>
        <p:spPr>
          <a:xfrm>
            <a:off x="383546" y="1897431"/>
            <a:ext cx="1221873" cy="584775"/>
          </a:xfrm>
          <a:prstGeom prst="rect">
            <a:avLst/>
          </a:prstGeom>
        </p:spPr>
        <p:txBody>
          <a:bodyPr wrap="none">
            <a:spAutoFit/>
          </a:bodyPr>
          <a:lstStyle/>
          <a:p>
            <a:pPr algn="ctr"/>
            <a:r>
              <a:rPr lang="en-US" sz="1600" dirty="0"/>
              <a:t>Spatial Data </a:t>
            </a:r>
          </a:p>
          <a:p>
            <a:pPr algn="ctr"/>
            <a:r>
              <a:rPr lang="en-US" sz="1600" dirty="0"/>
              <a:t>Type</a:t>
            </a:r>
          </a:p>
        </p:txBody>
      </p:sp>
      <p:sp>
        <p:nvSpPr>
          <p:cNvPr id="30" name="Rectangle 29"/>
          <p:cNvSpPr/>
          <p:nvPr/>
        </p:nvSpPr>
        <p:spPr>
          <a:xfrm>
            <a:off x="399344" y="3547991"/>
            <a:ext cx="1288943" cy="830997"/>
          </a:xfrm>
          <a:prstGeom prst="rect">
            <a:avLst/>
          </a:prstGeom>
        </p:spPr>
        <p:txBody>
          <a:bodyPr wrap="none">
            <a:spAutoFit/>
          </a:bodyPr>
          <a:lstStyle/>
          <a:p>
            <a:pPr algn="ctr"/>
            <a:r>
              <a:rPr lang="en-US" sz="1600" dirty="0"/>
              <a:t>Spatial Index </a:t>
            </a:r>
          </a:p>
          <a:p>
            <a:pPr algn="ctr"/>
            <a:r>
              <a:rPr lang="en-US" sz="1600" dirty="0"/>
              <a:t>Creation </a:t>
            </a:r>
          </a:p>
          <a:p>
            <a:pPr algn="ctr"/>
            <a:r>
              <a:rPr lang="en-US" sz="1600" dirty="0"/>
              <a:t>Strategy</a:t>
            </a:r>
          </a:p>
        </p:txBody>
      </p:sp>
      <p:sp>
        <p:nvSpPr>
          <p:cNvPr id="31" name="Rectangle 30"/>
          <p:cNvSpPr/>
          <p:nvPr/>
        </p:nvSpPr>
        <p:spPr>
          <a:xfrm>
            <a:off x="319082" y="4312318"/>
            <a:ext cx="1344086" cy="861774"/>
          </a:xfrm>
          <a:prstGeom prst="rect">
            <a:avLst/>
          </a:prstGeom>
        </p:spPr>
        <p:txBody>
          <a:bodyPr wrap="none">
            <a:spAutoFit/>
          </a:bodyPr>
          <a:lstStyle/>
          <a:p>
            <a:pPr algn="ctr"/>
            <a:r>
              <a:rPr lang="en-US" sz="1600" dirty="0"/>
              <a:t>Query </a:t>
            </a:r>
          </a:p>
          <a:p>
            <a:pPr algn="ctr"/>
            <a:r>
              <a:rPr lang="en-US" sz="1600" dirty="0"/>
              <a:t>Parallelization</a:t>
            </a:r>
          </a:p>
          <a:p>
            <a:pPr algn="ctr"/>
            <a:r>
              <a:rPr lang="en-US" sz="1600" dirty="0"/>
              <a:t>Technique</a:t>
            </a:r>
          </a:p>
        </p:txBody>
      </p:sp>
      <p:sp>
        <p:nvSpPr>
          <p:cNvPr id="32" name="Rectangle 31"/>
          <p:cNvSpPr/>
          <p:nvPr/>
        </p:nvSpPr>
        <p:spPr>
          <a:xfrm>
            <a:off x="5919753" y="3156594"/>
            <a:ext cx="1571263" cy="338554"/>
          </a:xfrm>
          <a:prstGeom prst="rect">
            <a:avLst/>
          </a:prstGeom>
        </p:spPr>
        <p:txBody>
          <a:bodyPr wrap="none">
            <a:spAutoFit/>
          </a:bodyPr>
          <a:lstStyle/>
          <a:p>
            <a:pPr algn="ctr"/>
            <a:r>
              <a:rPr lang="en-US" sz="1600" i="1" dirty="0"/>
              <a:t>(Non-Extensible)</a:t>
            </a:r>
          </a:p>
        </p:txBody>
      </p:sp>
      <p:sp>
        <p:nvSpPr>
          <p:cNvPr id="33" name="Rectangle 32"/>
          <p:cNvSpPr/>
          <p:nvPr/>
        </p:nvSpPr>
        <p:spPr>
          <a:xfrm>
            <a:off x="3334488" y="3171615"/>
            <a:ext cx="1175130" cy="338554"/>
          </a:xfrm>
          <a:prstGeom prst="rect">
            <a:avLst/>
          </a:prstGeom>
        </p:spPr>
        <p:txBody>
          <a:bodyPr wrap="none">
            <a:spAutoFit/>
          </a:bodyPr>
          <a:lstStyle/>
          <a:p>
            <a:pPr algn="ctr"/>
            <a:r>
              <a:rPr lang="en-US" sz="1600" b="1" i="1" dirty="0"/>
              <a:t>(Extensible)</a:t>
            </a:r>
          </a:p>
        </p:txBody>
      </p:sp>
      <p:sp>
        <p:nvSpPr>
          <p:cNvPr id="34" name="Rectangle 33"/>
          <p:cNvSpPr/>
          <p:nvPr/>
        </p:nvSpPr>
        <p:spPr>
          <a:xfrm>
            <a:off x="7559653" y="3131744"/>
            <a:ext cx="1175130" cy="338554"/>
          </a:xfrm>
          <a:prstGeom prst="rect">
            <a:avLst/>
          </a:prstGeom>
        </p:spPr>
        <p:txBody>
          <a:bodyPr wrap="none">
            <a:spAutoFit/>
          </a:bodyPr>
          <a:lstStyle/>
          <a:p>
            <a:pPr algn="ctr"/>
            <a:r>
              <a:rPr lang="en-US" sz="1600" b="1" i="1" dirty="0"/>
              <a:t>(Extensible)</a:t>
            </a:r>
          </a:p>
        </p:txBody>
      </p:sp>
      <p:sp>
        <p:nvSpPr>
          <p:cNvPr id="35" name="Rectangle 34"/>
          <p:cNvSpPr/>
          <p:nvPr/>
        </p:nvSpPr>
        <p:spPr>
          <a:xfrm>
            <a:off x="4506612" y="3162120"/>
            <a:ext cx="1571263" cy="338554"/>
          </a:xfrm>
          <a:prstGeom prst="rect">
            <a:avLst/>
          </a:prstGeom>
        </p:spPr>
        <p:txBody>
          <a:bodyPr wrap="none">
            <a:spAutoFit/>
          </a:bodyPr>
          <a:lstStyle/>
          <a:p>
            <a:pPr algn="ctr"/>
            <a:r>
              <a:rPr lang="en-US" sz="1600" i="1" dirty="0"/>
              <a:t>(Non-Extensible)</a:t>
            </a:r>
          </a:p>
        </p:txBody>
      </p:sp>
      <p:sp>
        <p:nvSpPr>
          <p:cNvPr id="36" name="Rectangle 35"/>
          <p:cNvSpPr/>
          <p:nvPr/>
        </p:nvSpPr>
        <p:spPr>
          <a:xfrm>
            <a:off x="1640369" y="3180795"/>
            <a:ext cx="1571263" cy="338554"/>
          </a:xfrm>
          <a:prstGeom prst="rect">
            <a:avLst/>
          </a:prstGeom>
        </p:spPr>
        <p:txBody>
          <a:bodyPr wrap="none">
            <a:spAutoFit/>
          </a:bodyPr>
          <a:lstStyle/>
          <a:p>
            <a:pPr algn="ctr"/>
            <a:r>
              <a:rPr lang="en-US" sz="1600" i="1" dirty="0"/>
              <a:t>(Non-Extensible)</a:t>
            </a:r>
          </a:p>
        </p:txBody>
      </p:sp>
    </p:spTree>
    <p:extLst>
      <p:ext uri="{BB962C8B-B14F-4D97-AF65-F5344CB8AC3E}">
        <p14:creationId xmlns:p14="http://schemas.microsoft.com/office/powerpoint/2010/main" val="90973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32" grpId="0"/>
      <p:bldP spid="33" grpId="0"/>
      <p:bldP spid="34" grpId="0"/>
      <p:bldP spid="35"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Comparison </a:t>
            </a:r>
            <a:r>
              <a:rPr lang="en-US" sz="3200" b="1" dirty="0"/>
              <a:t>on Different Systems</a:t>
            </a:r>
          </a:p>
        </p:txBody>
      </p:sp>
      <p:sp>
        <p:nvSpPr>
          <p:cNvPr id="4" name="Content Placeholder 3"/>
          <p:cNvSpPr>
            <a:spLocks noGrp="1"/>
          </p:cNvSpPr>
          <p:nvPr>
            <p:ph idx="1"/>
          </p:nvPr>
        </p:nvSpPr>
        <p:spPr>
          <a:xfrm>
            <a:off x="628650" y="4612105"/>
            <a:ext cx="7886700" cy="1564857"/>
          </a:xfrm>
        </p:spPr>
        <p:txBody>
          <a:bodyPr>
            <a:normAutofit/>
          </a:bodyPr>
          <a:lstStyle/>
          <a:p>
            <a:r>
              <a:rPr lang="en-US" sz="2400" dirty="0"/>
              <a:t>Appropriate SBD system can be selected on the basis of:</a:t>
            </a:r>
          </a:p>
          <a:p>
            <a:pPr lvl="1"/>
            <a:r>
              <a:rPr lang="en-US" sz="1800" dirty="0"/>
              <a:t>Spatial data type requirement</a:t>
            </a:r>
          </a:p>
          <a:p>
            <a:pPr lvl="1"/>
            <a:r>
              <a:rPr lang="en-US" sz="1800" dirty="0"/>
              <a:t>Computation scenario</a:t>
            </a:r>
          </a:p>
          <a:p>
            <a:pPr lvl="1"/>
            <a:r>
              <a:rPr lang="en-US" sz="1800" dirty="0"/>
              <a:t>Data size</a:t>
            </a:r>
          </a:p>
          <a:p>
            <a:pPr marL="457200" lvl="1" indent="0">
              <a:buNone/>
            </a:pPr>
            <a:endParaRPr lang="en-US" sz="1800" dirty="0"/>
          </a:p>
        </p:txBody>
      </p:sp>
      <p:sp>
        <p:nvSpPr>
          <p:cNvPr id="3" name="Date Placeholder 2"/>
          <p:cNvSpPr>
            <a:spLocks noGrp="1"/>
          </p:cNvSpPr>
          <p:nvPr>
            <p:ph type="dt" sz="half" idx="10"/>
          </p:nvPr>
        </p:nvSpPr>
        <p:spPr/>
        <p:txBody>
          <a:bodyPr/>
          <a:lstStyle/>
          <a:p>
            <a:fld id="{92B02B04-BAE1-4AC2-8795-322B83508BA3}" type="datetime1">
              <a:rPr lang="en-US" smtClean="0"/>
              <a:t>3/29/17</a:t>
            </a:fld>
            <a:endParaRPr lang="en-US"/>
          </a:p>
        </p:txBody>
      </p:sp>
      <p:sp>
        <p:nvSpPr>
          <p:cNvPr id="8" name="TextBox 7"/>
          <p:cNvSpPr txBox="1"/>
          <p:nvPr/>
        </p:nvSpPr>
        <p:spPr>
          <a:xfrm>
            <a:off x="2686050" y="3982629"/>
            <a:ext cx="4720045" cy="307777"/>
          </a:xfrm>
          <a:prstGeom prst="rect">
            <a:avLst/>
          </a:prstGeom>
          <a:noFill/>
        </p:spPr>
        <p:txBody>
          <a:bodyPr wrap="square" rtlCol="0">
            <a:spAutoFit/>
          </a:bodyPr>
          <a:lstStyle/>
          <a:p>
            <a:r>
              <a:rPr lang="en-US" sz="1400" dirty="0"/>
              <a:t>Comparison based on performance criteria</a:t>
            </a:r>
          </a:p>
        </p:txBody>
      </p:sp>
      <p:graphicFrame>
        <p:nvGraphicFramePr>
          <p:cNvPr id="10" name="Table 9"/>
          <p:cNvGraphicFramePr>
            <a:graphicFrameLocks noGrp="1"/>
          </p:cNvGraphicFramePr>
          <p:nvPr>
            <p:extLst>
              <p:ext uri="{D42A27DB-BD31-4B8C-83A1-F6EECF244321}">
                <p14:modId xmlns:p14="http://schemas.microsoft.com/office/powerpoint/2010/main" val="3583997669"/>
              </p:ext>
            </p:extLst>
          </p:nvPr>
        </p:nvGraphicFramePr>
        <p:xfrm>
          <a:off x="204537" y="1825625"/>
          <a:ext cx="8622942" cy="2108200"/>
        </p:xfrm>
        <a:graphic>
          <a:graphicData uri="http://schemas.openxmlformats.org/drawingml/2006/table">
            <a:tbl>
              <a:tblPr firstRow="1" bandRow="1">
                <a:tableStyleId>{5940675A-B579-460E-94D1-54222C63F5DA}</a:tableStyleId>
              </a:tblPr>
              <a:tblGrid>
                <a:gridCol w="1437157">
                  <a:extLst>
                    <a:ext uri="{9D8B030D-6E8A-4147-A177-3AD203B41FA5}">
                      <a16:colId xmlns:a16="http://schemas.microsoft.com/office/drawing/2014/main" xmlns="" val="621758653"/>
                    </a:ext>
                  </a:extLst>
                </a:gridCol>
                <a:gridCol w="1473514">
                  <a:extLst>
                    <a:ext uri="{9D8B030D-6E8A-4147-A177-3AD203B41FA5}">
                      <a16:colId xmlns:a16="http://schemas.microsoft.com/office/drawing/2014/main" xmlns="" val="582837711"/>
                    </a:ext>
                  </a:extLst>
                </a:gridCol>
                <a:gridCol w="1436629">
                  <a:extLst>
                    <a:ext uri="{9D8B030D-6E8A-4147-A177-3AD203B41FA5}">
                      <a16:colId xmlns:a16="http://schemas.microsoft.com/office/drawing/2014/main" xmlns="" val="1664524933"/>
                    </a:ext>
                  </a:extLst>
                </a:gridCol>
                <a:gridCol w="1401328">
                  <a:extLst>
                    <a:ext uri="{9D8B030D-6E8A-4147-A177-3AD203B41FA5}">
                      <a16:colId xmlns:a16="http://schemas.microsoft.com/office/drawing/2014/main" xmlns="" val="3909192911"/>
                    </a:ext>
                  </a:extLst>
                </a:gridCol>
                <a:gridCol w="1437157">
                  <a:extLst>
                    <a:ext uri="{9D8B030D-6E8A-4147-A177-3AD203B41FA5}">
                      <a16:colId xmlns:a16="http://schemas.microsoft.com/office/drawing/2014/main" xmlns="" val="772727621"/>
                    </a:ext>
                  </a:extLst>
                </a:gridCol>
                <a:gridCol w="1437157">
                  <a:extLst>
                    <a:ext uri="{9D8B030D-6E8A-4147-A177-3AD203B41FA5}">
                      <a16:colId xmlns:a16="http://schemas.microsoft.com/office/drawing/2014/main" xmlns="" val="3250748568"/>
                    </a:ext>
                  </a:extLst>
                </a:gridCol>
              </a:tblGrid>
              <a:tr h="370840">
                <a:tc>
                  <a:txBody>
                    <a:bodyPr/>
                    <a:lstStyle/>
                    <a:p>
                      <a:pPr algn="ctr"/>
                      <a:endParaRPr lang="en-US" sz="1600" dirty="0"/>
                    </a:p>
                  </a:txBody>
                  <a:tcPr anchor="ctr">
                    <a:solidFill>
                      <a:schemeClr val="bg2">
                        <a:lumMod val="90000"/>
                      </a:schemeClr>
                    </a:solidFill>
                  </a:tcPr>
                </a:tc>
                <a:tc>
                  <a:txBody>
                    <a:bodyPr/>
                    <a:lstStyle/>
                    <a:p>
                      <a:pPr algn="ctr"/>
                      <a:r>
                        <a:rPr lang="en-US" sz="1600" b="1" dirty="0"/>
                        <a:t>Hadoop-GIS</a:t>
                      </a:r>
                    </a:p>
                  </a:txBody>
                  <a:tcPr anchor="ctr">
                    <a:solidFill>
                      <a:schemeClr val="bg2">
                        <a:lumMod val="90000"/>
                      </a:schemeClr>
                    </a:solidFill>
                  </a:tcPr>
                </a:tc>
                <a:tc>
                  <a:txBody>
                    <a:bodyPr/>
                    <a:lstStyle/>
                    <a:p>
                      <a:pPr algn="ctr"/>
                      <a:r>
                        <a:rPr lang="en-US" sz="1600" b="1" dirty="0" err="1"/>
                        <a:t>SpatialHadoop</a:t>
                      </a:r>
                      <a:endParaRPr lang="en-US" sz="1600" b="1" dirty="0"/>
                    </a:p>
                  </a:txBody>
                  <a:tcPr anchor="ctr">
                    <a:solidFill>
                      <a:schemeClr val="bg2">
                        <a:lumMod val="90000"/>
                      </a:schemeClr>
                    </a:solidFill>
                  </a:tcPr>
                </a:tc>
                <a:tc>
                  <a:txBody>
                    <a:bodyPr/>
                    <a:lstStyle/>
                    <a:p>
                      <a:pPr algn="ctr"/>
                      <a:r>
                        <a:rPr lang="en-US" sz="1600" b="1" dirty="0" err="1"/>
                        <a:t>GeoSpark</a:t>
                      </a:r>
                      <a:endParaRPr lang="en-US" sz="1600" b="1" dirty="0"/>
                    </a:p>
                  </a:txBody>
                  <a:tcPr anchor="ctr">
                    <a:solidFill>
                      <a:schemeClr val="bg2">
                        <a:lumMod val="90000"/>
                      </a:schemeClr>
                    </a:solidFill>
                  </a:tcPr>
                </a:tc>
                <a:tc>
                  <a:txBody>
                    <a:bodyPr/>
                    <a:lstStyle/>
                    <a:p>
                      <a:pPr algn="ctr"/>
                      <a:r>
                        <a:rPr lang="en-US" sz="1600" b="1" dirty="0"/>
                        <a:t>GPU</a:t>
                      </a:r>
                      <a:r>
                        <a:rPr lang="en-US" sz="1600" b="1" baseline="0" dirty="0"/>
                        <a:t> </a:t>
                      </a:r>
                      <a:r>
                        <a:rPr lang="en-US" sz="1600" b="1" dirty="0"/>
                        <a:t>R-Tree</a:t>
                      </a:r>
                    </a:p>
                  </a:txBody>
                  <a:tcPr anchor="ctr">
                    <a:solidFill>
                      <a:schemeClr val="bg2">
                        <a:lumMod val="90000"/>
                      </a:schemeClr>
                    </a:solidFill>
                  </a:tcPr>
                </a:tc>
                <a:tc>
                  <a:txBody>
                    <a:bodyPr/>
                    <a:lstStyle/>
                    <a:p>
                      <a:pPr algn="ctr"/>
                      <a:r>
                        <a:rPr lang="en-US" sz="1600" b="1" dirty="0" err="1"/>
                        <a:t>SciDB</a:t>
                      </a:r>
                      <a:endParaRPr lang="en-US" sz="1600" b="1" dirty="0"/>
                    </a:p>
                  </a:txBody>
                  <a:tcPr anchor="ctr">
                    <a:solidFill>
                      <a:schemeClr val="bg2">
                        <a:lumMod val="90000"/>
                      </a:schemeClr>
                    </a:solidFill>
                  </a:tcPr>
                </a:tc>
                <a:extLst>
                  <a:ext uri="{0D108BD9-81ED-4DB2-BD59-A6C34878D82A}">
                    <a16:rowId xmlns:a16="http://schemas.microsoft.com/office/drawing/2014/main" xmlns="" val="222452496"/>
                  </a:ext>
                </a:extLst>
              </a:tr>
              <a:tr h="370840">
                <a:tc>
                  <a:txBody>
                    <a:bodyPr/>
                    <a:lstStyle/>
                    <a:p>
                      <a:pPr algn="ctr"/>
                      <a:r>
                        <a:rPr lang="en-US" sz="1600" dirty="0"/>
                        <a:t>Data Size Support</a:t>
                      </a:r>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xmlns="" val="2920411970"/>
                  </a:ext>
                </a:extLst>
              </a:tr>
              <a:tr h="370840">
                <a:tc>
                  <a:txBody>
                    <a:bodyPr/>
                    <a:lstStyle/>
                    <a:p>
                      <a:pPr algn="ctr"/>
                      <a:r>
                        <a:rPr lang="en-US" sz="1600" dirty="0"/>
                        <a:t>Real-time Processing</a:t>
                      </a:r>
                    </a:p>
                  </a:txBody>
                  <a:tcPr anchor="ctr"/>
                </a:tc>
                <a:tc>
                  <a:txBody>
                    <a:bodyPr/>
                    <a:lstStyle/>
                    <a:p>
                      <a:pPr algn="ctr"/>
                      <a:endParaRPr lang="en-US" sz="1600" i="0" dirty="0"/>
                    </a:p>
                  </a:txBody>
                  <a:tcPr anchor="ctr"/>
                </a:tc>
                <a:tc>
                  <a:txBody>
                    <a:bodyPr/>
                    <a:lstStyle/>
                    <a:p>
                      <a:pPr algn="ctr"/>
                      <a:endParaRPr lang="en-US" sz="1600" dirty="0"/>
                    </a:p>
                  </a:txBody>
                  <a:tcPr anchor="ctr"/>
                </a:tc>
                <a:tc>
                  <a:txBody>
                    <a:bodyPr/>
                    <a:lstStyle/>
                    <a:p>
                      <a:pPr algn="ctr"/>
                      <a:r>
                        <a:rPr lang="en-US" sz="1600" dirty="0"/>
                        <a:t> </a:t>
                      </a:r>
                    </a:p>
                  </a:txBody>
                  <a:tcPr anchor="ctr"/>
                </a:tc>
                <a:tc>
                  <a:txBody>
                    <a:bodyPr/>
                    <a:lstStyle/>
                    <a:p>
                      <a:pPr algn="ctr"/>
                      <a:endParaRPr lang="en-US" sz="1600" i="0" dirty="0"/>
                    </a:p>
                  </a:txBody>
                  <a:tcPr anchor="ctr"/>
                </a:tc>
                <a:tc>
                  <a:txBody>
                    <a:bodyPr/>
                    <a:lstStyle/>
                    <a:p>
                      <a:pPr algn="ctr"/>
                      <a:endParaRPr lang="en-US" sz="1600" i="0" dirty="0"/>
                    </a:p>
                  </a:txBody>
                  <a:tcPr anchor="ctr"/>
                </a:tc>
                <a:extLst>
                  <a:ext uri="{0D108BD9-81ED-4DB2-BD59-A6C34878D82A}">
                    <a16:rowId xmlns:a16="http://schemas.microsoft.com/office/drawing/2014/main" xmlns="" val="1841373172"/>
                  </a:ext>
                </a:extLst>
              </a:tr>
              <a:tr h="370840">
                <a:tc>
                  <a:txBody>
                    <a:bodyPr/>
                    <a:lstStyle/>
                    <a:p>
                      <a:pPr algn="ctr"/>
                      <a:r>
                        <a:rPr lang="en-US" sz="1600" dirty="0"/>
                        <a:t>Iterative </a:t>
                      </a:r>
                    </a:p>
                    <a:p>
                      <a:pPr algn="ctr"/>
                      <a:r>
                        <a:rPr lang="en-US" sz="1600" dirty="0"/>
                        <a:t>task support</a:t>
                      </a:r>
                    </a:p>
                  </a:txBody>
                  <a:tcPr anchor="ctr"/>
                </a:tc>
                <a:tc>
                  <a:txBody>
                    <a:bodyPr/>
                    <a:lstStyle/>
                    <a:p>
                      <a:pPr algn="ctr"/>
                      <a:endParaRPr lang="en-US" sz="1600" i="0" dirty="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i="0" dirty="0"/>
                    </a:p>
                  </a:txBody>
                  <a:tcPr anchor="ctr"/>
                </a:tc>
                <a:tc>
                  <a:txBody>
                    <a:bodyPr/>
                    <a:lstStyle/>
                    <a:p>
                      <a:pPr algn="ctr"/>
                      <a:endParaRPr lang="en-US" sz="1600" i="0" dirty="0"/>
                    </a:p>
                  </a:txBody>
                  <a:tcPr anchor="ctr"/>
                </a:tc>
                <a:extLst>
                  <a:ext uri="{0D108BD9-81ED-4DB2-BD59-A6C34878D82A}">
                    <a16:rowId xmlns:a16="http://schemas.microsoft.com/office/drawing/2014/main" xmlns="" val="248584291"/>
                  </a:ext>
                </a:extLst>
              </a:tr>
            </a:tbl>
          </a:graphicData>
        </a:graphic>
      </p:graphicFrame>
      <p:sp>
        <p:nvSpPr>
          <p:cNvPr id="5" name="Slide Number Placeholder 4"/>
          <p:cNvSpPr>
            <a:spLocks noGrp="1"/>
          </p:cNvSpPr>
          <p:nvPr>
            <p:ph type="sldNum" sz="quarter" idx="12"/>
          </p:nvPr>
        </p:nvSpPr>
        <p:spPr/>
        <p:txBody>
          <a:bodyPr/>
          <a:lstStyle/>
          <a:p>
            <a:fld id="{2923B03A-6743-47C6-8758-902529F6BF5C}" type="slidenum">
              <a:rPr lang="en-US" smtClean="0"/>
              <a:t>25</a:t>
            </a:fld>
            <a:endParaRPr lang="en-US"/>
          </a:p>
        </p:txBody>
      </p:sp>
      <p:sp>
        <p:nvSpPr>
          <p:cNvPr id="9" name="TextBox 8"/>
          <p:cNvSpPr txBox="1"/>
          <p:nvPr/>
        </p:nvSpPr>
        <p:spPr>
          <a:xfrm>
            <a:off x="2111142" y="2307650"/>
            <a:ext cx="574908" cy="338554"/>
          </a:xfrm>
          <a:prstGeom prst="rect">
            <a:avLst/>
          </a:prstGeom>
          <a:noFill/>
        </p:spPr>
        <p:txBody>
          <a:bodyPr wrap="square" rtlCol="0">
            <a:spAutoFit/>
          </a:bodyPr>
          <a:lstStyle/>
          <a:p>
            <a:r>
              <a:rPr lang="en-US" sz="1600" dirty="0"/>
              <a:t>High</a:t>
            </a:r>
          </a:p>
        </p:txBody>
      </p:sp>
      <p:sp>
        <p:nvSpPr>
          <p:cNvPr id="11" name="TextBox 10"/>
          <p:cNvSpPr txBox="1"/>
          <p:nvPr/>
        </p:nvSpPr>
        <p:spPr>
          <a:xfrm>
            <a:off x="3562263" y="2307650"/>
            <a:ext cx="574908" cy="338554"/>
          </a:xfrm>
          <a:prstGeom prst="rect">
            <a:avLst/>
          </a:prstGeom>
          <a:noFill/>
        </p:spPr>
        <p:txBody>
          <a:bodyPr wrap="square" rtlCol="0">
            <a:spAutoFit/>
          </a:bodyPr>
          <a:lstStyle/>
          <a:p>
            <a:r>
              <a:rPr lang="en-US" sz="1600" dirty="0"/>
              <a:t>High</a:t>
            </a:r>
          </a:p>
        </p:txBody>
      </p:sp>
      <p:sp>
        <p:nvSpPr>
          <p:cNvPr id="12" name="TextBox 11"/>
          <p:cNvSpPr txBox="1"/>
          <p:nvPr/>
        </p:nvSpPr>
        <p:spPr>
          <a:xfrm>
            <a:off x="5013384" y="2307650"/>
            <a:ext cx="574908" cy="338554"/>
          </a:xfrm>
          <a:prstGeom prst="rect">
            <a:avLst/>
          </a:prstGeom>
          <a:noFill/>
        </p:spPr>
        <p:txBody>
          <a:bodyPr wrap="square" rtlCol="0">
            <a:spAutoFit/>
          </a:bodyPr>
          <a:lstStyle/>
          <a:p>
            <a:r>
              <a:rPr lang="en-US" sz="1600" dirty="0"/>
              <a:t>High</a:t>
            </a:r>
          </a:p>
        </p:txBody>
      </p:sp>
      <p:sp>
        <p:nvSpPr>
          <p:cNvPr id="13" name="TextBox 12"/>
          <p:cNvSpPr txBox="1"/>
          <p:nvPr/>
        </p:nvSpPr>
        <p:spPr>
          <a:xfrm>
            <a:off x="7865815" y="2307650"/>
            <a:ext cx="574908" cy="338554"/>
          </a:xfrm>
          <a:prstGeom prst="rect">
            <a:avLst/>
          </a:prstGeom>
          <a:noFill/>
        </p:spPr>
        <p:txBody>
          <a:bodyPr wrap="square" rtlCol="0">
            <a:spAutoFit/>
          </a:bodyPr>
          <a:lstStyle/>
          <a:p>
            <a:r>
              <a:rPr lang="en-US" sz="1600" dirty="0"/>
              <a:t>High</a:t>
            </a:r>
          </a:p>
        </p:txBody>
      </p:sp>
      <p:sp>
        <p:nvSpPr>
          <p:cNvPr id="14" name="TextBox 13"/>
          <p:cNvSpPr txBox="1"/>
          <p:nvPr/>
        </p:nvSpPr>
        <p:spPr>
          <a:xfrm>
            <a:off x="6414694" y="2307650"/>
            <a:ext cx="574908" cy="338554"/>
          </a:xfrm>
          <a:prstGeom prst="rect">
            <a:avLst/>
          </a:prstGeom>
          <a:noFill/>
        </p:spPr>
        <p:txBody>
          <a:bodyPr wrap="square" rtlCol="0">
            <a:spAutoFit/>
          </a:bodyPr>
          <a:lstStyle/>
          <a:p>
            <a:r>
              <a:rPr lang="en-US" sz="1600" dirty="0"/>
              <a:t>Low</a:t>
            </a:r>
          </a:p>
        </p:txBody>
      </p:sp>
      <p:sp>
        <p:nvSpPr>
          <p:cNvPr id="15" name="TextBox 14"/>
          <p:cNvSpPr txBox="1"/>
          <p:nvPr/>
        </p:nvSpPr>
        <p:spPr>
          <a:xfrm>
            <a:off x="2112846" y="2876704"/>
            <a:ext cx="574908" cy="338554"/>
          </a:xfrm>
          <a:prstGeom prst="rect">
            <a:avLst/>
          </a:prstGeom>
          <a:noFill/>
        </p:spPr>
        <p:txBody>
          <a:bodyPr wrap="square" rtlCol="0">
            <a:spAutoFit/>
          </a:bodyPr>
          <a:lstStyle/>
          <a:p>
            <a:r>
              <a:rPr lang="en-US" sz="1600" dirty="0"/>
              <a:t>Low</a:t>
            </a:r>
          </a:p>
        </p:txBody>
      </p:sp>
      <p:sp>
        <p:nvSpPr>
          <p:cNvPr id="16" name="TextBox 15"/>
          <p:cNvSpPr txBox="1"/>
          <p:nvPr/>
        </p:nvSpPr>
        <p:spPr>
          <a:xfrm>
            <a:off x="3604208" y="2876704"/>
            <a:ext cx="574908" cy="338554"/>
          </a:xfrm>
          <a:prstGeom prst="rect">
            <a:avLst/>
          </a:prstGeom>
          <a:noFill/>
        </p:spPr>
        <p:txBody>
          <a:bodyPr wrap="square" rtlCol="0">
            <a:spAutoFit/>
          </a:bodyPr>
          <a:lstStyle/>
          <a:p>
            <a:r>
              <a:rPr lang="en-US" sz="1600" dirty="0"/>
              <a:t>Low</a:t>
            </a:r>
          </a:p>
        </p:txBody>
      </p:sp>
      <p:sp>
        <p:nvSpPr>
          <p:cNvPr id="17" name="TextBox 16"/>
          <p:cNvSpPr txBox="1"/>
          <p:nvPr/>
        </p:nvSpPr>
        <p:spPr>
          <a:xfrm>
            <a:off x="7865815" y="2877481"/>
            <a:ext cx="574908" cy="338554"/>
          </a:xfrm>
          <a:prstGeom prst="rect">
            <a:avLst/>
          </a:prstGeom>
          <a:noFill/>
        </p:spPr>
        <p:txBody>
          <a:bodyPr wrap="square" rtlCol="0">
            <a:spAutoFit/>
          </a:bodyPr>
          <a:lstStyle/>
          <a:p>
            <a:r>
              <a:rPr lang="en-US" sz="1600" dirty="0"/>
              <a:t>Low</a:t>
            </a:r>
          </a:p>
        </p:txBody>
      </p:sp>
      <p:sp>
        <p:nvSpPr>
          <p:cNvPr id="18" name="TextBox 17"/>
          <p:cNvSpPr txBox="1"/>
          <p:nvPr/>
        </p:nvSpPr>
        <p:spPr>
          <a:xfrm>
            <a:off x="2136309" y="3464686"/>
            <a:ext cx="574908" cy="338554"/>
          </a:xfrm>
          <a:prstGeom prst="rect">
            <a:avLst/>
          </a:prstGeom>
          <a:noFill/>
        </p:spPr>
        <p:txBody>
          <a:bodyPr wrap="square" rtlCol="0">
            <a:spAutoFit/>
          </a:bodyPr>
          <a:lstStyle/>
          <a:p>
            <a:r>
              <a:rPr lang="en-US" sz="1600" dirty="0"/>
              <a:t>Low</a:t>
            </a:r>
          </a:p>
        </p:txBody>
      </p:sp>
      <p:sp>
        <p:nvSpPr>
          <p:cNvPr id="19" name="TextBox 18"/>
          <p:cNvSpPr txBox="1"/>
          <p:nvPr/>
        </p:nvSpPr>
        <p:spPr>
          <a:xfrm>
            <a:off x="3604208" y="3450396"/>
            <a:ext cx="574908" cy="338554"/>
          </a:xfrm>
          <a:prstGeom prst="rect">
            <a:avLst/>
          </a:prstGeom>
          <a:noFill/>
        </p:spPr>
        <p:txBody>
          <a:bodyPr wrap="square" rtlCol="0">
            <a:spAutoFit/>
          </a:bodyPr>
          <a:lstStyle/>
          <a:p>
            <a:r>
              <a:rPr lang="en-US" sz="1600" dirty="0"/>
              <a:t>Low</a:t>
            </a:r>
          </a:p>
        </p:txBody>
      </p:sp>
      <p:sp>
        <p:nvSpPr>
          <p:cNvPr id="20" name="TextBox 19"/>
          <p:cNvSpPr txBox="1"/>
          <p:nvPr/>
        </p:nvSpPr>
        <p:spPr>
          <a:xfrm>
            <a:off x="7865815" y="3437009"/>
            <a:ext cx="574908" cy="338554"/>
          </a:xfrm>
          <a:prstGeom prst="rect">
            <a:avLst/>
          </a:prstGeom>
          <a:noFill/>
        </p:spPr>
        <p:txBody>
          <a:bodyPr wrap="square" rtlCol="0">
            <a:spAutoFit/>
          </a:bodyPr>
          <a:lstStyle/>
          <a:p>
            <a:r>
              <a:rPr lang="en-US" sz="1600" dirty="0"/>
              <a:t>Low</a:t>
            </a:r>
          </a:p>
        </p:txBody>
      </p:sp>
      <p:sp>
        <p:nvSpPr>
          <p:cNvPr id="21" name="TextBox 20"/>
          <p:cNvSpPr txBox="1"/>
          <p:nvPr/>
        </p:nvSpPr>
        <p:spPr>
          <a:xfrm>
            <a:off x="6414694" y="3457424"/>
            <a:ext cx="574908" cy="338554"/>
          </a:xfrm>
          <a:prstGeom prst="rect">
            <a:avLst/>
          </a:prstGeom>
          <a:noFill/>
        </p:spPr>
        <p:txBody>
          <a:bodyPr wrap="square" rtlCol="0">
            <a:spAutoFit/>
          </a:bodyPr>
          <a:lstStyle/>
          <a:p>
            <a:r>
              <a:rPr lang="en-US" sz="1600" dirty="0"/>
              <a:t>High</a:t>
            </a:r>
          </a:p>
        </p:txBody>
      </p:sp>
      <p:sp>
        <p:nvSpPr>
          <p:cNvPr id="22" name="TextBox 21"/>
          <p:cNvSpPr txBox="1"/>
          <p:nvPr/>
        </p:nvSpPr>
        <p:spPr>
          <a:xfrm>
            <a:off x="6415917" y="2877758"/>
            <a:ext cx="574908" cy="338554"/>
          </a:xfrm>
          <a:prstGeom prst="rect">
            <a:avLst/>
          </a:prstGeom>
          <a:noFill/>
        </p:spPr>
        <p:txBody>
          <a:bodyPr wrap="square" rtlCol="0">
            <a:spAutoFit/>
          </a:bodyPr>
          <a:lstStyle/>
          <a:p>
            <a:r>
              <a:rPr lang="en-US" sz="1600" dirty="0"/>
              <a:t>High</a:t>
            </a:r>
          </a:p>
        </p:txBody>
      </p:sp>
      <p:sp>
        <p:nvSpPr>
          <p:cNvPr id="23" name="TextBox 22"/>
          <p:cNvSpPr txBox="1"/>
          <p:nvPr/>
        </p:nvSpPr>
        <p:spPr>
          <a:xfrm>
            <a:off x="4770976" y="2876704"/>
            <a:ext cx="1053080" cy="338554"/>
          </a:xfrm>
          <a:prstGeom prst="rect">
            <a:avLst/>
          </a:prstGeom>
          <a:noFill/>
        </p:spPr>
        <p:txBody>
          <a:bodyPr wrap="square" rtlCol="0">
            <a:spAutoFit/>
          </a:bodyPr>
          <a:lstStyle/>
          <a:p>
            <a:r>
              <a:rPr lang="en-US" sz="1600" dirty="0"/>
              <a:t>Moderate</a:t>
            </a:r>
          </a:p>
        </p:txBody>
      </p:sp>
      <p:sp>
        <p:nvSpPr>
          <p:cNvPr id="24" name="TextBox 23"/>
          <p:cNvSpPr txBox="1"/>
          <p:nvPr/>
        </p:nvSpPr>
        <p:spPr>
          <a:xfrm>
            <a:off x="4770976" y="3465463"/>
            <a:ext cx="1053080" cy="338554"/>
          </a:xfrm>
          <a:prstGeom prst="rect">
            <a:avLst/>
          </a:prstGeom>
          <a:noFill/>
        </p:spPr>
        <p:txBody>
          <a:bodyPr wrap="square" rtlCol="0">
            <a:spAutoFit/>
          </a:bodyPr>
          <a:lstStyle/>
          <a:p>
            <a:r>
              <a:rPr lang="en-US" sz="1600" dirty="0"/>
              <a:t>Moderate</a:t>
            </a:r>
          </a:p>
        </p:txBody>
      </p:sp>
    </p:spTree>
    <p:extLst>
      <p:ext uri="{BB962C8B-B14F-4D97-AF65-F5344CB8AC3E}">
        <p14:creationId xmlns:p14="http://schemas.microsoft.com/office/powerpoint/2010/main" val="76613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Demo of Spatial Big Data Platform</a:t>
            </a:r>
            <a:r>
              <a:rPr lang="en-US" smtClean="0"/>
              <a:t>: Google Earth Engine</a:t>
            </a:r>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1F2D7934-6B80-4AB2-9CF7-331CD53D92D2}" type="datetime1">
              <a:rPr lang="en-US" smtClean="0"/>
              <a:t>3/29/17</a:t>
            </a:fld>
            <a:endParaRPr lang="en-US"/>
          </a:p>
        </p:txBody>
      </p:sp>
      <p:sp>
        <p:nvSpPr>
          <p:cNvPr id="5" name="Slide Number Placeholder 4"/>
          <p:cNvSpPr>
            <a:spLocks noGrp="1"/>
          </p:cNvSpPr>
          <p:nvPr>
            <p:ph type="sldNum" sz="quarter" idx="12"/>
          </p:nvPr>
        </p:nvSpPr>
        <p:spPr/>
        <p:txBody>
          <a:bodyPr/>
          <a:lstStyle/>
          <a:p>
            <a:fld id="{2923B03A-6743-47C6-8758-902529F6BF5C}" type="slidenum">
              <a:rPr lang="en-US" smtClean="0"/>
              <a:t>26</a:t>
            </a:fld>
            <a:endParaRPr lang="en-US"/>
          </a:p>
        </p:txBody>
      </p:sp>
    </p:spTree>
    <p:extLst>
      <p:ext uri="{BB962C8B-B14F-4D97-AF65-F5344CB8AC3E}">
        <p14:creationId xmlns:p14="http://schemas.microsoft.com/office/powerpoint/2010/main" val="1813455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Outline</a:t>
            </a:r>
            <a:endParaRPr lang="en-US" b="1" dirty="0"/>
          </a:p>
        </p:txBody>
      </p:sp>
      <p:sp>
        <p:nvSpPr>
          <p:cNvPr id="3" name="Content Placeholder 2"/>
          <p:cNvSpPr>
            <a:spLocks noGrp="1"/>
          </p:cNvSpPr>
          <p:nvPr>
            <p:ph idx="1"/>
          </p:nvPr>
        </p:nvSpPr>
        <p:spPr/>
        <p:txBody>
          <a:bodyPr>
            <a:normAutofit/>
          </a:bodyPr>
          <a:lstStyle/>
          <a:p>
            <a:r>
              <a:rPr lang="en-US" sz="2400" dirty="0">
                <a:solidFill>
                  <a:schemeClr val="bg2">
                    <a:lumMod val="90000"/>
                  </a:schemeClr>
                </a:solidFill>
              </a:rPr>
              <a:t>Spatial Big Data Computation</a:t>
            </a:r>
          </a:p>
          <a:p>
            <a:r>
              <a:rPr lang="en-US" sz="2400" dirty="0" smtClean="0">
                <a:solidFill>
                  <a:schemeClr val="bg2">
                    <a:lumMod val="90000"/>
                  </a:schemeClr>
                </a:solidFill>
              </a:rPr>
              <a:t>Examples of Spatial Big Data Processing Systems</a:t>
            </a:r>
          </a:p>
          <a:p>
            <a:r>
              <a:rPr lang="en-US" sz="2400" dirty="0" smtClean="0"/>
              <a:t>Conclusion</a:t>
            </a:r>
            <a:endParaRPr lang="en-US" sz="2400" dirty="0"/>
          </a:p>
          <a:p>
            <a:endParaRPr lang="en-US" sz="2400" dirty="0"/>
          </a:p>
        </p:txBody>
      </p:sp>
      <p:sp>
        <p:nvSpPr>
          <p:cNvPr id="6" name="Date Placeholder 5"/>
          <p:cNvSpPr>
            <a:spLocks noGrp="1"/>
          </p:cNvSpPr>
          <p:nvPr>
            <p:ph type="dt" sz="half" idx="10"/>
          </p:nvPr>
        </p:nvSpPr>
        <p:spPr/>
        <p:txBody>
          <a:bodyPr/>
          <a:lstStyle/>
          <a:p>
            <a:fld id="{204A6A41-0A60-4EB3-9BD4-391EF5B79F1A}" type="datetime1">
              <a:rPr lang="en-US" smtClean="0"/>
              <a:t>3/29/17</a:t>
            </a:fld>
            <a:endParaRPr lang="en-US"/>
          </a:p>
        </p:txBody>
      </p:sp>
      <p:sp>
        <p:nvSpPr>
          <p:cNvPr id="4" name="Slide Number Placeholder 3"/>
          <p:cNvSpPr>
            <a:spLocks noGrp="1"/>
          </p:cNvSpPr>
          <p:nvPr>
            <p:ph type="sldNum" sz="quarter" idx="12"/>
          </p:nvPr>
        </p:nvSpPr>
        <p:spPr/>
        <p:txBody>
          <a:bodyPr/>
          <a:lstStyle/>
          <a:p>
            <a:fld id="{2923B03A-6743-47C6-8758-902529F6BF5C}" type="slidenum">
              <a:rPr lang="en-US" smtClean="0"/>
              <a:t>27</a:t>
            </a:fld>
            <a:endParaRPr lang="en-US"/>
          </a:p>
        </p:txBody>
      </p:sp>
    </p:spTree>
    <p:extLst>
      <p:ext uri="{BB962C8B-B14F-4D97-AF65-F5344CB8AC3E}">
        <p14:creationId xmlns:p14="http://schemas.microsoft.com/office/powerpoint/2010/main" val="3042152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5" name="Content Placeholder 2"/>
          <p:cNvSpPr txBox="1">
            <a:spLocks/>
          </p:cNvSpPr>
          <p:nvPr/>
        </p:nvSpPr>
        <p:spPr>
          <a:xfrm>
            <a:off x="2429606" y="1690689"/>
            <a:ext cx="4529958" cy="4592003"/>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t>Hadoop-GIS: A High Performance Spatial Data Warehousing System over MapReduce </a:t>
            </a:r>
            <a:r>
              <a:rPr lang="en-US" sz="2000"/>
              <a:t>Ablimit Aji, Fusheng Wang, Hoang Vo, Rubao Lee, Qiaoling Liu, Xiaodong Zhang, Joel Saltz Proceedings of the VLDB Endowment, VOl.6, No. 11</a:t>
            </a:r>
          </a:p>
          <a:p>
            <a:endParaRPr lang="en-US" sz="2000"/>
          </a:p>
          <a:p>
            <a:r>
              <a:rPr lang="en-US" sz="2000" b="1"/>
              <a:t>SpatialHadoop: A MapReduce Framework for Spatial Data </a:t>
            </a:r>
            <a:r>
              <a:rPr lang="en-US" sz="2000"/>
              <a:t>Ahmed Eldawy, Mohomed F. Mokbel Proceedings of the IEEE International Conference on Data Engineering (ICDE '15). IEEE, 2015</a:t>
            </a:r>
          </a:p>
          <a:p>
            <a:endParaRPr lang="en-US" sz="2000"/>
          </a:p>
          <a:p>
            <a:r>
              <a:rPr lang="en-US" sz="2000" b="1"/>
              <a:t>GeoSpark: A Cluster Computing Framework for Processing Large-Scale Spatial Data </a:t>
            </a:r>
            <a:r>
              <a:rPr lang="en-US" sz="2000"/>
              <a:t>Jia Yu, Jinxuan Wu, Mohamed Sarwat Proceedings of the 2015 International Conference on Advances in Geographic Information Systems, ACM SIGSPATIAL 2015 (2015)</a:t>
            </a:r>
          </a:p>
          <a:p>
            <a:endParaRPr lang="en-US" sz="2000"/>
          </a:p>
          <a:p>
            <a:r>
              <a:rPr lang="en-US" sz="2000" b="1"/>
              <a:t>Overview of SciDB: large scale array storage, processing and analysis</a:t>
            </a:r>
            <a:r>
              <a:rPr lang="en-US" sz="2000"/>
              <a:t>. Brown, Paul G. Proceedings of the 2010 ACM SIGMOD International Conference on Management of data. ACM, 2010.</a:t>
            </a:r>
          </a:p>
          <a:p>
            <a:endParaRPr lang="en-US" sz="2000"/>
          </a:p>
          <a:p>
            <a:r>
              <a:rPr lang="en-US" sz="2000"/>
              <a:t> </a:t>
            </a:r>
            <a:r>
              <a:rPr lang="en-US" sz="2000" b="1"/>
              <a:t>Parallel implementation of R-trees on the GPU. </a:t>
            </a:r>
            <a:r>
              <a:rPr lang="en-US" sz="2000"/>
              <a:t>Luo, Lijuan, Martin DF Wong, and Lance Leong.  17th Asia and South Pacific Design Automation Conference. IEEE, 2012.</a:t>
            </a:r>
            <a:endParaRPr lang="en-US" sz="2000" dirty="0"/>
          </a:p>
        </p:txBody>
      </p:sp>
      <p:sp>
        <p:nvSpPr>
          <p:cNvPr id="6" name="Date Placeholder 5"/>
          <p:cNvSpPr>
            <a:spLocks noGrp="1"/>
          </p:cNvSpPr>
          <p:nvPr>
            <p:ph type="dt" sz="half" idx="10"/>
          </p:nvPr>
        </p:nvSpPr>
        <p:spPr/>
        <p:txBody>
          <a:bodyPr/>
          <a:lstStyle/>
          <a:p>
            <a:fld id="{C5835D9D-F8B3-493D-BF03-CC437F074F27}" type="datetime1">
              <a:rPr lang="en-US" smtClean="0"/>
              <a:t>3/29/17</a:t>
            </a:fld>
            <a:endParaRPr lang="en-US"/>
          </a:p>
        </p:txBody>
      </p:sp>
      <p:sp>
        <p:nvSpPr>
          <p:cNvPr id="3" name="Slide Number Placeholder 2"/>
          <p:cNvSpPr>
            <a:spLocks noGrp="1"/>
          </p:cNvSpPr>
          <p:nvPr>
            <p:ph type="sldNum" sz="quarter" idx="12"/>
          </p:nvPr>
        </p:nvSpPr>
        <p:spPr/>
        <p:txBody>
          <a:bodyPr/>
          <a:lstStyle/>
          <a:p>
            <a:fld id="{2923B03A-6743-47C6-8758-902529F6BF5C}" type="slidenum">
              <a:rPr lang="en-US" smtClean="0"/>
              <a:t>28</a:t>
            </a:fld>
            <a:endParaRPr lang="en-US"/>
          </a:p>
        </p:txBody>
      </p:sp>
    </p:spTree>
    <p:extLst>
      <p:ext uri="{BB962C8B-B14F-4D97-AF65-F5344CB8AC3E}">
        <p14:creationId xmlns:p14="http://schemas.microsoft.com/office/powerpoint/2010/main" val="36266736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1.1 What is Spatial Big Data (SBD)?</a:t>
            </a:r>
          </a:p>
        </p:txBody>
      </p:sp>
      <p:sp>
        <p:nvSpPr>
          <p:cNvPr id="3" name="Content Placeholder 2"/>
          <p:cNvSpPr>
            <a:spLocks noGrp="1"/>
          </p:cNvSpPr>
          <p:nvPr>
            <p:ph idx="1"/>
          </p:nvPr>
        </p:nvSpPr>
        <p:spPr>
          <a:xfrm>
            <a:off x="628650" y="1454331"/>
            <a:ext cx="7886700" cy="4722632"/>
          </a:xfrm>
        </p:spPr>
        <p:txBody>
          <a:bodyPr>
            <a:normAutofit/>
          </a:bodyPr>
          <a:lstStyle/>
          <a:p>
            <a:r>
              <a:rPr lang="en-US" sz="2400" b="1" i="1" dirty="0"/>
              <a:t>Geo-referenced</a:t>
            </a:r>
            <a:r>
              <a:rPr lang="en-US" sz="2400" dirty="0"/>
              <a:t> data whose </a:t>
            </a:r>
            <a:r>
              <a:rPr lang="en-US" sz="2400" b="1" i="1" dirty="0"/>
              <a:t>volume, velocity or variety </a:t>
            </a:r>
            <a:r>
              <a:rPr lang="en-US" sz="2400" dirty="0"/>
              <a:t>exceeds the capability of conventional spatial computing techniques</a:t>
            </a:r>
          </a:p>
          <a:p>
            <a:pPr lvl="1"/>
            <a:endParaRPr lang="en-US" sz="1800" dirty="0"/>
          </a:p>
          <a:p>
            <a:pPr marL="457200" lvl="1" indent="0">
              <a:buNone/>
            </a:pPr>
            <a:r>
              <a:rPr lang="en-US" sz="2000" dirty="0"/>
              <a:t>				</a:t>
            </a:r>
          </a:p>
          <a:p>
            <a:pPr lvl="1"/>
            <a:endParaRPr lang="en-US" sz="2000" dirty="0"/>
          </a:p>
        </p:txBody>
      </p:sp>
      <p:pic>
        <p:nvPicPr>
          <p:cNvPr id="15" name="Picture 14"/>
          <p:cNvPicPr>
            <a:picLocks noChangeAspect="1"/>
          </p:cNvPicPr>
          <p:nvPr/>
        </p:nvPicPr>
        <p:blipFill>
          <a:blip r:embed="rId3"/>
          <a:stretch>
            <a:fillRect/>
          </a:stretch>
        </p:blipFill>
        <p:spPr>
          <a:xfrm>
            <a:off x="4496490" y="3482367"/>
            <a:ext cx="1053990" cy="658744"/>
          </a:xfrm>
          <a:prstGeom prst="rect">
            <a:avLst/>
          </a:prstGeom>
        </p:spPr>
      </p:pic>
      <p:pic>
        <p:nvPicPr>
          <p:cNvPr id="16" name="Picture 15"/>
          <p:cNvPicPr>
            <a:picLocks noChangeAspect="1"/>
          </p:cNvPicPr>
          <p:nvPr/>
        </p:nvPicPr>
        <p:blipFill rotWithShape="1">
          <a:blip r:embed="rId4" cstate="email">
            <a:extLst>
              <a:ext uri="{28A0092B-C50C-407E-A947-70E740481C1C}">
                <a14:useLocalDpi xmlns:a14="http://schemas.microsoft.com/office/drawing/2010/main"/>
              </a:ext>
            </a:extLst>
          </a:blip>
          <a:srcRect t="10599"/>
          <a:stretch/>
        </p:blipFill>
        <p:spPr>
          <a:xfrm>
            <a:off x="4823526" y="4819272"/>
            <a:ext cx="3060659" cy="1491654"/>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5873" y="2500302"/>
            <a:ext cx="2161553" cy="1686235"/>
          </a:xfrm>
          <a:prstGeom prst="rect">
            <a:avLst/>
          </a:prstGeom>
        </p:spPr>
      </p:pic>
      <p:sp>
        <p:nvSpPr>
          <p:cNvPr id="18" name="TextBox 17"/>
          <p:cNvSpPr txBox="1"/>
          <p:nvPr/>
        </p:nvSpPr>
        <p:spPr>
          <a:xfrm>
            <a:off x="6756893" y="4186537"/>
            <a:ext cx="1491306" cy="530915"/>
          </a:xfrm>
          <a:prstGeom prst="rect">
            <a:avLst/>
          </a:prstGeom>
          <a:noFill/>
        </p:spPr>
        <p:txBody>
          <a:bodyPr wrap="none" rtlCol="0">
            <a:spAutoFit/>
          </a:bodyPr>
          <a:lstStyle/>
          <a:p>
            <a:r>
              <a:rPr lang="en-US" dirty="0"/>
              <a:t>Earth imagery</a:t>
            </a:r>
          </a:p>
          <a:p>
            <a:r>
              <a:rPr lang="en-US" sz="1000" dirty="0">
                <a:solidFill>
                  <a:schemeClr val="accent1"/>
                </a:solidFill>
              </a:rPr>
              <a:t>     (http://ozewex.org/)</a:t>
            </a:r>
          </a:p>
        </p:txBody>
      </p:sp>
      <p:pic>
        <p:nvPicPr>
          <p:cNvPr id="19" name="Picture 18"/>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50555" y="2645793"/>
            <a:ext cx="1854739" cy="1578595"/>
          </a:xfrm>
          <a:prstGeom prst="rect">
            <a:avLst/>
          </a:prstGeom>
        </p:spPr>
      </p:pic>
      <p:sp>
        <p:nvSpPr>
          <p:cNvPr id="20" name="TextBox 19"/>
          <p:cNvSpPr txBox="1"/>
          <p:nvPr/>
        </p:nvSpPr>
        <p:spPr>
          <a:xfrm>
            <a:off x="403694" y="4180453"/>
            <a:ext cx="2831432" cy="530915"/>
          </a:xfrm>
          <a:prstGeom prst="rect">
            <a:avLst/>
          </a:prstGeom>
          <a:noFill/>
        </p:spPr>
        <p:txBody>
          <a:bodyPr wrap="square" rtlCol="0">
            <a:spAutoFit/>
          </a:bodyPr>
          <a:lstStyle/>
          <a:p>
            <a:pPr algn="ctr"/>
            <a:r>
              <a:rPr lang="en-US" dirty="0"/>
              <a:t>Beijing Taxi GPS trajectories</a:t>
            </a:r>
          </a:p>
          <a:p>
            <a:pPr algn="ctr"/>
            <a:r>
              <a:rPr lang="en-US" sz="1000" dirty="0">
                <a:solidFill>
                  <a:schemeClr val="accent1"/>
                </a:solidFill>
              </a:rPr>
              <a:t>(http://www.microsoft.com)</a:t>
            </a:r>
          </a:p>
        </p:txBody>
      </p:sp>
      <p:sp>
        <p:nvSpPr>
          <p:cNvPr id="22" name="TextBox 21"/>
          <p:cNvSpPr txBox="1"/>
          <p:nvPr/>
        </p:nvSpPr>
        <p:spPr>
          <a:xfrm>
            <a:off x="5166731" y="6283323"/>
            <a:ext cx="2582438" cy="815608"/>
          </a:xfrm>
          <a:prstGeom prst="rect">
            <a:avLst/>
          </a:prstGeom>
          <a:noFill/>
        </p:spPr>
        <p:txBody>
          <a:bodyPr wrap="none" rtlCol="0">
            <a:spAutoFit/>
          </a:bodyPr>
          <a:lstStyle/>
          <a:p>
            <a:r>
              <a:rPr lang="en-US" dirty="0"/>
              <a:t>Climate model simulation</a:t>
            </a:r>
          </a:p>
          <a:p>
            <a:r>
              <a:rPr lang="en-US" sz="1000" dirty="0">
                <a:solidFill>
                  <a:schemeClr val="accent1"/>
                </a:solidFill>
              </a:rPr>
              <a:t>	       (http://noaa.gov/)</a:t>
            </a:r>
            <a:endParaRPr lang="en-US" sz="1000" dirty="0"/>
          </a:p>
          <a:p>
            <a:endParaRPr lang="en-US" dirty="0"/>
          </a:p>
        </p:txBody>
      </p:sp>
      <p:pic>
        <p:nvPicPr>
          <p:cNvPr id="23" name="Picture 22"/>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442069" y="2588102"/>
            <a:ext cx="993023" cy="970956"/>
          </a:xfrm>
          <a:prstGeom prst="rect">
            <a:avLst/>
          </a:prstGeom>
        </p:spPr>
      </p:pic>
      <p:sp>
        <p:nvSpPr>
          <p:cNvPr id="24" name="TextBox 23"/>
          <p:cNvSpPr txBox="1"/>
          <p:nvPr/>
        </p:nvSpPr>
        <p:spPr>
          <a:xfrm>
            <a:off x="3762298" y="4191792"/>
            <a:ext cx="1788182" cy="800219"/>
          </a:xfrm>
          <a:prstGeom prst="rect">
            <a:avLst/>
          </a:prstGeom>
          <a:noFill/>
        </p:spPr>
        <p:txBody>
          <a:bodyPr wrap="none" rtlCol="0">
            <a:spAutoFit/>
          </a:bodyPr>
          <a:lstStyle/>
          <a:p>
            <a:r>
              <a:rPr lang="en-US" dirty="0"/>
              <a:t>Check-in Records</a:t>
            </a:r>
          </a:p>
          <a:p>
            <a:r>
              <a:rPr lang="en-US" sz="1000" dirty="0">
                <a:solidFill>
                  <a:schemeClr val="accent1"/>
                </a:solidFill>
              </a:rPr>
              <a:t>   (http://www.google.com)</a:t>
            </a:r>
          </a:p>
          <a:p>
            <a:endParaRPr lang="en-US" dirty="0"/>
          </a:p>
        </p:txBody>
      </p:sp>
      <p:sp>
        <p:nvSpPr>
          <p:cNvPr id="26" name="TextBox 25"/>
          <p:cNvSpPr txBox="1"/>
          <p:nvPr/>
        </p:nvSpPr>
        <p:spPr>
          <a:xfrm>
            <a:off x="1905315" y="6122170"/>
            <a:ext cx="2342939" cy="815608"/>
          </a:xfrm>
          <a:prstGeom prst="rect">
            <a:avLst/>
          </a:prstGeom>
          <a:noFill/>
        </p:spPr>
        <p:txBody>
          <a:bodyPr wrap="square" rtlCol="0">
            <a:spAutoFit/>
          </a:bodyPr>
          <a:lstStyle/>
          <a:p>
            <a:pPr algn="ctr"/>
            <a:r>
              <a:rPr lang="en-US" dirty="0"/>
              <a:t>Spatial events: highway serial killing</a:t>
            </a:r>
          </a:p>
          <a:p>
            <a:pPr algn="ctr"/>
            <a:r>
              <a:rPr lang="en-US" sz="1000" dirty="0">
                <a:solidFill>
                  <a:schemeClr val="accent1"/>
                </a:solidFill>
              </a:rPr>
              <a:t>(http://fbi.gov/)</a:t>
            </a:r>
            <a:endParaRPr lang="en-US" dirty="0"/>
          </a:p>
        </p:txBody>
      </p:sp>
      <p:pic>
        <p:nvPicPr>
          <p:cNvPr id="27" name="Picture 26"/>
          <p:cNvPicPr>
            <a:picLocks noChangeAspect="1"/>
          </p:cNvPicPr>
          <p:nvPr/>
        </p:nvPicPr>
        <p:blipFill>
          <a:blip r:embed="rId8"/>
          <a:stretch>
            <a:fillRect/>
          </a:stretch>
        </p:blipFill>
        <p:spPr>
          <a:xfrm>
            <a:off x="1899659" y="4731593"/>
            <a:ext cx="2232513" cy="1460062"/>
          </a:xfrm>
          <a:prstGeom prst="rect">
            <a:avLst/>
          </a:prstGeom>
        </p:spPr>
      </p:pic>
      <p:sp>
        <p:nvSpPr>
          <p:cNvPr id="6" name="Date Placeholder 5"/>
          <p:cNvSpPr>
            <a:spLocks noGrp="1"/>
          </p:cNvSpPr>
          <p:nvPr>
            <p:ph type="dt" sz="half" idx="10"/>
          </p:nvPr>
        </p:nvSpPr>
        <p:spPr/>
        <p:txBody>
          <a:bodyPr/>
          <a:lstStyle/>
          <a:p>
            <a:fld id="{5A0CC481-08B7-4F18-A17E-F30B42E87947}" type="datetime1">
              <a:rPr lang="en-US" smtClean="0"/>
              <a:t>3/29/17</a:t>
            </a:fld>
            <a:endParaRPr lang="en-US"/>
          </a:p>
        </p:txBody>
      </p:sp>
      <p:pic>
        <p:nvPicPr>
          <p:cNvPr id="21" name="Picture 2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55608" y="2951747"/>
            <a:ext cx="786461" cy="1003825"/>
          </a:xfrm>
          <a:prstGeom prst="rect">
            <a:avLst/>
          </a:prstGeom>
        </p:spPr>
      </p:pic>
      <p:sp>
        <p:nvSpPr>
          <p:cNvPr id="4" name="Slide Number Placeholder 3"/>
          <p:cNvSpPr>
            <a:spLocks noGrp="1"/>
          </p:cNvSpPr>
          <p:nvPr>
            <p:ph type="sldNum" sz="quarter" idx="12"/>
          </p:nvPr>
        </p:nvSpPr>
        <p:spPr/>
        <p:txBody>
          <a:bodyPr/>
          <a:lstStyle/>
          <a:p>
            <a:fld id="{2923B03A-6743-47C6-8758-902529F6BF5C}" type="slidenum">
              <a:rPr lang="en-US" smtClean="0"/>
              <a:t>3</a:t>
            </a:fld>
            <a:endParaRPr lang="en-US" dirty="0"/>
          </a:p>
        </p:txBody>
      </p:sp>
    </p:spTree>
    <p:extLst>
      <p:ext uri="{BB962C8B-B14F-4D97-AF65-F5344CB8AC3E}">
        <p14:creationId xmlns:p14="http://schemas.microsoft.com/office/powerpoint/2010/main" val="312883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4"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1.2 Spatial Data Types</a:t>
            </a:r>
          </a:p>
        </p:txBody>
      </p:sp>
      <p:sp>
        <p:nvSpPr>
          <p:cNvPr id="3" name="Content Placeholder 2"/>
          <p:cNvSpPr>
            <a:spLocks noGrp="1"/>
          </p:cNvSpPr>
          <p:nvPr>
            <p:ph idx="1"/>
          </p:nvPr>
        </p:nvSpPr>
        <p:spPr>
          <a:xfrm>
            <a:off x="628650" y="1465619"/>
            <a:ext cx="7886700" cy="4722632"/>
          </a:xfrm>
        </p:spPr>
        <p:txBody>
          <a:bodyPr>
            <a:normAutofit/>
          </a:bodyPr>
          <a:lstStyle/>
          <a:p>
            <a:r>
              <a:rPr lang="en-US" sz="2400" dirty="0"/>
              <a:t>Object Model</a:t>
            </a:r>
          </a:p>
          <a:p>
            <a:endParaRPr lang="en-US" sz="2000" dirty="0"/>
          </a:p>
          <a:p>
            <a:pPr marL="457200" lvl="1" indent="0">
              <a:buNone/>
            </a:pPr>
            <a:endParaRPr lang="en-US" sz="1800" dirty="0"/>
          </a:p>
          <a:p>
            <a:endParaRPr lang="en-US" sz="2000" dirty="0"/>
          </a:p>
          <a:p>
            <a:endParaRPr lang="en-US" sz="2000" dirty="0"/>
          </a:p>
          <a:p>
            <a:endParaRPr lang="en-US" sz="2000" dirty="0"/>
          </a:p>
          <a:p>
            <a:endParaRPr lang="en-US" sz="2000" dirty="0"/>
          </a:p>
          <a:p>
            <a:r>
              <a:rPr lang="en-US" sz="2400" dirty="0"/>
              <a:t>Field Model</a:t>
            </a:r>
          </a:p>
          <a:p>
            <a:pPr lvl="1"/>
            <a:endParaRPr lang="en-US" sz="1600" dirty="0"/>
          </a:p>
          <a:p>
            <a:pPr marL="457200" lvl="1" indent="0">
              <a:buNone/>
            </a:pPr>
            <a:r>
              <a:rPr lang="en-US" sz="1800" dirty="0"/>
              <a:t>				</a:t>
            </a:r>
          </a:p>
          <a:p>
            <a:pPr lvl="1"/>
            <a:endParaRPr lang="en-US" sz="1800" dirty="0"/>
          </a:p>
        </p:txBody>
      </p:sp>
      <p:sp>
        <p:nvSpPr>
          <p:cNvPr id="6" name="Date Placeholder 5"/>
          <p:cNvSpPr>
            <a:spLocks noGrp="1"/>
          </p:cNvSpPr>
          <p:nvPr>
            <p:ph type="dt" sz="half" idx="10"/>
          </p:nvPr>
        </p:nvSpPr>
        <p:spPr/>
        <p:txBody>
          <a:bodyPr/>
          <a:lstStyle/>
          <a:p>
            <a:fld id="{B7F5248E-5C47-4A5A-AC59-36A0B7365234}" type="datetime1">
              <a:rPr lang="en-US" smtClean="0"/>
              <a:t>3/29/17</a:t>
            </a:fld>
            <a:endParaRPr lang="en-US"/>
          </a:p>
        </p:txBody>
      </p:sp>
      <p:sp>
        <p:nvSpPr>
          <p:cNvPr id="4" name="TextBox 3"/>
          <p:cNvSpPr txBox="1"/>
          <p:nvPr/>
        </p:nvSpPr>
        <p:spPr>
          <a:xfrm>
            <a:off x="488796" y="3796406"/>
            <a:ext cx="2565652" cy="492443"/>
          </a:xfrm>
          <a:prstGeom prst="rect">
            <a:avLst/>
          </a:prstGeom>
          <a:noFill/>
        </p:spPr>
        <p:txBody>
          <a:bodyPr wrap="square" rtlCol="0">
            <a:spAutoFit/>
          </a:bodyPr>
          <a:lstStyle/>
          <a:p>
            <a:pPr algn="ctr"/>
            <a:r>
              <a:rPr lang="en-US" dirty="0"/>
              <a:t>Points</a:t>
            </a:r>
            <a:r>
              <a:rPr lang="en-US" sz="1400" dirty="0"/>
              <a:t> (Cities in Alabama)</a:t>
            </a:r>
          </a:p>
          <a:p>
            <a:pPr algn="ctr"/>
            <a:r>
              <a:rPr lang="en-US" sz="800" u="sng" dirty="0">
                <a:solidFill>
                  <a:schemeClr val="accent1">
                    <a:lumMod val="75000"/>
                  </a:schemeClr>
                </a:solidFill>
              </a:rPr>
              <a:t>(http://www.123rf.com</a:t>
            </a:r>
            <a:r>
              <a:rPr lang="en-US" sz="800" dirty="0"/>
              <a:t>)</a:t>
            </a:r>
          </a:p>
        </p:txBody>
      </p:sp>
      <p:sp>
        <p:nvSpPr>
          <p:cNvPr id="21" name="TextBox 20"/>
          <p:cNvSpPr txBox="1"/>
          <p:nvPr/>
        </p:nvSpPr>
        <p:spPr>
          <a:xfrm>
            <a:off x="3161139" y="3826158"/>
            <a:ext cx="3017761" cy="492443"/>
          </a:xfrm>
          <a:prstGeom prst="rect">
            <a:avLst/>
          </a:prstGeom>
          <a:noFill/>
        </p:spPr>
        <p:txBody>
          <a:bodyPr wrap="square" rtlCol="0">
            <a:spAutoFit/>
          </a:bodyPr>
          <a:lstStyle/>
          <a:p>
            <a:pPr algn="ctr"/>
            <a:r>
              <a:rPr lang="en-US" dirty="0"/>
              <a:t>Lines(</a:t>
            </a:r>
            <a:r>
              <a:rPr lang="en-US" sz="1400" dirty="0"/>
              <a:t>Congo river network  in Africa)</a:t>
            </a:r>
            <a:r>
              <a:rPr lang="en-US" sz="1050" dirty="0"/>
              <a:t> </a:t>
            </a:r>
            <a:r>
              <a:rPr lang="en-US" sz="800" dirty="0"/>
              <a:t>(</a:t>
            </a:r>
            <a:r>
              <a:rPr lang="en-US" sz="800" u="sng" dirty="0">
                <a:solidFill>
                  <a:schemeClr val="accent1">
                    <a:lumMod val="75000"/>
                  </a:schemeClr>
                </a:solidFill>
              </a:rPr>
              <a:t>http://www.ce.utexas.edu/</a:t>
            </a:r>
            <a:r>
              <a:rPr lang="en-US" sz="800" dirty="0"/>
              <a:t>)</a:t>
            </a:r>
          </a:p>
        </p:txBody>
      </p:sp>
      <p:sp>
        <p:nvSpPr>
          <p:cNvPr id="23" name="TextBox 22"/>
          <p:cNvSpPr txBox="1"/>
          <p:nvPr/>
        </p:nvSpPr>
        <p:spPr>
          <a:xfrm>
            <a:off x="6457950" y="3840991"/>
            <a:ext cx="2521581" cy="507831"/>
          </a:xfrm>
          <a:prstGeom prst="rect">
            <a:avLst/>
          </a:prstGeom>
          <a:noFill/>
        </p:spPr>
        <p:txBody>
          <a:bodyPr wrap="square" rtlCol="0">
            <a:spAutoFit/>
          </a:bodyPr>
          <a:lstStyle/>
          <a:p>
            <a:pPr algn="ctr"/>
            <a:r>
              <a:rPr lang="en-US" dirty="0"/>
              <a:t>Polygons </a:t>
            </a:r>
            <a:r>
              <a:rPr lang="en-US" sz="1400" dirty="0"/>
              <a:t>(States in USA)</a:t>
            </a:r>
          </a:p>
          <a:p>
            <a:pPr algn="ctr"/>
            <a:r>
              <a:rPr lang="en-US" sz="800" dirty="0"/>
              <a:t>(</a:t>
            </a:r>
            <a:r>
              <a:rPr lang="en-US" sz="800" dirty="0">
                <a:hlinkClick r:id="rId3"/>
              </a:rPr>
              <a:t>www.statesymbolsusa.org</a:t>
            </a:r>
            <a:r>
              <a:rPr lang="en-US" sz="800" dirty="0"/>
              <a:t>)</a:t>
            </a:r>
          </a:p>
        </p:txBody>
      </p:sp>
      <p:pic>
        <p:nvPicPr>
          <p:cNvPr id="1032" name="Picture 8" descr="Image result for raster data map"/>
          <p:cNvPicPr>
            <a:picLocks noChangeAspect="1" noChangeArrowheads="1"/>
          </p:cNvPicPr>
          <p:nvPr/>
        </p:nvPicPr>
        <p:blipFill rotWithShape="1">
          <a:blip r:embed="rId4">
            <a:extLst>
              <a:ext uri="{28A0092B-C50C-407E-A947-70E740481C1C}">
                <a14:useLocalDpi xmlns:a14="http://schemas.microsoft.com/office/drawing/2010/main" val="0"/>
              </a:ext>
            </a:extLst>
          </a:blip>
          <a:srcRect l="13771" t="17066" r="50000" b="19746"/>
          <a:stretch/>
        </p:blipFill>
        <p:spPr bwMode="auto">
          <a:xfrm>
            <a:off x="3640076" y="4377542"/>
            <a:ext cx="1863848" cy="182857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18645" y="6103024"/>
            <a:ext cx="4361066" cy="584775"/>
          </a:xfrm>
          <a:prstGeom prst="rect">
            <a:avLst/>
          </a:prstGeom>
        </p:spPr>
        <p:txBody>
          <a:bodyPr wrap="none">
            <a:spAutoFit/>
          </a:bodyPr>
          <a:lstStyle/>
          <a:p>
            <a:r>
              <a:rPr lang="en-US" dirty="0"/>
              <a:t>Raster Data (</a:t>
            </a:r>
            <a:r>
              <a:rPr lang="en-US" sz="1400" dirty="0"/>
              <a:t>Land and River Representation in Raster)</a:t>
            </a:r>
          </a:p>
          <a:p>
            <a:r>
              <a:rPr lang="en-US" sz="1400" dirty="0"/>
              <a:t>			 	</a:t>
            </a:r>
            <a:r>
              <a:rPr lang="en-US" sz="800" u="sng" dirty="0">
                <a:solidFill>
                  <a:schemeClr val="accent1"/>
                </a:solidFill>
              </a:rPr>
              <a:t> (https://vimeo.com)</a:t>
            </a:r>
          </a:p>
        </p:txBody>
      </p:sp>
      <p:pic>
        <p:nvPicPr>
          <p:cNvPr id="1026" name="Picture 2" descr="Image result for states in usa map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791" y="1932376"/>
            <a:ext cx="2542848" cy="1652095"/>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Image result for river net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4446" y="1830379"/>
            <a:ext cx="1769478" cy="1968713"/>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Freeform 18"/>
          <p:cNvSpPr/>
          <p:nvPr/>
        </p:nvSpPr>
        <p:spPr>
          <a:xfrm>
            <a:off x="7837714" y="2952206"/>
            <a:ext cx="226433" cy="359147"/>
          </a:xfrm>
          <a:custGeom>
            <a:avLst/>
            <a:gdLst>
              <a:gd name="connsiteX0" fmla="*/ 711200 w 903111"/>
              <a:gd name="connsiteY0" fmla="*/ 22578 h 1422400"/>
              <a:gd name="connsiteX1" fmla="*/ 56444 w 903111"/>
              <a:gd name="connsiteY1" fmla="*/ 0 h 1422400"/>
              <a:gd name="connsiteX2" fmla="*/ 112888 w 903111"/>
              <a:gd name="connsiteY2" fmla="*/ 67733 h 1422400"/>
              <a:gd name="connsiteX3" fmla="*/ 0 w 903111"/>
              <a:gd name="connsiteY3" fmla="*/ 1049867 h 1422400"/>
              <a:gd name="connsiteX4" fmla="*/ 33866 w 903111"/>
              <a:gd name="connsiteY4" fmla="*/ 1207911 h 1422400"/>
              <a:gd name="connsiteX5" fmla="*/ 45155 w 903111"/>
              <a:gd name="connsiteY5" fmla="*/ 1377245 h 1422400"/>
              <a:gd name="connsiteX6" fmla="*/ 90311 w 903111"/>
              <a:gd name="connsiteY6" fmla="*/ 1399822 h 1422400"/>
              <a:gd name="connsiteX7" fmla="*/ 101600 w 903111"/>
              <a:gd name="connsiteY7" fmla="*/ 1377245 h 1422400"/>
              <a:gd name="connsiteX8" fmla="*/ 101600 w 903111"/>
              <a:gd name="connsiteY8" fmla="*/ 1286933 h 1422400"/>
              <a:gd name="connsiteX9" fmla="*/ 158044 w 903111"/>
              <a:gd name="connsiteY9" fmla="*/ 1343378 h 1422400"/>
              <a:gd name="connsiteX10" fmla="*/ 169333 w 903111"/>
              <a:gd name="connsiteY10" fmla="*/ 1422400 h 1422400"/>
              <a:gd name="connsiteX11" fmla="*/ 237066 w 903111"/>
              <a:gd name="connsiteY11" fmla="*/ 1388533 h 1422400"/>
              <a:gd name="connsiteX12" fmla="*/ 316088 w 903111"/>
              <a:gd name="connsiteY12" fmla="*/ 1377245 h 1422400"/>
              <a:gd name="connsiteX13" fmla="*/ 248355 w 903111"/>
              <a:gd name="connsiteY13" fmla="*/ 1219200 h 1422400"/>
              <a:gd name="connsiteX14" fmla="*/ 903111 w 903111"/>
              <a:gd name="connsiteY14" fmla="*/ 1196622 h 1422400"/>
              <a:gd name="connsiteX15" fmla="*/ 857955 w 903111"/>
              <a:gd name="connsiteY15" fmla="*/ 1151467 h 1422400"/>
              <a:gd name="connsiteX16" fmla="*/ 869244 w 903111"/>
              <a:gd name="connsiteY16" fmla="*/ 1061156 h 1422400"/>
              <a:gd name="connsiteX17" fmla="*/ 880533 w 903111"/>
              <a:gd name="connsiteY17" fmla="*/ 1038578 h 1422400"/>
              <a:gd name="connsiteX18" fmla="*/ 835377 w 903111"/>
              <a:gd name="connsiteY18" fmla="*/ 970845 h 1422400"/>
              <a:gd name="connsiteX19" fmla="*/ 880533 w 903111"/>
              <a:gd name="connsiteY19" fmla="*/ 857956 h 1422400"/>
              <a:gd name="connsiteX20" fmla="*/ 891822 w 903111"/>
              <a:gd name="connsiteY20" fmla="*/ 778933 h 1422400"/>
              <a:gd name="connsiteX21" fmla="*/ 711200 w 903111"/>
              <a:gd name="connsiteY21" fmla="*/ 22578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3111" h="1422400">
                <a:moveTo>
                  <a:pt x="711200" y="22578"/>
                </a:moveTo>
                <a:lnTo>
                  <a:pt x="56444" y="0"/>
                </a:lnTo>
                <a:lnTo>
                  <a:pt x="112888" y="67733"/>
                </a:lnTo>
                <a:lnTo>
                  <a:pt x="0" y="1049867"/>
                </a:lnTo>
                <a:lnTo>
                  <a:pt x="33866" y="1207911"/>
                </a:lnTo>
                <a:lnTo>
                  <a:pt x="45155" y="1377245"/>
                </a:lnTo>
                <a:lnTo>
                  <a:pt x="90311" y="1399822"/>
                </a:lnTo>
                <a:lnTo>
                  <a:pt x="101600" y="1377245"/>
                </a:lnTo>
                <a:lnTo>
                  <a:pt x="101600" y="1286933"/>
                </a:lnTo>
                <a:lnTo>
                  <a:pt x="158044" y="1343378"/>
                </a:lnTo>
                <a:lnTo>
                  <a:pt x="169333" y="1422400"/>
                </a:lnTo>
                <a:lnTo>
                  <a:pt x="237066" y="1388533"/>
                </a:lnTo>
                <a:lnTo>
                  <a:pt x="316088" y="1377245"/>
                </a:lnTo>
                <a:lnTo>
                  <a:pt x="248355" y="1219200"/>
                </a:lnTo>
                <a:lnTo>
                  <a:pt x="903111" y="1196622"/>
                </a:lnTo>
                <a:lnTo>
                  <a:pt x="857955" y="1151467"/>
                </a:lnTo>
                <a:lnTo>
                  <a:pt x="869244" y="1061156"/>
                </a:lnTo>
                <a:lnTo>
                  <a:pt x="880533" y="1038578"/>
                </a:lnTo>
                <a:lnTo>
                  <a:pt x="835377" y="970845"/>
                </a:lnTo>
                <a:lnTo>
                  <a:pt x="880533" y="857956"/>
                </a:lnTo>
                <a:lnTo>
                  <a:pt x="891822" y="778933"/>
                </a:lnTo>
                <a:lnTo>
                  <a:pt x="711200" y="22578"/>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2923B03A-6743-47C6-8758-902529F6BF5C}" type="slidenum">
              <a:rPr lang="en-US" smtClean="0"/>
              <a:t>4</a:t>
            </a:fld>
            <a:endParaRPr lang="en-US"/>
          </a:p>
        </p:txBody>
      </p:sp>
      <p:pic>
        <p:nvPicPr>
          <p:cNvPr id="8" name="Picture 2" descr="Image result for cities in alabama"/>
          <p:cNvPicPr>
            <a:picLocks noChangeAspect="1" noChangeArrowheads="1"/>
          </p:cNvPicPr>
          <p:nvPr/>
        </p:nvPicPr>
        <p:blipFill rotWithShape="1">
          <a:blip r:embed="rId7">
            <a:extLst>
              <a:ext uri="{28A0092B-C50C-407E-A947-70E740481C1C}">
                <a14:useLocalDpi xmlns:a14="http://schemas.microsoft.com/office/drawing/2010/main" val="0"/>
              </a:ext>
            </a:extLst>
          </a:blip>
          <a:srcRect l="13117" t="4474" r="8021" b="6598"/>
          <a:stretch/>
        </p:blipFill>
        <p:spPr bwMode="auto">
          <a:xfrm>
            <a:off x="1243383" y="1830379"/>
            <a:ext cx="1426420" cy="20106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423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3" grpId="0"/>
      <p:bldP spid="5"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1.3 Spatial Computational Problem</a:t>
            </a:r>
          </a:p>
        </p:txBody>
      </p:sp>
      <p:sp>
        <p:nvSpPr>
          <p:cNvPr id="3" name="Content Placeholder 2"/>
          <p:cNvSpPr>
            <a:spLocks noGrp="1"/>
          </p:cNvSpPr>
          <p:nvPr>
            <p:ph idx="1"/>
          </p:nvPr>
        </p:nvSpPr>
        <p:spPr>
          <a:xfrm>
            <a:off x="4743450" y="1454331"/>
            <a:ext cx="3784730" cy="4722632"/>
          </a:xfrm>
        </p:spPr>
        <p:txBody>
          <a:bodyPr>
            <a:normAutofit/>
          </a:bodyPr>
          <a:lstStyle/>
          <a:p>
            <a:r>
              <a:rPr lang="en-US" sz="2400" dirty="0"/>
              <a:t>Spatial Data Analytics</a:t>
            </a:r>
          </a:p>
          <a:p>
            <a:pPr lvl="1"/>
            <a:r>
              <a:rPr lang="en-US" sz="1800" dirty="0"/>
              <a:t>Hotspot Detection</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r>
              <a:rPr lang="en-US" sz="1800" dirty="0"/>
              <a:t>Spatial Prediction</a:t>
            </a:r>
          </a:p>
        </p:txBody>
      </p:sp>
      <p:sp>
        <p:nvSpPr>
          <p:cNvPr id="8" name="Content Placeholder 2"/>
          <p:cNvSpPr txBox="1">
            <a:spLocks/>
          </p:cNvSpPr>
          <p:nvPr/>
        </p:nvSpPr>
        <p:spPr>
          <a:xfrm>
            <a:off x="562947" y="1454331"/>
            <a:ext cx="3784730" cy="4902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Spatial Query</a:t>
            </a:r>
          </a:p>
          <a:p>
            <a:pPr lvl="1"/>
            <a:r>
              <a:rPr lang="en-US" sz="1800" dirty="0"/>
              <a:t>Set query</a:t>
            </a:r>
          </a:p>
          <a:p>
            <a:pPr lvl="1"/>
            <a:endParaRPr lang="en-US" sz="1800" dirty="0"/>
          </a:p>
          <a:p>
            <a:pPr lvl="1"/>
            <a:endParaRPr lang="en-US" sz="1800" dirty="0"/>
          </a:p>
          <a:p>
            <a:pPr lvl="1"/>
            <a:endParaRPr lang="en-US" sz="1800" dirty="0"/>
          </a:p>
          <a:p>
            <a:pPr lvl="1"/>
            <a:endParaRPr lang="en-US" sz="1800" dirty="0"/>
          </a:p>
          <a:p>
            <a:pPr lvl="1"/>
            <a:r>
              <a:rPr lang="en-US" sz="1800" dirty="0"/>
              <a:t>Topological space query</a:t>
            </a:r>
          </a:p>
          <a:p>
            <a:pPr lvl="1"/>
            <a:endParaRPr lang="en-US" sz="1800" dirty="0"/>
          </a:p>
          <a:p>
            <a:pPr lvl="1"/>
            <a:endParaRPr lang="en-US" sz="1800" dirty="0"/>
          </a:p>
          <a:p>
            <a:pPr lvl="1"/>
            <a:endParaRPr lang="en-US" sz="1800" dirty="0"/>
          </a:p>
          <a:p>
            <a:pPr lvl="1"/>
            <a:endParaRPr lang="en-US" sz="1800" dirty="0"/>
          </a:p>
          <a:p>
            <a:pPr lvl="1"/>
            <a:r>
              <a:rPr lang="en-US" sz="1800" dirty="0"/>
              <a:t>Metric space query</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12" name="TextBox 11"/>
          <p:cNvSpPr txBox="1"/>
          <p:nvPr/>
        </p:nvSpPr>
        <p:spPr>
          <a:xfrm>
            <a:off x="709084" y="2992560"/>
            <a:ext cx="1638300" cy="307777"/>
          </a:xfrm>
          <a:prstGeom prst="rect">
            <a:avLst/>
          </a:prstGeom>
          <a:noFill/>
        </p:spPr>
        <p:txBody>
          <a:bodyPr wrap="square" rtlCol="0">
            <a:spAutoFit/>
          </a:bodyPr>
          <a:lstStyle/>
          <a:p>
            <a:r>
              <a:rPr lang="en-US" sz="1400" dirty="0"/>
              <a:t>Find Intersection</a:t>
            </a:r>
          </a:p>
        </p:txBody>
      </p:sp>
      <p:sp>
        <p:nvSpPr>
          <p:cNvPr id="15" name="TextBox 14"/>
          <p:cNvSpPr txBox="1"/>
          <p:nvPr/>
        </p:nvSpPr>
        <p:spPr>
          <a:xfrm>
            <a:off x="628650" y="6090255"/>
            <a:ext cx="912648" cy="307777"/>
          </a:xfrm>
          <a:prstGeom prst="rect">
            <a:avLst/>
          </a:prstGeom>
          <a:noFill/>
        </p:spPr>
        <p:txBody>
          <a:bodyPr wrap="square" rtlCol="0">
            <a:spAutoFit/>
          </a:bodyPr>
          <a:lstStyle/>
          <a:p>
            <a:r>
              <a:rPr lang="en-US" sz="1400" dirty="0"/>
              <a:t>Distance</a:t>
            </a:r>
          </a:p>
        </p:txBody>
      </p:sp>
      <p:sp>
        <p:nvSpPr>
          <p:cNvPr id="16" name="TextBox 15"/>
          <p:cNvSpPr txBox="1"/>
          <p:nvPr/>
        </p:nvSpPr>
        <p:spPr>
          <a:xfrm>
            <a:off x="564095" y="4642861"/>
            <a:ext cx="1638300" cy="307777"/>
          </a:xfrm>
          <a:prstGeom prst="rect">
            <a:avLst/>
          </a:prstGeom>
          <a:noFill/>
        </p:spPr>
        <p:txBody>
          <a:bodyPr wrap="square" rtlCol="0">
            <a:spAutoFit/>
          </a:bodyPr>
          <a:lstStyle/>
          <a:p>
            <a:r>
              <a:rPr lang="en-US" sz="1400" dirty="0"/>
              <a:t>Touch</a:t>
            </a:r>
          </a:p>
        </p:txBody>
      </p:sp>
      <p:cxnSp>
        <p:nvCxnSpPr>
          <p:cNvPr id="20" name="Straight Connector 19"/>
          <p:cNvCxnSpPr>
            <a:endCxn id="19" idx="3"/>
          </p:cNvCxnSpPr>
          <p:nvPr/>
        </p:nvCxnSpPr>
        <p:spPr>
          <a:xfrm>
            <a:off x="1271834" y="5720458"/>
            <a:ext cx="761765" cy="229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47006" y="6220705"/>
            <a:ext cx="2923310" cy="553998"/>
          </a:xfrm>
          <a:prstGeom prst="rect">
            <a:avLst/>
          </a:prstGeom>
          <a:noFill/>
        </p:spPr>
        <p:txBody>
          <a:bodyPr wrap="square" rtlCol="0">
            <a:spAutoFit/>
          </a:bodyPr>
          <a:lstStyle/>
          <a:p>
            <a:pPr algn="ctr"/>
            <a:r>
              <a:rPr lang="en-US" sz="1400" dirty="0"/>
              <a:t>Wetland Prediction</a:t>
            </a:r>
          </a:p>
          <a:p>
            <a:pPr algn="ctr"/>
            <a:r>
              <a:rPr lang="en-US" sz="800" dirty="0"/>
              <a:t>(</a:t>
            </a:r>
            <a:r>
              <a:rPr lang="en-US" sz="800" u="sng" dirty="0">
                <a:solidFill>
                  <a:schemeClr val="accent1"/>
                </a:solidFill>
              </a:rPr>
              <a:t>Source: http://ieeexplore.ieee.org/document/6963450</a:t>
            </a:r>
            <a:r>
              <a:rPr lang="en-US" sz="800" dirty="0"/>
              <a:t>/)</a:t>
            </a:r>
            <a:br>
              <a:rPr lang="en-US" sz="800" dirty="0"/>
            </a:br>
            <a:r>
              <a:rPr lang="en-US" sz="800" dirty="0"/>
              <a:t> </a:t>
            </a:r>
          </a:p>
        </p:txBody>
      </p:sp>
      <p:sp>
        <p:nvSpPr>
          <p:cNvPr id="25" name="TextBox 24"/>
          <p:cNvSpPr txBox="1"/>
          <p:nvPr/>
        </p:nvSpPr>
        <p:spPr>
          <a:xfrm>
            <a:off x="5225023" y="3608782"/>
            <a:ext cx="2828925" cy="584775"/>
          </a:xfrm>
          <a:prstGeom prst="rect">
            <a:avLst/>
          </a:prstGeom>
          <a:noFill/>
        </p:spPr>
        <p:txBody>
          <a:bodyPr wrap="square" rtlCol="0">
            <a:spAutoFit/>
          </a:bodyPr>
          <a:lstStyle/>
          <a:p>
            <a:pPr algn="ctr"/>
            <a:r>
              <a:rPr lang="en-US" sz="1400" dirty="0"/>
              <a:t>Auto-Theft Hotspot in Los Angeles </a:t>
            </a:r>
            <a:r>
              <a:rPr lang="en-US" sz="800" dirty="0"/>
              <a:t>(Source: </a:t>
            </a:r>
            <a:r>
              <a:rPr lang="en-US" sz="800" u="sng" dirty="0">
                <a:solidFill>
                  <a:schemeClr val="accent1">
                    <a:lumMod val="75000"/>
                  </a:schemeClr>
                </a:solidFill>
              </a:rPr>
              <a:t>https://hexagongeospatial.fluidtopics.net)</a:t>
            </a:r>
            <a:br>
              <a:rPr lang="en-US" sz="800" u="sng" dirty="0">
                <a:solidFill>
                  <a:schemeClr val="accent1">
                    <a:lumMod val="75000"/>
                  </a:schemeClr>
                </a:solidFill>
              </a:rPr>
            </a:br>
            <a:r>
              <a:rPr lang="en-US" sz="1000" dirty="0"/>
              <a:t> </a:t>
            </a:r>
            <a:endParaRPr lang="en-US" sz="700" dirty="0"/>
          </a:p>
        </p:txBody>
      </p:sp>
      <p:cxnSp>
        <p:nvCxnSpPr>
          <p:cNvPr id="7" name="Straight Connector 6"/>
          <p:cNvCxnSpPr/>
          <p:nvPr/>
        </p:nvCxnSpPr>
        <p:spPr>
          <a:xfrm>
            <a:off x="4199467" y="1439524"/>
            <a:ext cx="0" cy="4812326"/>
          </a:xfrm>
          <a:prstGeom prst="line">
            <a:avLst/>
          </a:prstGeom>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fld id="{0B5D9A3C-C29D-4251-BC11-219D01BD887C}" type="datetime1">
              <a:rPr lang="en-US" smtClean="0"/>
              <a:t>3/29/17</a:t>
            </a:fld>
            <a:endParaRPr lang="en-US"/>
          </a:p>
        </p:txBody>
      </p:sp>
      <p:sp>
        <p:nvSpPr>
          <p:cNvPr id="19" name="Oval 18"/>
          <p:cNvSpPr/>
          <p:nvPr/>
        </p:nvSpPr>
        <p:spPr>
          <a:xfrm>
            <a:off x="2016501" y="5852869"/>
            <a:ext cx="116754" cy="1139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580125" y="4640426"/>
            <a:ext cx="1395019" cy="307777"/>
          </a:xfrm>
          <a:prstGeom prst="rect">
            <a:avLst/>
          </a:prstGeom>
          <a:noFill/>
        </p:spPr>
        <p:txBody>
          <a:bodyPr wrap="square" rtlCol="0">
            <a:spAutoFit/>
          </a:bodyPr>
          <a:lstStyle/>
          <a:p>
            <a:r>
              <a:rPr lang="en-US" sz="1400" dirty="0"/>
              <a:t>Contain/Within</a:t>
            </a:r>
          </a:p>
        </p:txBody>
      </p:sp>
      <p:pic>
        <p:nvPicPr>
          <p:cNvPr id="30" name="Picture 29"/>
          <p:cNvPicPr>
            <a:picLocks noChangeAspect="1"/>
          </p:cNvPicPr>
          <p:nvPr/>
        </p:nvPicPr>
        <p:blipFill rotWithShape="1">
          <a:blip r:embed="rId3"/>
          <a:srcRect t="1565" r="51441"/>
          <a:stretch/>
        </p:blipFill>
        <p:spPr>
          <a:xfrm>
            <a:off x="4883142" y="4304433"/>
            <a:ext cx="1129481" cy="1578520"/>
          </a:xfrm>
          <a:prstGeom prst="rect">
            <a:avLst/>
          </a:prstGeom>
        </p:spPr>
      </p:pic>
      <p:pic>
        <p:nvPicPr>
          <p:cNvPr id="31" name="Picture 30"/>
          <p:cNvPicPr>
            <a:picLocks noChangeAspect="1"/>
          </p:cNvPicPr>
          <p:nvPr/>
        </p:nvPicPr>
        <p:blipFill>
          <a:blip r:embed="rId4"/>
          <a:stretch>
            <a:fillRect/>
          </a:stretch>
        </p:blipFill>
        <p:spPr>
          <a:xfrm>
            <a:off x="6096656" y="4313553"/>
            <a:ext cx="1111707" cy="1558468"/>
          </a:xfrm>
          <a:prstGeom prst="rect">
            <a:avLst/>
          </a:prstGeom>
        </p:spPr>
      </p:pic>
      <p:sp>
        <p:nvSpPr>
          <p:cNvPr id="32" name="Freeform 31"/>
          <p:cNvSpPr/>
          <p:nvPr/>
        </p:nvSpPr>
        <p:spPr>
          <a:xfrm>
            <a:off x="236740" y="3979987"/>
            <a:ext cx="1009149" cy="577515"/>
          </a:xfrm>
          <a:custGeom>
            <a:avLst/>
            <a:gdLst>
              <a:gd name="connsiteX0" fmla="*/ 352926 w 593558"/>
              <a:gd name="connsiteY0" fmla="*/ 0 h 409074"/>
              <a:gd name="connsiteX1" fmla="*/ 569495 w 593558"/>
              <a:gd name="connsiteY1" fmla="*/ 200526 h 409074"/>
              <a:gd name="connsiteX2" fmla="*/ 593558 w 593558"/>
              <a:gd name="connsiteY2" fmla="*/ 409074 h 409074"/>
              <a:gd name="connsiteX3" fmla="*/ 0 w 593558"/>
              <a:gd name="connsiteY3" fmla="*/ 409074 h 409074"/>
              <a:gd name="connsiteX4" fmla="*/ 352926 w 593558"/>
              <a:gd name="connsiteY4" fmla="*/ 0 h 409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8" h="409074">
                <a:moveTo>
                  <a:pt x="352926" y="0"/>
                </a:moveTo>
                <a:lnTo>
                  <a:pt x="569495" y="200526"/>
                </a:lnTo>
                <a:lnTo>
                  <a:pt x="593558" y="409074"/>
                </a:lnTo>
                <a:lnTo>
                  <a:pt x="0" y="409074"/>
                </a:lnTo>
                <a:lnTo>
                  <a:pt x="352926"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7" name="Freeform 36"/>
          <p:cNvSpPr/>
          <p:nvPr/>
        </p:nvSpPr>
        <p:spPr>
          <a:xfrm>
            <a:off x="2376326" y="3814745"/>
            <a:ext cx="1605715" cy="761696"/>
          </a:xfrm>
          <a:custGeom>
            <a:avLst/>
            <a:gdLst>
              <a:gd name="connsiteX0" fmla="*/ 352926 w 593558"/>
              <a:gd name="connsiteY0" fmla="*/ 0 h 409074"/>
              <a:gd name="connsiteX1" fmla="*/ 569495 w 593558"/>
              <a:gd name="connsiteY1" fmla="*/ 200526 h 409074"/>
              <a:gd name="connsiteX2" fmla="*/ 593558 w 593558"/>
              <a:gd name="connsiteY2" fmla="*/ 409074 h 409074"/>
              <a:gd name="connsiteX3" fmla="*/ 0 w 593558"/>
              <a:gd name="connsiteY3" fmla="*/ 409074 h 409074"/>
              <a:gd name="connsiteX4" fmla="*/ 352926 w 593558"/>
              <a:gd name="connsiteY4" fmla="*/ 0 h 409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8" h="409074">
                <a:moveTo>
                  <a:pt x="352926" y="0"/>
                </a:moveTo>
                <a:lnTo>
                  <a:pt x="569495" y="200526"/>
                </a:lnTo>
                <a:lnTo>
                  <a:pt x="593558" y="409074"/>
                </a:lnTo>
                <a:lnTo>
                  <a:pt x="0" y="409074"/>
                </a:lnTo>
                <a:lnTo>
                  <a:pt x="352926"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3" name="Freeform 42"/>
          <p:cNvSpPr/>
          <p:nvPr/>
        </p:nvSpPr>
        <p:spPr>
          <a:xfrm>
            <a:off x="1213804" y="3979987"/>
            <a:ext cx="842211" cy="593558"/>
          </a:xfrm>
          <a:custGeom>
            <a:avLst/>
            <a:gdLst>
              <a:gd name="connsiteX0" fmla="*/ 168443 w 842211"/>
              <a:gd name="connsiteY0" fmla="*/ 200526 h 593558"/>
              <a:gd name="connsiteX1" fmla="*/ 0 w 842211"/>
              <a:gd name="connsiteY1" fmla="*/ 360947 h 593558"/>
              <a:gd name="connsiteX2" fmla="*/ 32085 w 842211"/>
              <a:gd name="connsiteY2" fmla="*/ 585536 h 593558"/>
              <a:gd name="connsiteX3" fmla="*/ 834190 w 842211"/>
              <a:gd name="connsiteY3" fmla="*/ 593558 h 593558"/>
              <a:gd name="connsiteX4" fmla="*/ 842211 w 842211"/>
              <a:gd name="connsiteY4" fmla="*/ 176463 h 593558"/>
              <a:gd name="connsiteX5" fmla="*/ 721895 w 842211"/>
              <a:gd name="connsiteY5" fmla="*/ 0 h 593558"/>
              <a:gd name="connsiteX6" fmla="*/ 168443 w 842211"/>
              <a:gd name="connsiteY6" fmla="*/ 200526 h 5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211" h="593558">
                <a:moveTo>
                  <a:pt x="168443" y="200526"/>
                </a:moveTo>
                <a:lnTo>
                  <a:pt x="0" y="360947"/>
                </a:lnTo>
                <a:lnTo>
                  <a:pt x="32085" y="585536"/>
                </a:lnTo>
                <a:lnTo>
                  <a:pt x="834190" y="593558"/>
                </a:lnTo>
                <a:lnTo>
                  <a:pt x="842211" y="176463"/>
                </a:lnTo>
                <a:lnTo>
                  <a:pt x="721895" y="0"/>
                </a:lnTo>
                <a:lnTo>
                  <a:pt x="168443" y="200526"/>
                </a:lnTo>
                <a:close/>
              </a:path>
            </a:pathLst>
          </a:cu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6" name="Freeform 45"/>
          <p:cNvSpPr/>
          <p:nvPr/>
        </p:nvSpPr>
        <p:spPr>
          <a:xfrm>
            <a:off x="3080857" y="4091638"/>
            <a:ext cx="758767" cy="492503"/>
          </a:xfrm>
          <a:custGeom>
            <a:avLst/>
            <a:gdLst>
              <a:gd name="connsiteX0" fmla="*/ 168443 w 842211"/>
              <a:gd name="connsiteY0" fmla="*/ 200526 h 593558"/>
              <a:gd name="connsiteX1" fmla="*/ 0 w 842211"/>
              <a:gd name="connsiteY1" fmla="*/ 360947 h 593558"/>
              <a:gd name="connsiteX2" fmla="*/ 32085 w 842211"/>
              <a:gd name="connsiteY2" fmla="*/ 585536 h 593558"/>
              <a:gd name="connsiteX3" fmla="*/ 834190 w 842211"/>
              <a:gd name="connsiteY3" fmla="*/ 593558 h 593558"/>
              <a:gd name="connsiteX4" fmla="*/ 842211 w 842211"/>
              <a:gd name="connsiteY4" fmla="*/ 176463 h 593558"/>
              <a:gd name="connsiteX5" fmla="*/ 721895 w 842211"/>
              <a:gd name="connsiteY5" fmla="*/ 0 h 593558"/>
              <a:gd name="connsiteX6" fmla="*/ 168443 w 842211"/>
              <a:gd name="connsiteY6" fmla="*/ 200526 h 5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211" h="593558">
                <a:moveTo>
                  <a:pt x="168443" y="200526"/>
                </a:moveTo>
                <a:lnTo>
                  <a:pt x="0" y="360947"/>
                </a:lnTo>
                <a:lnTo>
                  <a:pt x="32085" y="585536"/>
                </a:lnTo>
                <a:lnTo>
                  <a:pt x="834190" y="593558"/>
                </a:lnTo>
                <a:lnTo>
                  <a:pt x="842211" y="176463"/>
                </a:lnTo>
                <a:lnTo>
                  <a:pt x="721895" y="0"/>
                </a:lnTo>
                <a:lnTo>
                  <a:pt x="168443" y="200526"/>
                </a:lnTo>
                <a:close/>
              </a:path>
            </a:pathLst>
          </a:cu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9" name="Freeform 48"/>
          <p:cNvSpPr/>
          <p:nvPr/>
        </p:nvSpPr>
        <p:spPr>
          <a:xfrm>
            <a:off x="641680" y="2331683"/>
            <a:ext cx="1009149" cy="577515"/>
          </a:xfrm>
          <a:custGeom>
            <a:avLst/>
            <a:gdLst>
              <a:gd name="connsiteX0" fmla="*/ 352926 w 593558"/>
              <a:gd name="connsiteY0" fmla="*/ 0 h 409074"/>
              <a:gd name="connsiteX1" fmla="*/ 569495 w 593558"/>
              <a:gd name="connsiteY1" fmla="*/ 200526 h 409074"/>
              <a:gd name="connsiteX2" fmla="*/ 593558 w 593558"/>
              <a:gd name="connsiteY2" fmla="*/ 409074 h 409074"/>
              <a:gd name="connsiteX3" fmla="*/ 0 w 593558"/>
              <a:gd name="connsiteY3" fmla="*/ 409074 h 409074"/>
              <a:gd name="connsiteX4" fmla="*/ 352926 w 593558"/>
              <a:gd name="connsiteY4" fmla="*/ 0 h 409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8" h="409074">
                <a:moveTo>
                  <a:pt x="352926" y="0"/>
                </a:moveTo>
                <a:lnTo>
                  <a:pt x="569495" y="200526"/>
                </a:lnTo>
                <a:lnTo>
                  <a:pt x="593558" y="409074"/>
                </a:lnTo>
                <a:lnTo>
                  <a:pt x="0" y="409074"/>
                </a:lnTo>
                <a:lnTo>
                  <a:pt x="352926"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0" name="Freeform 49"/>
          <p:cNvSpPr/>
          <p:nvPr/>
        </p:nvSpPr>
        <p:spPr>
          <a:xfrm>
            <a:off x="1475874" y="2308350"/>
            <a:ext cx="842211" cy="593558"/>
          </a:xfrm>
          <a:custGeom>
            <a:avLst/>
            <a:gdLst>
              <a:gd name="connsiteX0" fmla="*/ 168443 w 842211"/>
              <a:gd name="connsiteY0" fmla="*/ 200526 h 593558"/>
              <a:gd name="connsiteX1" fmla="*/ 0 w 842211"/>
              <a:gd name="connsiteY1" fmla="*/ 360947 h 593558"/>
              <a:gd name="connsiteX2" fmla="*/ 32085 w 842211"/>
              <a:gd name="connsiteY2" fmla="*/ 585536 h 593558"/>
              <a:gd name="connsiteX3" fmla="*/ 834190 w 842211"/>
              <a:gd name="connsiteY3" fmla="*/ 593558 h 593558"/>
              <a:gd name="connsiteX4" fmla="*/ 842211 w 842211"/>
              <a:gd name="connsiteY4" fmla="*/ 176463 h 593558"/>
              <a:gd name="connsiteX5" fmla="*/ 721895 w 842211"/>
              <a:gd name="connsiteY5" fmla="*/ 0 h 593558"/>
              <a:gd name="connsiteX6" fmla="*/ 168443 w 842211"/>
              <a:gd name="connsiteY6" fmla="*/ 200526 h 5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211" h="593558">
                <a:moveTo>
                  <a:pt x="168443" y="200526"/>
                </a:moveTo>
                <a:lnTo>
                  <a:pt x="0" y="360947"/>
                </a:lnTo>
                <a:lnTo>
                  <a:pt x="32085" y="585536"/>
                </a:lnTo>
                <a:lnTo>
                  <a:pt x="834190" y="593558"/>
                </a:lnTo>
                <a:lnTo>
                  <a:pt x="842211" y="176463"/>
                </a:lnTo>
                <a:lnTo>
                  <a:pt x="721895" y="0"/>
                </a:lnTo>
                <a:lnTo>
                  <a:pt x="168443" y="200526"/>
                </a:lnTo>
                <a:close/>
              </a:path>
            </a:pathLst>
          </a:custGeom>
          <a:solidFill>
            <a:schemeClr val="accent6">
              <a:lumMod val="60000"/>
              <a:lumOff val="40000"/>
              <a:alpha val="7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7" name="Freeform 46"/>
          <p:cNvSpPr/>
          <p:nvPr/>
        </p:nvSpPr>
        <p:spPr>
          <a:xfrm>
            <a:off x="1485900" y="2581275"/>
            <a:ext cx="161925" cy="323850"/>
          </a:xfrm>
          <a:custGeom>
            <a:avLst/>
            <a:gdLst>
              <a:gd name="connsiteX0" fmla="*/ 85725 w 161925"/>
              <a:gd name="connsiteY0" fmla="*/ 0 h 323850"/>
              <a:gd name="connsiteX1" fmla="*/ 0 w 161925"/>
              <a:gd name="connsiteY1" fmla="*/ 85725 h 323850"/>
              <a:gd name="connsiteX2" fmla="*/ 9525 w 161925"/>
              <a:gd name="connsiteY2" fmla="*/ 323850 h 323850"/>
              <a:gd name="connsiteX3" fmla="*/ 161925 w 161925"/>
              <a:gd name="connsiteY3" fmla="*/ 323850 h 323850"/>
              <a:gd name="connsiteX4" fmla="*/ 133350 w 161925"/>
              <a:gd name="connsiteY4" fmla="*/ 38100 h 323850"/>
              <a:gd name="connsiteX5" fmla="*/ 85725 w 161925"/>
              <a:gd name="connsiteY5"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 h="323850">
                <a:moveTo>
                  <a:pt x="85725" y="0"/>
                </a:moveTo>
                <a:lnTo>
                  <a:pt x="0" y="85725"/>
                </a:lnTo>
                <a:lnTo>
                  <a:pt x="9525" y="323850"/>
                </a:lnTo>
                <a:lnTo>
                  <a:pt x="161925" y="323850"/>
                </a:lnTo>
                <a:lnTo>
                  <a:pt x="133350" y="38100"/>
                </a:lnTo>
                <a:lnTo>
                  <a:pt x="85725" y="0"/>
                </a:ln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241676" y="5139101"/>
            <a:ext cx="1009149" cy="577515"/>
          </a:xfrm>
          <a:custGeom>
            <a:avLst/>
            <a:gdLst>
              <a:gd name="connsiteX0" fmla="*/ 352926 w 593558"/>
              <a:gd name="connsiteY0" fmla="*/ 0 h 409074"/>
              <a:gd name="connsiteX1" fmla="*/ 569495 w 593558"/>
              <a:gd name="connsiteY1" fmla="*/ 200526 h 409074"/>
              <a:gd name="connsiteX2" fmla="*/ 593558 w 593558"/>
              <a:gd name="connsiteY2" fmla="*/ 409074 h 409074"/>
              <a:gd name="connsiteX3" fmla="*/ 0 w 593558"/>
              <a:gd name="connsiteY3" fmla="*/ 409074 h 409074"/>
              <a:gd name="connsiteX4" fmla="*/ 352926 w 593558"/>
              <a:gd name="connsiteY4" fmla="*/ 0 h 409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8" h="409074">
                <a:moveTo>
                  <a:pt x="352926" y="0"/>
                </a:moveTo>
                <a:lnTo>
                  <a:pt x="569495" y="200526"/>
                </a:lnTo>
                <a:lnTo>
                  <a:pt x="593558" y="409074"/>
                </a:lnTo>
                <a:lnTo>
                  <a:pt x="0" y="409074"/>
                </a:lnTo>
                <a:lnTo>
                  <a:pt x="352926"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3" name="Oval 52"/>
          <p:cNvSpPr/>
          <p:nvPr/>
        </p:nvSpPr>
        <p:spPr>
          <a:xfrm>
            <a:off x="3395740" y="5899964"/>
            <a:ext cx="116754" cy="1139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763360" y="5185055"/>
            <a:ext cx="116754" cy="1139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a:stCxn id="53" idx="0"/>
            <a:endCxn id="54" idx="4"/>
          </p:cNvCxnSpPr>
          <p:nvPr/>
        </p:nvCxnSpPr>
        <p:spPr>
          <a:xfrm flipV="1">
            <a:off x="3454117" y="5299050"/>
            <a:ext cx="367620" cy="600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3460184" y="5443577"/>
            <a:ext cx="6654" cy="45292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Arc 58"/>
          <p:cNvSpPr/>
          <p:nvPr/>
        </p:nvSpPr>
        <p:spPr>
          <a:xfrm>
            <a:off x="3332914" y="5645642"/>
            <a:ext cx="242405" cy="13155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Freeform 61"/>
          <p:cNvSpPr/>
          <p:nvPr/>
        </p:nvSpPr>
        <p:spPr>
          <a:xfrm>
            <a:off x="2416763" y="2313267"/>
            <a:ext cx="1009149" cy="577515"/>
          </a:xfrm>
          <a:custGeom>
            <a:avLst/>
            <a:gdLst>
              <a:gd name="connsiteX0" fmla="*/ 352926 w 593558"/>
              <a:gd name="connsiteY0" fmla="*/ 0 h 409074"/>
              <a:gd name="connsiteX1" fmla="*/ 569495 w 593558"/>
              <a:gd name="connsiteY1" fmla="*/ 200526 h 409074"/>
              <a:gd name="connsiteX2" fmla="*/ 593558 w 593558"/>
              <a:gd name="connsiteY2" fmla="*/ 409074 h 409074"/>
              <a:gd name="connsiteX3" fmla="*/ 0 w 593558"/>
              <a:gd name="connsiteY3" fmla="*/ 409074 h 409074"/>
              <a:gd name="connsiteX4" fmla="*/ 352926 w 593558"/>
              <a:gd name="connsiteY4" fmla="*/ 0 h 409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8" h="409074">
                <a:moveTo>
                  <a:pt x="352926" y="0"/>
                </a:moveTo>
                <a:lnTo>
                  <a:pt x="569495" y="200526"/>
                </a:lnTo>
                <a:lnTo>
                  <a:pt x="593558" y="409074"/>
                </a:lnTo>
                <a:lnTo>
                  <a:pt x="0" y="409074"/>
                </a:lnTo>
                <a:lnTo>
                  <a:pt x="352926"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3" name="Freeform 62"/>
          <p:cNvSpPr/>
          <p:nvPr/>
        </p:nvSpPr>
        <p:spPr>
          <a:xfrm>
            <a:off x="3257302" y="2300160"/>
            <a:ext cx="842211" cy="593558"/>
          </a:xfrm>
          <a:custGeom>
            <a:avLst/>
            <a:gdLst>
              <a:gd name="connsiteX0" fmla="*/ 168443 w 842211"/>
              <a:gd name="connsiteY0" fmla="*/ 200526 h 593558"/>
              <a:gd name="connsiteX1" fmla="*/ 0 w 842211"/>
              <a:gd name="connsiteY1" fmla="*/ 360947 h 593558"/>
              <a:gd name="connsiteX2" fmla="*/ 32085 w 842211"/>
              <a:gd name="connsiteY2" fmla="*/ 585536 h 593558"/>
              <a:gd name="connsiteX3" fmla="*/ 834190 w 842211"/>
              <a:gd name="connsiteY3" fmla="*/ 593558 h 593558"/>
              <a:gd name="connsiteX4" fmla="*/ 842211 w 842211"/>
              <a:gd name="connsiteY4" fmla="*/ 176463 h 593558"/>
              <a:gd name="connsiteX5" fmla="*/ 721895 w 842211"/>
              <a:gd name="connsiteY5" fmla="*/ 0 h 593558"/>
              <a:gd name="connsiteX6" fmla="*/ 168443 w 842211"/>
              <a:gd name="connsiteY6" fmla="*/ 200526 h 5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211" h="593558">
                <a:moveTo>
                  <a:pt x="168443" y="200526"/>
                </a:moveTo>
                <a:lnTo>
                  <a:pt x="0" y="360947"/>
                </a:lnTo>
                <a:lnTo>
                  <a:pt x="32085" y="585536"/>
                </a:lnTo>
                <a:lnTo>
                  <a:pt x="834190" y="593558"/>
                </a:lnTo>
                <a:lnTo>
                  <a:pt x="842211" y="176463"/>
                </a:lnTo>
                <a:lnTo>
                  <a:pt x="721895" y="0"/>
                </a:lnTo>
                <a:lnTo>
                  <a:pt x="168443" y="200526"/>
                </a:lnTo>
                <a:close/>
              </a:path>
            </a:pathLst>
          </a:cu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64" name="TextBox 63"/>
          <p:cNvSpPr txBox="1"/>
          <p:nvPr/>
        </p:nvSpPr>
        <p:spPr>
          <a:xfrm>
            <a:off x="2765446" y="3022512"/>
            <a:ext cx="1638300" cy="307777"/>
          </a:xfrm>
          <a:prstGeom prst="rect">
            <a:avLst/>
          </a:prstGeom>
          <a:noFill/>
        </p:spPr>
        <p:txBody>
          <a:bodyPr wrap="square" rtlCol="0">
            <a:spAutoFit/>
          </a:bodyPr>
          <a:lstStyle/>
          <a:p>
            <a:r>
              <a:rPr lang="en-US" sz="1400" dirty="0"/>
              <a:t>Find Union</a:t>
            </a:r>
          </a:p>
        </p:txBody>
      </p:sp>
      <p:sp>
        <p:nvSpPr>
          <p:cNvPr id="65" name="Freeform 64"/>
          <p:cNvSpPr/>
          <p:nvPr/>
        </p:nvSpPr>
        <p:spPr>
          <a:xfrm>
            <a:off x="2395105" y="2286000"/>
            <a:ext cx="1714500" cy="618259"/>
          </a:xfrm>
          <a:custGeom>
            <a:avLst/>
            <a:gdLst>
              <a:gd name="connsiteX0" fmla="*/ 0 w 1714500"/>
              <a:gd name="connsiteY0" fmla="*/ 602673 h 618259"/>
              <a:gd name="connsiteX1" fmla="*/ 623454 w 1714500"/>
              <a:gd name="connsiteY1" fmla="*/ 10391 h 618259"/>
              <a:gd name="connsiteX2" fmla="*/ 955963 w 1714500"/>
              <a:gd name="connsiteY2" fmla="*/ 270164 h 618259"/>
              <a:gd name="connsiteX3" fmla="*/ 1028700 w 1714500"/>
              <a:gd name="connsiteY3" fmla="*/ 202623 h 618259"/>
              <a:gd name="connsiteX4" fmla="*/ 1584613 w 1714500"/>
              <a:gd name="connsiteY4" fmla="*/ 0 h 618259"/>
              <a:gd name="connsiteX5" fmla="*/ 1714500 w 1714500"/>
              <a:gd name="connsiteY5" fmla="*/ 181841 h 618259"/>
              <a:gd name="connsiteX6" fmla="*/ 1698913 w 1714500"/>
              <a:gd name="connsiteY6" fmla="*/ 618259 h 618259"/>
              <a:gd name="connsiteX7" fmla="*/ 0 w 1714500"/>
              <a:gd name="connsiteY7" fmla="*/ 602673 h 61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0" h="618259">
                <a:moveTo>
                  <a:pt x="0" y="602673"/>
                </a:moveTo>
                <a:lnTo>
                  <a:pt x="623454" y="10391"/>
                </a:lnTo>
                <a:lnTo>
                  <a:pt x="955963" y="270164"/>
                </a:lnTo>
                <a:lnTo>
                  <a:pt x="1028700" y="202623"/>
                </a:lnTo>
                <a:lnTo>
                  <a:pt x="1584613" y="0"/>
                </a:lnTo>
                <a:lnTo>
                  <a:pt x="1714500" y="181841"/>
                </a:lnTo>
                <a:lnTo>
                  <a:pt x="1698913" y="618259"/>
                </a:lnTo>
                <a:lnTo>
                  <a:pt x="0" y="602673"/>
                </a:lnTo>
                <a:close/>
              </a:path>
            </a:pathLst>
          </a:cu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pic>
        <p:nvPicPr>
          <p:cNvPr id="2050" name="Picture 2" descr="http://helper.ipam.ucla.edu/programs/chs2007/autothefthotspot_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2858" y="2230231"/>
            <a:ext cx="2283614" cy="1389199"/>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65"/>
          <p:cNvPicPr>
            <a:picLocks noChangeAspect="1"/>
          </p:cNvPicPr>
          <p:nvPr/>
        </p:nvPicPr>
        <p:blipFill>
          <a:blip r:embed="rId6"/>
          <a:stretch>
            <a:fillRect/>
          </a:stretch>
        </p:blipFill>
        <p:spPr>
          <a:xfrm>
            <a:off x="7305253" y="4327086"/>
            <a:ext cx="1123173" cy="1566260"/>
          </a:xfrm>
          <a:prstGeom prst="rect">
            <a:avLst/>
          </a:prstGeom>
        </p:spPr>
      </p:pic>
      <p:sp>
        <p:nvSpPr>
          <p:cNvPr id="70" name="TextBox 69"/>
          <p:cNvSpPr txBox="1"/>
          <p:nvPr/>
        </p:nvSpPr>
        <p:spPr>
          <a:xfrm>
            <a:off x="4572000" y="5854147"/>
            <a:ext cx="1638300" cy="461665"/>
          </a:xfrm>
          <a:prstGeom prst="rect">
            <a:avLst/>
          </a:prstGeom>
          <a:noFill/>
        </p:spPr>
        <p:txBody>
          <a:bodyPr wrap="square" rtlCol="0">
            <a:spAutoFit/>
          </a:bodyPr>
          <a:lstStyle/>
          <a:p>
            <a:pPr algn="ctr"/>
            <a:r>
              <a:rPr lang="en-US" sz="1200" dirty="0"/>
              <a:t>Aerial photo Chanhassen, MN</a:t>
            </a:r>
          </a:p>
        </p:txBody>
      </p:sp>
      <p:sp>
        <p:nvSpPr>
          <p:cNvPr id="71" name="TextBox 70"/>
          <p:cNvSpPr txBox="1"/>
          <p:nvPr/>
        </p:nvSpPr>
        <p:spPr>
          <a:xfrm>
            <a:off x="6061132" y="5862303"/>
            <a:ext cx="1244121" cy="461665"/>
          </a:xfrm>
          <a:prstGeom prst="rect">
            <a:avLst/>
          </a:prstGeom>
          <a:noFill/>
        </p:spPr>
        <p:txBody>
          <a:bodyPr wrap="square" rtlCol="0">
            <a:spAutoFit/>
          </a:bodyPr>
          <a:lstStyle/>
          <a:p>
            <a:pPr algn="ctr"/>
            <a:r>
              <a:rPr lang="en-US" sz="1200" dirty="0"/>
              <a:t>Ground Truth Wetland Map</a:t>
            </a:r>
          </a:p>
        </p:txBody>
      </p:sp>
      <p:sp>
        <p:nvSpPr>
          <p:cNvPr id="72" name="TextBox 71"/>
          <p:cNvSpPr txBox="1"/>
          <p:nvPr/>
        </p:nvSpPr>
        <p:spPr>
          <a:xfrm>
            <a:off x="7099344" y="5893346"/>
            <a:ext cx="1638300" cy="461665"/>
          </a:xfrm>
          <a:prstGeom prst="rect">
            <a:avLst/>
          </a:prstGeom>
          <a:noFill/>
        </p:spPr>
        <p:txBody>
          <a:bodyPr wrap="square" rtlCol="0">
            <a:spAutoFit/>
          </a:bodyPr>
          <a:lstStyle/>
          <a:p>
            <a:pPr algn="ctr"/>
            <a:r>
              <a:rPr lang="en-US" sz="1200" dirty="0"/>
              <a:t>Decision Tree Prediction</a:t>
            </a:r>
          </a:p>
        </p:txBody>
      </p:sp>
      <p:sp>
        <p:nvSpPr>
          <p:cNvPr id="4" name="Slide Number Placeholder 3"/>
          <p:cNvSpPr>
            <a:spLocks noGrp="1"/>
          </p:cNvSpPr>
          <p:nvPr>
            <p:ph type="sldNum" sz="quarter" idx="12"/>
          </p:nvPr>
        </p:nvSpPr>
        <p:spPr/>
        <p:txBody>
          <a:bodyPr/>
          <a:lstStyle/>
          <a:p>
            <a:fld id="{2923B03A-6743-47C6-8758-902529F6BF5C}" type="slidenum">
              <a:rPr lang="en-US" smtClean="0"/>
              <a:t>5</a:t>
            </a:fld>
            <a:endParaRPr lang="en-US"/>
          </a:p>
        </p:txBody>
      </p:sp>
      <p:sp>
        <p:nvSpPr>
          <p:cNvPr id="40" name="TextBox 39"/>
          <p:cNvSpPr txBox="1"/>
          <p:nvPr/>
        </p:nvSpPr>
        <p:spPr>
          <a:xfrm>
            <a:off x="3171001" y="6022736"/>
            <a:ext cx="638676" cy="307777"/>
          </a:xfrm>
          <a:prstGeom prst="rect">
            <a:avLst/>
          </a:prstGeom>
          <a:noFill/>
        </p:spPr>
        <p:txBody>
          <a:bodyPr wrap="square" rtlCol="0">
            <a:spAutoFit/>
          </a:bodyPr>
          <a:lstStyle/>
          <a:p>
            <a:r>
              <a:rPr lang="en-US" sz="1400" dirty="0"/>
              <a:t>Angle</a:t>
            </a:r>
          </a:p>
        </p:txBody>
      </p:sp>
    </p:spTree>
    <p:extLst>
      <p:ext uri="{BB962C8B-B14F-4D97-AF65-F5344CB8AC3E}">
        <p14:creationId xmlns:p14="http://schemas.microsoft.com/office/powerpoint/2010/main" val="121695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05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24" grpId="0"/>
      <p:bldP spid="25" grpId="0"/>
      <p:bldP spid="19" grpId="0" animBg="1"/>
      <p:bldP spid="29" grpId="0"/>
      <p:bldP spid="32" grpId="0" animBg="1"/>
      <p:bldP spid="37" grpId="0" animBg="1"/>
      <p:bldP spid="43" grpId="0" animBg="1"/>
      <p:bldP spid="46" grpId="0" animBg="1"/>
      <p:bldP spid="49" grpId="0" animBg="1"/>
      <p:bldP spid="50" grpId="0" animBg="1"/>
      <p:bldP spid="47" grpId="0" animBg="1"/>
      <p:bldP spid="52" grpId="0" animBg="1"/>
      <p:bldP spid="53" grpId="0" animBg="1"/>
      <p:bldP spid="54" grpId="0" animBg="1"/>
      <p:bldP spid="59" grpId="0" animBg="1"/>
      <p:bldP spid="62" grpId="0" animBg="1"/>
      <p:bldP spid="63" grpId="0" animBg="1"/>
      <p:bldP spid="64" grpId="0"/>
      <p:bldP spid="65" grpId="0" animBg="1"/>
      <p:bldP spid="70" grpId="0"/>
      <p:bldP spid="71" grpId="0"/>
      <p:bldP spid="72"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1.4 Conventional Spatial Computing Solutions</a:t>
            </a:r>
          </a:p>
        </p:txBody>
      </p:sp>
      <p:sp>
        <p:nvSpPr>
          <p:cNvPr id="3" name="Content Placeholder 2"/>
          <p:cNvSpPr>
            <a:spLocks noGrp="1"/>
          </p:cNvSpPr>
          <p:nvPr>
            <p:ph idx="1"/>
          </p:nvPr>
        </p:nvSpPr>
        <p:spPr>
          <a:xfrm>
            <a:off x="0" y="1814046"/>
            <a:ext cx="8148889" cy="4351338"/>
          </a:xfrm>
        </p:spPr>
        <p:txBody>
          <a:bodyPr>
            <a:normAutofit/>
          </a:bodyPr>
          <a:lstStyle/>
          <a:p>
            <a:r>
              <a:rPr lang="en-US" sz="2400" dirty="0"/>
              <a:t>Spatial Query</a:t>
            </a:r>
            <a:r>
              <a:rPr lang="en-US" altLang="zh-CN" sz="2400" dirty="0"/>
              <a:t>:</a:t>
            </a:r>
            <a:endParaRPr lang="en-US" sz="2400" dirty="0"/>
          </a:p>
          <a:p>
            <a:pPr lvl="1"/>
            <a:r>
              <a:rPr lang="en-US" sz="2000" dirty="0"/>
              <a:t>Spatial Database</a:t>
            </a:r>
          </a:p>
          <a:p>
            <a:pPr lvl="2"/>
            <a:r>
              <a:rPr lang="en-US" sz="1800" dirty="0"/>
              <a:t>Spatial data types</a:t>
            </a:r>
          </a:p>
          <a:p>
            <a:pPr lvl="2"/>
            <a:r>
              <a:rPr lang="en-US" sz="1800" dirty="0"/>
              <a:t>Multi-dimensional indexing</a:t>
            </a:r>
          </a:p>
          <a:p>
            <a:pPr lvl="2"/>
            <a:r>
              <a:rPr lang="en-US" sz="1800" dirty="0"/>
              <a:t>Spatial query processing </a:t>
            </a:r>
          </a:p>
          <a:p>
            <a:r>
              <a:rPr lang="en-US" sz="2400" dirty="0"/>
              <a:t>Spatial Data</a:t>
            </a:r>
            <a:r>
              <a:rPr lang="zh-CN" altLang="zh-CN" sz="2400" dirty="0"/>
              <a:t> </a:t>
            </a:r>
            <a:r>
              <a:rPr lang="en-US" altLang="zh-CN" sz="2400" dirty="0"/>
              <a:t>Analytics:</a:t>
            </a:r>
            <a:endParaRPr lang="en-US" sz="2400" dirty="0"/>
          </a:p>
          <a:p>
            <a:pPr lvl="1"/>
            <a:r>
              <a:rPr lang="en-US" sz="2000" dirty="0"/>
              <a:t>Spatial Data Mining</a:t>
            </a:r>
          </a:p>
          <a:p>
            <a:pPr lvl="2"/>
            <a:r>
              <a:rPr lang="en-US" sz="1800" dirty="0"/>
              <a:t>Hotspot Detection: Spatial scan statistics </a:t>
            </a:r>
          </a:p>
          <a:p>
            <a:pPr lvl="2"/>
            <a:r>
              <a:rPr lang="en-US" sz="1800" dirty="0"/>
              <a:t>Spatial Prediction: Spatial decision tree</a:t>
            </a:r>
          </a:p>
          <a:p>
            <a:pPr lvl="1"/>
            <a:endParaRPr lang="en-US" dirty="0"/>
          </a:p>
          <a:p>
            <a:pPr marL="0" indent="0">
              <a:buNone/>
            </a:pPr>
            <a:endParaRPr lang="en-US" dirty="0"/>
          </a:p>
        </p:txBody>
      </p:sp>
      <p:sp>
        <p:nvSpPr>
          <p:cNvPr id="24" name="TextBox 23"/>
          <p:cNvSpPr txBox="1"/>
          <p:nvPr/>
        </p:nvSpPr>
        <p:spPr>
          <a:xfrm>
            <a:off x="962106" y="5731537"/>
            <a:ext cx="3227424" cy="830997"/>
          </a:xfrm>
          <a:prstGeom prst="rect">
            <a:avLst/>
          </a:prstGeom>
          <a:noFill/>
        </p:spPr>
        <p:txBody>
          <a:bodyPr wrap="square" rtlCol="0">
            <a:spAutoFit/>
          </a:bodyPr>
          <a:lstStyle/>
          <a:p>
            <a:r>
              <a:rPr lang="en-US" sz="2400" b="1" i="1" dirty="0">
                <a:solidFill>
                  <a:srgbClr val="FF0000"/>
                </a:solidFill>
              </a:rPr>
              <a:t>How to scale to SBD?</a:t>
            </a:r>
          </a:p>
          <a:p>
            <a:endParaRPr lang="en-US" sz="2400" b="1" i="1" dirty="0">
              <a:solidFill>
                <a:srgbClr val="FF0000"/>
              </a:solidFill>
            </a:endParaRPr>
          </a:p>
        </p:txBody>
      </p:sp>
      <p:cxnSp>
        <p:nvCxnSpPr>
          <p:cNvPr id="9" name="Straight Connector 8"/>
          <p:cNvCxnSpPr/>
          <p:nvPr/>
        </p:nvCxnSpPr>
        <p:spPr>
          <a:xfrm>
            <a:off x="5048250" y="1485900"/>
            <a:ext cx="0" cy="25336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038725" y="4029075"/>
            <a:ext cx="2895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200650" y="1895475"/>
            <a:ext cx="419100" cy="314325"/>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R1</a:t>
            </a:r>
          </a:p>
        </p:txBody>
      </p:sp>
      <p:sp>
        <p:nvSpPr>
          <p:cNvPr id="13" name="Rectangle 12"/>
          <p:cNvSpPr/>
          <p:nvPr/>
        </p:nvSpPr>
        <p:spPr>
          <a:xfrm>
            <a:off x="5619750" y="2305050"/>
            <a:ext cx="411480" cy="476250"/>
          </a:xfrm>
          <a:prstGeom prst="rect">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R2</a:t>
            </a:r>
            <a:endParaRPr lang="en-US" sz="1600" dirty="0">
              <a:solidFill>
                <a:schemeClr val="tx1"/>
              </a:solidFill>
            </a:endParaRPr>
          </a:p>
        </p:txBody>
      </p:sp>
      <p:sp>
        <p:nvSpPr>
          <p:cNvPr id="14" name="Rectangle 13"/>
          <p:cNvSpPr/>
          <p:nvPr/>
        </p:nvSpPr>
        <p:spPr>
          <a:xfrm>
            <a:off x="5200650" y="3509964"/>
            <a:ext cx="658368" cy="384175"/>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R3</a:t>
            </a:r>
          </a:p>
        </p:txBody>
      </p:sp>
      <p:sp>
        <p:nvSpPr>
          <p:cNvPr id="15" name="Rectangle 14"/>
          <p:cNvSpPr/>
          <p:nvPr/>
        </p:nvSpPr>
        <p:spPr>
          <a:xfrm>
            <a:off x="6761147" y="3102698"/>
            <a:ext cx="420624" cy="658368"/>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R5</a:t>
            </a:r>
          </a:p>
        </p:txBody>
      </p:sp>
      <p:sp>
        <p:nvSpPr>
          <p:cNvPr id="16" name="Rectangle 15"/>
          <p:cNvSpPr/>
          <p:nvPr/>
        </p:nvSpPr>
        <p:spPr>
          <a:xfrm>
            <a:off x="7242946" y="3404789"/>
            <a:ext cx="484632" cy="256032"/>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R6</a:t>
            </a:r>
          </a:p>
        </p:txBody>
      </p:sp>
      <p:sp>
        <p:nvSpPr>
          <p:cNvPr id="23" name="Rectangle 22"/>
          <p:cNvSpPr/>
          <p:nvPr/>
        </p:nvSpPr>
        <p:spPr>
          <a:xfrm>
            <a:off x="5200651" y="1895475"/>
            <a:ext cx="830579" cy="885825"/>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193533" y="3232761"/>
            <a:ext cx="1210183" cy="712403"/>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983256" y="3250551"/>
            <a:ext cx="411480" cy="682805"/>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R4</a:t>
            </a:r>
            <a:endParaRPr lang="en-US" sz="1600" dirty="0">
              <a:solidFill>
                <a:schemeClr val="tx1"/>
              </a:solidFill>
            </a:endParaRPr>
          </a:p>
        </p:txBody>
      </p:sp>
      <p:sp>
        <p:nvSpPr>
          <p:cNvPr id="18" name="TextBox 17"/>
          <p:cNvSpPr txBox="1"/>
          <p:nvPr/>
        </p:nvSpPr>
        <p:spPr>
          <a:xfrm>
            <a:off x="5796447" y="1833239"/>
            <a:ext cx="386248" cy="261610"/>
          </a:xfrm>
          <a:prstGeom prst="rect">
            <a:avLst/>
          </a:prstGeom>
          <a:noFill/>
        </p:spPr>
        <p:txBody>
          <a:bodyPr wrap="square" rtlCol="0">
            <a:spAutoFit/>
          </a:bodyPr>
          <a:lstStyle/>
          <a:p>
            <a:r>
              <a:rPr lang="en-US" sz="1050" dirty="0"/>
              <a:t>R7</a:t>
            </a:r>
          </a:p>
        </p:txBody>
      </p:sp>
      <p:sp>
        <p:nvSpPr>
          <p:cNvPr id="31" name="TextBox 30"/>
          <p:cNvSpPr txBox="1"/>
          <p:nvPr/>
        </p:nvSpPr>
        <p:spPr>
          <a:xfrm>
            <a:off x="5100317" y="3166121"/>
            <a:ext cx="386248" cy="261610"/>
          </a:xfrm>
          <a:prstGeom prst="rect">
            <a:avLst/>
          </a:prstGeom>
          <a:noFill/>
        </p:spPr>
        <p:txBody>
          <a:bodyPr wrap="square" rtlCol="0">
            <a:spAutoFit/>
          </a:bodyPr>
          <a:lstStyle/>
          <a:p>
            <a:r>
              <a:rPr lang="en-US" sz="1050" dirty="0"/>
              <a:t>R8</a:t>
            </a:r>
          </a:p>
        </p:txBody>
      </p:sp>
      <p:sp>
        <p:nvSpPr>
          <p:cNvPr id="32" name="TextBox 31"/>
          <p:cNvSpPr txBox="1"/>
          <p:nvPr/>
        </p:nvSpPr>
        <p:spPr>
          <a:xfrm>
            <a:off x="7450819" y="3030956"/>
            <a:ext cx="386248" cy="261610"/>
          </a:xfrm>
          <a:prstGeom prst="rect">
            <a:avLst/>
          </a:prstGeom>
          <a:noFill/>
        </p:spPr>
        <p:txBody>
          <a:bodyPr wrap="square" rtlCol="0">
            <a:spAutoFit/>
          </a:bodyPr>
          <a:lstStyle/>
          <a:p>
            <a:r>
              <a:rPr lang="en-US" sz="1050" dirty="0"/>
              <a:t>R9</a:t>
            </a:r>
          </a:p>
        </p:txBody>
      </p:sp>
      <p:sp>
        <p:nvSpPr>
          <p:cNvPr id="33" name="Rectangle 32"/>
          <p:cNvSpPr/>
          <p:nvPr/>
        </p:nvSpPr>
        <p:spPr>
          <a:xfrm>
            <a:off x="5188608" y="1875632"/>
            <a:ext cx="1222225" cy="2082003"/>
          </a:xfrm>
          <a:prstGeom prst="rect">
            <a:avLst/>
          </a:prstGeom>
          <a:noFill/>
          <a:ln w="9525">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4" name="TextBox 33"/>
          <p:cNvSpPr txBox="1"/>
          <p:nvPr/>
        </p:nvSpPr>
        <p:spPr>
          <a:xfrm>
            <a:off x="6117169" y="1680908"/>
            <a:ext cx="484446" cy="253916"/>
          </a:xfrm>
          <a:prstGeom prst="rect">
            <a:avLst/>
          </a:prstGeom>
          <a:noFill/>
          <a:ln>
            <a:noFill/>
          </a:ln>
        </p:spPr>
        <p:txBody>
          <a:bodyPr wrap="square" rtlCol="0">
            <a:spAutoFit/>
          </a:bodyPr>
          <a:lstStyle/>
          <a:p>
            <a:r>
              <a:rPr lang="en-US" sz="1050" dirty="0"/>
              <a:t>R10</a:t>
            </a:r>
          </a:p>
        </p:txBody>
      </p:sp>
      <p:sp>
        <p:nvSpPr>
          <p:cNvPr id="35" name="Rectangle 34"/>
          <p:cNvSpPr/>
          <p:nvPr/>
        </p:nvSpPr>
        <p:spPr>
          <a:xfrm>
            <a:off x="6733831" y="3077383"/>
            <a:ext cx="1023938" cy="712023"/>
          </a:xfrm>
          <a:prstGeom prst="rect">
            <a:avLst/>
          </a:prstGeom>
          <a:noFill/>
          <a:ln w="9525">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460735" y="2888937"/>
            <a:ext cx="484446" cy="253916"/>
          </a:xfrm>
          <a:prstGeom prst="rect">
            <a:avLst/>
          </a:prstGeom>
          <a:noFill/>
          <a:ln w="9525">
            <a:noFill/>
          </a:ln>
        </p:spPr>
        <p:txBody>
          <a:bodyPr wrap="square" rtlCol="0">
            <a:spAutoFit/>
          </a:bodyPr>
          <a:lstStyle/>
          <a:p>
            <a:r>
              <a:rPr lang="en-US" sz="1050" dirty="0"/>
              <a:t>R11</a:t>
            </a:r>
          </a:p>
        </p:txBody>
      </p:sp>
      <p:sp>
        <p:nvSpPr>
          <p:cNvPr id="37" name="TextBox 36"/>
          <p:cNvSpPr txBox="1"/>
          <p:nvPr/>
        </p:nvSpPr>
        <p:spPr>
          <a:xfrm>
            <a:off x="7683788" y="1232336"/>
            <a:ext cx="840845" cy="253916"/>
          </a:xfrm>
          <a:prstGeom prst="rect">
            <a:avLst/>
          </a:prstGeom>
          <a:noFill/>
        </p:spPr>
        <p:txBody>
          <a:bodyPr wrap="square" rtlCol="0">
            <a:spAutoFit/>
          </a:bodyPr>
          <a:lstStyle/>
          <a:p>
            <a:r>
              <a:rPr lang="en-US" sz="1050" dirty="0"/>
              <a:t>R-Tree </a:t>
            </a:r>
          </a:p>
        </p:txBody>
      </p:sp>
      <p:graphicFrame>
        <p:nvGraphicFramePr>
          <p:cNvPr id="38" name="Table 37"/>
          <p:cNvGraphicFramePr>
            <a:graphicFrameLocks noGrp="1"/>
          </p:cNvGraphicFramePr>
          <p:nvPr>
            <p:extLst>
              <p:ext uri="{D42A27DB-BD31-4B8C-83A1-F6EECF244321}">
                <p14:modId xmlns:p14="http://schemas.microsoft.com/office/powerpoint/2010/main" val="285851083"/>
              </p:ext>
            </p:extLst>
          </p:nvPr>
        </p:nvGraphicFramePr>
        <p:xfrm>
          <a:off x="6782585" y="2468923"/>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871062896"/>
              </p:ext>
            </p:extLst>
          </p:nvPr>
        </p:nvGraphicFramePr>
        <p:xfrm>
          <a:off x="7590136" y="2468923"/>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67209533"/>
              </p:ext>
            </p:extLst>
          </p:nvPr>
        </p:nvGraphicFramePr>
        <p:xfrm>
          <a:off x="8410333" y="2467843"/>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769075654"/>
              </p:ext>
            </p:extLst>
          </p:nvPr>
        </p:nvGraphicFramePr>
        <p:xfrm>
          <a:off x="7176771" y="1977190"/>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397647381"/>
              </p:ext>
            </p:extLst>
          </p:nvPr>
        </p:nvGraphicFramePr>
        <p:xfrm>
          <a:off x="8033853" y="1977190"/>
          <a:ext cx="714860" cy="274320"/>
        </p:xfrm>
        <a:graphic>
          <a:graphicData uri="http://schemas.openxmlformats.org/drawingml/2006/table">
            <a:tbl>
              <a:tblPr firstRow="1" bandRow="1">
                <a:tableStyleId>{073A0DAA-6AF3-43AB-8588-CEC1D06C72B9}</a:tableStyleId>
              </a:tblPr>
              <a:tblGrid>
                <a:gridCol w="357430">
                  <a:extLst>
                    <a:ext uri="{9D8B030D-6E8A-4147-A177-3AD203B41FA5}">
                      <a16:colId xmlns:a16="http://schemas.microsoft.com/office/drawing/2014/main" xmlns="" val="3694440498"/>
                    </a:ext>
                  </a:extLst>
                </a:gridCol>
                <a:gridCol w="357430">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4060579008"/>
              </p:ext>
            </p:extLst>
          </p:nvPr>
        </p:nvGraphicFramePr>
        <p:xfrm>
          <a:off x="7595822" y="1531103"/>
          <a:ext cx="883246" cy="274320"/>
        </p:xfrm>
        <a:graphic>
          <a:graphicData uri="http://schemas.openxmlformats.org/drawingml/2006/table">
            <a:tbl>
              <a:tblPr firstRow="1" bandRow="1">
                <a:tableStyleId>{073A0DAA-6AF3-43AB-8588-CEC1D06C72B9}</a:tableStyleId>
              </a:tblPr>
              <a:tblGrid>
                <a:gridCol w="441623">
                  <a:extLst>
                    <a:ext uri="{9D8B030D-6E8A-4147-A177-3AD203B41FA5}">
                      <a16:colId xmlns:a16="http://schemas.microsoft.com/office/drawing/2014/main" xmlns="" val="3694440498"/>
                    </a:ext>
                  </a:extLst>
                </a:gridCol>
                <a:gridCol w="441623">
                  <a:extLst>
                    <a:ext uri="{9D8B030D-6E8A-4147-A177-3AD203B41FA5}">
                      <a16:colId xmlns:a16="http://schemas.microsoft.com/office/drawing/2014/main" xmlns="" val="3689473300"/>
                    </a:ext>
                  </a:extLst>
                </a:gridCol>
              </a:tblGrid>
              <a:tr h="268275">
                <a:tc>
                  <a:txBody>
                    <a:bodyPr/>
                    <a:lstStyle/>
                    <a:p>
                      <a:pPr algn="ctr"/>
                      <a:r>
                        <a:rPr lang="en-US" sz="1200" dirty="0">
                          <a:solidFill>
                            <a:sysClr val="windowText" lastClr="000000"/>
                          </a:solidFill>
                        </a:rPr>
                        <a:t>R10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R11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2475863"/>
                  </a:ext>
                </a:extLst>
              </a:tr>
            </a:tbl>
          </a:graphicData>
        </a:graphic>
      </p:graphicFrame>
      <p:cxnSp>
        <p:nvCxnSpPr>
          <p:cNvPr id="48" name="Straight Arrow Connector 47"/>
          <p:cNvCxnSpPr>
            <a:endCxn id="38" idx="0"/>
          </p:cNvCxnSpPr>
          <p:nvPr/>
        </p:nvCxnSpPr>
        <p:spPr>
          <a:xfrm flipH="1">
            <a:off x="7140015" y="2251510"/>
            <a:ext cx="172516" cy="217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39" idx="0"/>
          </p:cNvCxnSpPr>
          <p:nvPr/>
        </p:nvCxnSpPr>
        <p:spPr>
          <a:xfrm>
            <a:off x="7736316" y="2251510"/>
            <a:ext cx="211250" cy="217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2" idx="0"/>
          </p:cNvCxnSpPr>
          <p:nvPr/>
        </p:nvCxnSpPr>
        <p:spPr>
          <a:xfrm>
            <a:off x="8210550" y="2251510"/>
            <a:ext cx="557213" cy="216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43" idx="0"/>
          </p:cNvCxnSpPr>
          <p:nvPr/>
        </p:nvCxnSpPr>
        <p:spPr>
          <a:xfrm flipH="1">
            <a:off x="7534201" y="1781111"/>
            <a:ext cx="241358" cy="196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4" idx="0"/>
          </p:cNvCxnSpPr>
          <p:nvPr/>
        </p:nvCxnSpPr>
        <p:spPr>
          <a:xfrm>
            <a:off x="8210550" y="1796915"/>
            <a:ext cx="180733" cy="180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486565" y="4058673"/>
            <a:ext cx="2461001" cy="307777"/>
          </a:xfrm>
          <a:prstGeom prst="rect">
            <a:avLst/>
          </a:prstGeom>
          <a:noFill/>
        </p:spPr>
        <p:txBody>
          <a:bodyPr wrap="square" rtlCol="0">
            <a:spAutoFit/>
          </a:bodyPr>
          <a:lstStyle/>
          <a:p>
            <a:r>
              <a:rPr lang="en-US" sz="1400" dirty="0"/>
              <a:t>Multi-dimensional Indexing </a:t>
            </a:r>
          </a:p>
        </p:txBody>
      </p:sp>
      <p:cxnSp>
        <p:nvCxnSpPr>
          <p:cNvPr id="63" name="Straight Connector 62"/>
          <p:cNvCxnSpPr/>
          <p:nvPr/>
        </p:nvCxnSpPr>
        <p:spPr>
          <a:xfrm>
            <a:off x="5038725" y="4212561"/>
            <a:ext cx="0" cy="22739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029200" y="6496050"/>
            <a:ext cx="2895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191125" y="4524375"/>
            <a:ext cx="419100" cy="314325"/>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R1</a:t>
            </a:r>
          </a:p>
        </p:txBody>
      </p:sp>
      <p:sp>
        <p:nvSpPr>
          <p:cNvPr id="66" name="Rectangle 65"/>
          <p:cNvSpPr/>
          <p:nvPr/>
        </p:nvSpPr>
        <p:spPr>
          <a:xfrm>
            <a:off x="5610225" y="4933950"/>
            <a:ext cx="411480" cy="476250"/>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R2</a:t>
            </a:r>
            <a:endParaRPr lang="en-US" sz="1600" dirty="0">
              <a:solidFill>
                <a:schemeClr val="tx1"/>
              </a:solidFill>
            </a:endParaRPr>
          </a:p>
        </p:txBody>
      </p:sp>
      <p:sp>
        <p:nvSpPr>
          <p:cNvPr id="67" name="Rectangle 66"/>
          <p:cNvSpPr/>
          <p:nvPr/>
        </p:nvSpPr>
        <p:spPr>
          <a:xfrm>
            <a:off x="5191125" y="5976939"/>
            <a:ext cx="658368" cy="384175"/>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R3</a:t>
            </a:r>
          </a:p>
        </p:txBody>
      </p:sp>
      <p:sp>
        <p:nvSpPr>
          <p:cNvPr id="68" name="Rectangle 67"/>
          <p:cNvSpPr/>
          <p:nvPr/>
        </p:nvSpPr>
        <p:spPr>
          <a:xfrm>
            <a:off x="6751622" y="5569673"/>
            <a:ext cx="420624" cy="658368"/>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R5</a:t>
            </a:r>
          </a:p>
        </p:txBody>
      </p:sp>
      <p:sp>
        <p:nvSpPr>
          <p:cNvPr id="69" name="Rectangle 68"/>
          <p:cNvSpPr/>
          <p:nvPr/>
        </p:nvSpPr>
        <p:spPr>
          <a:xfrm>
            <a:off x="7242159" y="5912969"/>
            <a:ext cx="484632" cy="256032"/>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R6</a:t>
            </a:r>
          </a:p>
        </p:txBody>
      </p:sp>
      <p:sp>
        <p:nvSpPr>
          <p:cNvPr id="70" name="Rectangle 69"/>
          <p:cNvSpPr/>
          <p:nvPr/>
        </p:nvSpPr>
        <p:spPr>
          <a:xfrm>
            <a:off x="5973731" y="5717526"/>
            <a:ext cx="411480" cy="682805"/>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R4</a:t>
            </a:r>
            <a:endParaRPr lang="en-US" sz="1600" dirty="0">
              <a:solidFill>
                <a:schemeClr val="tx1"/>
              </a:solidFill>
            </a:endParaRPr>
          </a:p>
        </p:txBody>
      </p:sp>
      <p:sp>
        <p:nvSpPr>
          <p:cNvPr id="72" name="Rectangle 71"/>
          <p:cNvSpPr/>
          <p:nvPr/>
        </p:nvSpPr>
        <p:spPr>
          <a:xfrm>
            <a:off x="6709080" y="5248276"/>
            <a:ext cx="683448" cy="1056998"/>
          </a:xfrm>
          <a:prstGeom prst="rect">
            <a:avLst/>
          </a:prstGeom>
          <a:noFill/>
          <a:ln w="19050">
            <a:solidFill>
              <a:schemeClr val="accent2">
                <a:lumMod val="75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p:cNvCxnSpPr>
            <a:stCxn id="72" idx="0"/>
          </p:cNvCxnSpPr>
          <p:nvPr/>
        </p:nvCxnSpPr>
        <p:spPr>
          <a:xfrm flipV="1">
            <a:off x="7050804" y="4745388"/>
            <a:ext cx="539332" cy="502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224700" y="4456279"/>
            <a:ext cx="1581352" cy="415498"/>
          </a:xfrm>
          <a:prstGeom prst="rect">
            <a:avLst/>
          </a:prstGeom>
          <a:noFill/>
        </p:spPr>
        <p:txBody>
          <a:bodyPr wrap="square" rtlCol="0">
            <a:spAutoFit/>
          </a:bodyPr>
          <a:lstStyle/>
          <a:p>
            <a:pPr algn="ctr"/>
            <a:r>
              <a:rPr lang="en-US" sz="1050" dirty="0" smtClean="0"/>
              <a:t>Which object is within the red box?</a:t>
            </a:r>
            <a:endParaRPr lang="en-US" sz="1050" dirty="0"/>
          </a:p>
        </p:txBody>
      </p:sp>
      <p:sp>
        <p:nvSpPr>
          <p:cNvPr id="77" name="TextBox 76"/>
          <p:cNvSpPr txBox="1"/>
          <p:nvPr/>
        </p:nvSpPr>
        <p:spPr>
          <a:xfrm>
            <a:off x="5504147" y="6517797"/>
            <a:ext cx="2029699" cy="307777"/>
          </a:xfrm>
          <a:prstGeom prst="rect">
            <a:avLst/>
          </a:prstGeom>
          <a:noFill/>
        </p:spPr>
        <p:txBody>
          <a:bodyPr wrap="square" rtlCol="0">
            <a:spAutoFit/>
          </a:bodyPr>
          <a:lstStyle/>
          <a:p>
            <a:r>
              <a:rPr lang="en-US" sz="1400" dirty="0"/>
              <a:t>Filter and Refine Strategy</a:t>
            </a:r>
          </a:p>
        </p:txBody>
      </p:sp>
      <p:sp>
        <p:nvSpPr>
          <p:cNvPr id="78" name="Date Placeholder 77"/>
          <p:cNvSpPr>
            <a:spLocks noGrp="1"/>
          </p:cNvSpPr>
          <p:nvPr>
            <p:ph type="dt" sz="half" idx="10"/>
          </p:nvPr>
        </p:nvSpPr>
        <p:spPr/>
        <p:txBody>
          <a:bodyPr/>
          <a:lstStyle/>
          <a:p>
            <a:fld id="{0766AE9A-9F77-4EAE-B8C1-3FF656A9478C}" type="datetime1">
              <a:rPr lang="en-US" smtClean="0"/>
              <a:t>3/29/17</a:t>
            </a:fld>
            <a:endParaRPr lang="en-US"/>
          </a:p>
        </p:txBody>
      </p:sp>
      <p:sp>
        <p:nvSpPr>
          <p:cNvPr id="50" name="Rectangle 49"/>
          <p:cNvSpPr/>
          <p:nvPr/>
        </p:nvSpPr>
        <p:spPr>
          <a:xfrm>
            <a:off x="6708813" y="2438005"/>
            <a:ext cx="830579" cy="342544"/>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544922" y="2437724"/>
            <a:ext cx="830579" cy="342544"/>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350211" y="2440437"/>
            <a:ext cx="793790" cy="342544"/>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153701" y="1937474"/>
            <a:ext cx="756086" cy="352423"/>
          </a:xfrm>
          <a:prstGeom prst="rect">
            <a:avLst/>
          </a:prstGeom>
          <a:noFill/>
          <a:ln w="9525">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8011677" y="1937112"/>
            <a:ext cx="756086" cy="352423"/>
          </a:xfrm>
          <a:prstGeom prst="rect">
            <a:avLst/>
          </a:prstGeom>
          <a:noFill/>
          <a:ln w="9525">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590136" y="1526467"/>
            <a:ext cx="443717" cy="259743"/>
          </a:xfrm>
          <a:prstGeom prst="rect">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181492" y="4506540"/>
            <a:ext cx="1213244" cy="1893792"/>
          </a:xfrm>
          <a:prstGeom prst="rect">
            <a:avLst/>
          </a:prstGeom>
          <a:noFill/>
          <a:ln w="9525">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6084186" y="4318153"/>
            <a:ext cx="484446" cy="253916"/>
          </a:xfrm>
          <a:prstGeom prst="rect">
            <a:avLst/>
          </a:prstGeom>
          <a:noFill/>
        </p:spPr>
        <p:txBody>
          <a:bodyPr wrap="square" rtlCol="0">
            <a:spAutoFit/>
          </a:bodyPr>
          <a:lstStyle/>
          <a:p>
            <a:r>
              <a:rPr lang="en-US" sz="1050" dirty="0"/>
              <a:t>R10</a:t>
            </a:r>
          </a:p>
        </p:txBody>
      </p:sp>
      <p:sp>
        <p:nvSpPr>
          <p:cNvPr id="71" name="Rectangle 70"/>
          <p:cNvSpPr/>
          <p:nvPr/>
        </p:nvSpPr>
        <p:spPr>
          <a:xfrm>
            <a:off x="8053492" y="1526466"/>
            <a:ext cx="443717" cy="259743"/>
          </a:xfrm>
          <a:prstGeom prst="rect">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742096" y="5547927"/>
            <a:ext cx="984695" cy="675010"/>
          </a:xfrm>
          <a:prstGeom prst="rect">
            <a:avLst/>
          </a:prstGeom>
          <a:noFill/>
          <a:ln w="9525">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7368552" y="5284398"/>
            <a:ext cx="484446" cy="253916"/>
          </a:xfrm>
          <a:prstGeom prst="rect">
            <a:avLst/>
          </a:prstGeom>
          <a:noFill/>
          <a:ln w="9525">
            <a:solidFill>
              <a:schemeClr val="bg1"/>
            </a:solidFill>
          </a:ln>
        </p:spPr>
        <p:txBody>
          <a:bodyPr wrap="square" rtlCol="0">
            <a:spAutoFit/>
          </a:bodyPr>
          <a:lstStyle/>
          <a:p>
            <a:r>
              <a:rPr lang="en-US" sz="1050" dirty="0"/>
              <a:t>R11</a:t>
            </a:r>
          </a:p>
        </p:txBody>
      </p:sp>
      <p:sp>
        <p:nvSpPr>
          <p:cNvPr id="7" name="TextBox 6"/>
          <p:cNvSpPr txBox="1"/>
          <p:nvPr/>
        </p:nvSpPr>
        <p:spPr>
          <a:xfrm>
            <a:off x="3746871" y="2864610"/>
            <a:ext cx="1678555" cy="369332"/>
          </a:xfrm>
          <a:prstGeom prst="rect">
            <a:avLst/>
          </a:prstGeom>
          <a:noFill/>
        </p:spPr>
        <p:txBody>
          <a:bodyPr wrap="square" rtlCol="0">
            <a:spAutoFit/>
          </a:bodyPr>
          <a:lstStyle/>
          <a:p>
            <a:r>
              <a:rPr lang="en-US" i="1" dirty="0" smtClean="0">
                <a:solidFill>
                  <a:srgbClr val="FF0000"/>
                </a:solidFill>
              </a:rPr>
              <a:t>Examples</a:t>
            </a:r>
            <a:endParaRPr lang="en-US" i="1" dirty="0">
              <a:solidFill>
                <a:srgbClr val="FF0000"/>
              </a:solidFill>
            </a:endParaRPr>
          </a:p>
        </p:txBody>
      </p:sp>
      <p:sp>
        <p:nvSpPr>
          <p:cNvPr id="80" name="TextBox 79"/>
          <p:cNvSpPr txBox="1"/>
          <p:nvPr/>
        </p:nvSpPr>
        <p:spPr>
          <a:xfrm>
            <a:off x="3202998" y="4915066"/>
            <a:ext cx="1678555" cy="369332"/>
          </a:xfrm>
          <a:prstGeom prst="rect">
            <a:avLst/>
          </a:prstGeom>
          <a:noFill/>
        </p:spPr>
        <p:txBody>
          <a:bodyPr wrap="square" rtlCol="0">
            <a:spAutoFit/>
          </a:bodyPr>
          <a:lstStyle/>
          <a:p>
            <a:r>
              <a:rPr lang="en-US" i="1" dirty="0">
                <a:solidFill>
                  <a:srgbClr val="FF0000"/>
                </a:solidFill>
              </a:rPr>
              <a:t>Open Research</a:t>
            </a:r>
          </a:p>
        </p:txBody>
      </p:sp>
      <p:sp>
        <p:nvSpPr>
          <p:cNvPr id="25" name="Rectangle 24"/>
          <p:cNvSpPr/>
          <p:nvPr/>
        </p:nvSpPr>
        <p:spPr>
          <a:xfrm>
            <a:off x="6751621" y="3100387"/>
            <a:ext cx="984695" cy="681903"/>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8005083" y="1980201"/>
            <a:ext cx="443717" cy="259743"/>
          </a:xfrm>
          <a:prstGeom prst="rect">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743482" y="5542011"/>
            <a:ext cx="984695" cy="681903"/>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8577372" y="5537661"/>
            <a:ext cx="420624" cy="658368"/>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R5</a:t>
            </a:r>
          </a:p>
        </p:txBody>
      </p:sp>
      <p:sp>
        <p:nvSpPr>
          <p:cNvPr id="4" name="Right Arrow 3"/>
          <p:cNvSpPr/>
          <p:nvPr/>
        </p:nvSpPr>
        <p:spPr>
          <a:xfrm>
            <a:off x="8025525" y="5776775"/>
            <a:ext cx="291796" cy="176385"/>
          </a:xfrm>
          <a:prstGeom prst="rightArrow">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410333" y="5122163"/>
            <a:ext cx="1263571" cy="369332"/>
          </a:xfrm>
          <a:prstGeom prst="rect">
            <a:avLst/>
          </a:prstGeom>
          <a:noFill/>
        </p:spPr>
        <p:txBody>
          <a:bodyPr wrap="square" rtlCol="0">
            <a:spAutoFit/>
          </a:bodyPr>
          <a:lstStyle/>
          <a:p>
            <a:r>
              <a:rPr lang="en-US" dirty="0"/>
              <a:t>Result</a:t>
            </a:r>
          </a:p>
        </p:txBody>
      </p:sp>
      <p:sp>
        <p:nvSpPr>
          <p:cNvPr id="10" name="Slide Number Placeholder 9"/>
          <p:cNvSpPr>
            <a:spLocks noGrp="1"/>
          </p:cNvSpPr>
          <p:nvPr>
            <p:ph type="sldNum" sz="quarter" idx="12"/>
          </p:nvPr>
        </p:nvSpPr>
        <p:spPr/>
        <p:txBody>
          <a:bodyPr/>
          <a:lstStyle/>
          <a:p>
            <a:fld id="{2923B03A-6743-47C6-8758-902529F6BF5C}" type="slidenum">
              <a:rPr lang="en-US" smtClean="0"/>
              <a:t>6</a:t>
            </a:fld>
            <a:endParaRPr lang="en-US"/>
          </a:p>
        </p:txBody>
      </p:sp>
      <p:sp>
        <p:nvSpPr>
          <p:cNvPr id="17" name="TextBox 16"/>
          <p:cNvSpPr txBox="1"/>
          <p:nvPr/>
        </p:nvSpPr>
        <p:spPr>
          <a:xfrm>
            <a:off x="7207031" y="1932788"/>
            <a:ext cx="196092" cy="369332"/>
          </a:xfrm>
          <a:prstGeom prst="rect">
            <a:avLst/>
          </a:prstGeom>
          <a:noFill/>
        </p:spPr>
        <p:txBody>
          <a:bodyPr wrap="square" rtlCol="0">
            <a:spAutoFit/>
          </a:bodyPr>
          <a:lstStyle/>
          <a:p>
            <a:r>
              <a:rPr lang="en-US" b="1" dirty="0">
                <a:solidFill>
                  <a:srgbClr val="FF0000"/>
                </a:solidFill>
              </a:rPr>
              <a:t>X</a:t>
            </a:r>
          </a:p>
        </p:txBody>
      </p:sp>
      <p:sp>
        <p:nvSpPr>
          <p:cNvPr id="84" name="TextBox 83"/>
          <p:cNvSpPr txBox="1"/>
          <p:nvPr/>
        </p:nvSpPr>
        <p:spPr>
          <a:xfrm>
            <a:off x="7565180" y="1938426"/>
            <a:ext cx="196092" cy="369332"/>
          </a:xfrm>
          <a:prstGeom prst="rect">
            <a:avLst/>
          </a:prstGeom>
          <a:noFill/>
        </p:spPr>
        <p:txBody>
          <a:bodyPr wrap="square" rtlCol="0">
            <a:spAutoFit/>
          </a:bodyPr>
          <a:lstStyle/>
          <a:p>
            <a:r>
              <a:rPr lang="en-US" b="1" dirty="0">
                <a:solidFill>
                  <a:srgbClr val="FF0000"/>
                </a:solidFill>
              </a:rPr>
              <a:t>X</a:t>
            </a:r>
          </a:p>
        </p:txBody>
      </p:sp>
      <p:sp>
        <p:nvSpPr>
          <p:cNvPr id="85" name="TextBox 84"/>
          <p:cNvSpPr txBox="1"/>
          <p:nvPr/>
        </p:nvSpPr>
        <p:spPr>
          <a:xfrm>
            <a:off x="6808991" y="2421843"/>
            <a:ext cx="196092" cy="369332"/>
          </a:xfrm>
          <a:prstGeom prst="rect">
            <a:avLst/>
          </a:prstGeom>
          <a:noFill/>
        </p:spPr>
        <p:txBody>
          <a:bodyPr wrap="square" rtlCol="0">
            <a:spAutoFit/>
          </a:bodyPr>
          <a:lstStyle/>
          <a:p>
            <a:r>
              <a:rPr lang="en-US" b="1" dirty="0">
                <a:solidFill>
                  <a:srgbClr val="FF0000"/>
                </a:solidFill>
              </a:rPr>
              <a:t>X</a:t>
            </a:r>
          </a:p>
        </p:txBody>
      </p:sp>
      <p:sp>
        <p:nvSpPr>
          <p:cNvPr id="86" name="TextBox 85"/>
          <p:cNvSpPr txBox="1"/>
          <p:nvPr/>
        </p:nvSpPr>
        <p:spPr>
          <a:xfrm>
            <a:off x="7165213" y="2414316"/>
            <a:ext cx="196092" cy="369332"/>
          </a:xfrm>
          <a:prstGeom prst="rect">
            <a:avLst/>
          </a:prstGeom>
          <a:noFill/>
        </p:spPr>
        <p:txBody>
          <a:bodyPr wrap="square" rtlCol="0">
            <a:spAutoFit/>
          </a:bodyPr>
          <a:lstStyle/>
          <a:p>
            <a:r>
              <a:rPr lang="en-US" b="1" dirty="0">
                <a:solidFill>
                  <a:srgbClr val="FF0000"/>
                </a:solidFill>
              </a:rPr>
              <a:t>X</a:t>
            </a:r>
          </a:p>
        </p:txBody>
      </p:sp>
      <p:sp>
        <p:nvSpPr>
          <p:cNvPr id="87" name="TextBox 86"/>
          <p:cNvSpPr txBox="1"/>
          <p:nvPr/>
        </p:nvSpPr>
        <p:spPr>
          <a:xfrm>
            <a:off x="7617242" y="2415753"/>
            <a:ext cx="196092" cy="369332"/>
          </a:xfrm>
          <a:prstGeom prst="rect">
            <a:avLst/>
          </a:prstGeom>
          <a:noFill/>
        </p:spPr>
        <p:txBody>
          <a:bodyPr wrap="square" rtlCol="0">
            <a:spAutoFit/>
          </a:bodyPr>
          <a:lstStyle/>
          <a:p>
            <a:r>
              <a:rPr lang="en-US" b="1" dirty="0">
                <a:solidFill>
                  <a:srgbClr val="FF0000"/>
                </a:solidFill>
              </a:rPr>
              <a:t>X</a:t>
            </a:r>
          </a:p>
        </p:txBody>
      </p:sp>
      <p:sp>
        <p:nvSpPr>
          <p:cNvPr id="88" name="TextBox 87"/>
          <p:cNvSpPr txBox="1"/>
          <p:nvPr/>
        </p:nvSpPr>
        <p:spPr>
          <a:xfrm>
            <a:off x="7975405" y="2411834"/>
            <a:ext cx="196092" cy="369332"/>
          </a:xfrm>
          <a:prstGeom prst="rect">
            <a:avLst/>
          </a:prstGeom>
          <a:noFill/>
        </p:spPr>
        <p:txBody>
          <a:bodyPr wrap="square" rtlCol="0">
            <a:spAutoFit/>
          </a:bodyPr>
          <a:lstStyle/>
          <a:p>
            <a:r>
              <a:rPr lang="en-US" b="1" dirty="0">
                <a:solidFill>
                  <a:srgbClr val="FF0000"/>
                </a:solidFill>
              </a:rPr>
              <a:t>X</a:t>
            </a:r>
          </a:p>
        </p:txBody>
      </p:sp>
    </p:spTree>
    <p:extLst>
      <p:ext uri="{BB962C8B-B14F-4D97-AF65-F5344CB8AC3E}">
        <p14:creationId xmlns:p14="http://schemas.microsoft.com/office/powerpoint/2010/main" val="22710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6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6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0"/>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7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5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60"/>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58"/>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60"/>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6"/>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88"/>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84"/>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7"/>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85"/>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86"/>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8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71"/>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73"/>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6"/>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71"/>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grpId="1" nodeType="clickEffect">
                                  <p:stCondLst>
                                    <p:cond delay="0"/>
                                  </p:stCondLst>
                                  <p:childTnLst>
                                    <p:set>
                                      <p:cBhvr>
                                        <p:cTn id="206" dur="1" fill="hold">
                                          <p:stCondLst>
                                            <p:cond delay="0"/>
                                          </p:stCondLst>
                                        </p:cTn>
                                        <p:tgtEl>
                                          <p:spTgt spid="73"/>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79"/>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81"/>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grpId="1" nodeType="clickEffect">
                                  <p:stCondLst>
                                    <p:cond delay="0"/>
                                  </p:stCondLst>
                                  <p:childTnLst>
                                    <p:set>
                                      <p:cBhvr>
                                        <p:cTn id="218" dur="1" fill="hold">
                                          <p:stCondLst>
                                            <p:cond delay="0"/>
                                          </p:stCondLst>
                                        </p:cTn>
                                        <p:tgtEl>
                                          <p:spTgt spid="79"/>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4"/>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83"/>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5"/>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nodeType="clickEffect">
                                  <p:stCondLst>
                                    <p:cond delay="0"/>
                                  </p:stCondLst>
                                  <p:childTnLst>
                                    <p:set>
                                      <p:cBhvr>
                                        <p:cTn id="230" dur="1" fill="hold">
                                          <p:stCondLst>
                                            <p:cond delay="0"/>
                                          </p:stCondLst>
                                        </p:cTn>
                                        <p:tgtEl>
                                          <p:spTgt spid="3">
                                            <p:txEl>
                                              <p:pRg st="5" end="5"/>
                                            </p:txEl>
                                          </p:spTgt>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nodeType="clickEffect">
                                  <p:stCondLst>
                                    <p:cond delay="0"/>
                                  </p:stCondLst>
                                  <p:childTnLst>
                                    <p:set>
                                      <p:cBhvr>
                                        <p:cTn id="2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nodeType="clickEffect">
                                  <p:stCondLst>
                                    <p:cond delay="0"/>
                                  </p:stCondLst>
                                  <p:childTnLst>
                                    <p:set>
                                      <p:cBhvr>
                                        <p:cTn id="2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24"/>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7"/>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2" grpId="0" animBg="1"/>
      <p:bldP spid="13" grpId="0" animBg="1"/>
      <p:bldP spid="14" grpId="0" animBg="1"/>
      <p:bldP spid="15" grpId="0" animBg="1"/>
      <p:bldP spid="16" grpId="0" animBg="1"/>
      <p:bldP spid="23" grpId="0" animBg="1"/>
      <p:bldP spid="26" grpId="0" animBg="1"/>
      <p:bldP spid="29" grpId="0" animBg="1"/>
      <p:bldP spid="18" grpId="0"/>
      <p:bldP spid="31" grpId="0"/>
      <p:bldP spid="32" grpId="0"/>
      <p:bldP spid="33" grpId="0" animBg="1"/>
      <p:bldP spid="34" grpId="0"/>
      <p:bldP spid="35" grpId="0" animBg="1"/>
      <p:bldP spid="36" grpId="0"/>
      <p:bldP spid="37" grpId="0"/>
      <p:bldP spid="62" grpId="0"/>
      <p:bldP spid="65" grpId="0" animBg="1"/>
      <p:bldP spid="66" grpId="0" animBg="1"/>
      <p:bldP spid="67" grpId="0" animBg="1"/>
      <p:bldP spid="68" grpId="0" animBg="1"/>
      <p:bldP spid="69" grpId="0" animBg="1"/>
      <p:bldP spid="70" grpId="0" animBg="1"/>
      <p:bldP spid="72" grpId="0" animBg="1"/>
      <p:bldP spid="75" grpId="0"/>
      <p:bldP spid="77" grpId="0"/>
      <p:bldP spid="50" grpId="0" animBg="1"/>
      <p:bldP spid="52" grpId="0" animBg="1"/>
      <p:bldP spid="53" grpId="0" animBg="1"/>
      <p:bldP spid="54" grpId="0" animBg="1"/>
      <p:bldP spid="56" grpId="0" animBg="1"/>
      <p:bldP spid="6" grpId="0" animBg="1"/>
      <p:bldP spid="6" grpId="1" animBg="1"/>
      <p:bldP spid="58" grpId="0" animBg="1"/>
      <p:bldP spid="58" grpId="1" animBg="1"/>
      <p:bldP spid="60" grpId="0"/>
      <p:bldP spid="60" grpId="1"/>
      <p:bldP spid="71" grpId="0" animBg="1"/>
      <p:bldP spid="71" grpId="1" animBg="1"/>
      <p:bldP spid="73" grpId="0" animBg="1"/>
      <p:bldP spid="73" grpId="1" animBg="1"/>
      <p:bldP spid="76" grpId="0" animBg="1"/>
      <p:bldP spid="7" grpId="0"/>
      <p:bldP spid="80" grpId="0"/>
      <p:bldP spid="25" grpId="0" animBg="1"/>
      <p:bldP spid="79" grpId="0" animBg="1"/>
      <p:bldP spid="79" grpId="1" animBg="1"/>
      <p:bldP spid="81" grpId="0" animBg="1"/>
      <p:bldP spid="83" grpId="0" animBg="1"/>
      <p:bldP spid="4" grpId="0" animBg="1"/>
      <p:bldP spid="5" grpId="0"/>
      <p:bldP spid="17" grpId="0"/>
      <p:bldP spid="84" grpId="0"/>
      <p:bldP spid="85" grpId="0"/>
      <p:bldP spid="86" grpId="0"/>
      <p:bldP spid="87" grpId="0"/>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Outline</a:t>
            </a:r>
            <a:endParaRPr lang="en-US" b="1" dirty="0"/>
          </a:p>
        </p:txBody>
      </p:sp>
      <p:sp>
        <p:nvSpPr>
          <p:cNvPr id="3" name="Content Placeholder 2"/>
          <p:cNvSpPr>
            <a:spLocks noGrp="1"/>
          </p:cNvSpPr>
          <p:nvPr>
            <p:ph idx="1"/>
          </p:nvPr>
        </p:nvSpPr>
        <p:spPr/>
        <p:txBody>
          <a:bodyPr>
            <a:normAutofit/>
          </a:bodyPr>
          <a:lstStyle/>
          <a:p>
            <a:r>
              <a:rPr lang="en-US" sz="2400" dirty="0">
                <a:solidFill>
                  <a:schemeClr val="bg2">
                    <a:lumMod val="90000"/>
                  </a:schemeClr>
                </a:solidFill>
              </a:rPr>
              <a:t>Spatial Big Data Computation</a:t>
            </a:r>
          </a:p>
          <a:p>
            <a:r>
              <a:rPr lang="en-US" sz="2400" dirty="0"/>
              <a:t>Examples of Spatial Big Data Processing Systems</a:t>
            </a:r>
          </a:p>
          <a:p>
            <a:r>
              <a:rPr lang="en-US" sz="2400" dirty="0" smtClean="0">
                <a:solidFill>
                  <a:schemeClr val="bg2">
                    <a:lumMod val="90000"/>
                  </a:schemeClr>
                </a:solidFill>
              </a:rPr>
              <a:t>Conclusion</a:t>
            </a:r>
            <a:endParaRPr lang="en-US" sz="2400" dirty="0">
              <a:solidFill>
                <a:schemeClr val="bg2">
                  <a:lumMod val="90000"/>
                </a:schemeClr>
              </a:solidFill>
            </a:endParaRPr>
          </a:p>
          <a:p>
            <a:endParaRPr lang="en-US" sz="2400" dirty="0"/>
          </a:p>
        </p:txBody>
      </p:sp>
      <p:sp>
        <p:nvSpPr>
          <p:cNvPr id="6" name="Date Placeholder 5"/>
          <p:cNvSpPr>
            <a:spLocks noGrp="1"/>
          </p:cNvSpPr>
          <p:nvPr>
            <p:ph type="dt" sz="half" idx="10"/>
          </p:nvPr>
        </p:nvSpPr>
        <p:spPr/>
        <p:txBody>
          <a:bodyPr/>
          <a:lstStyle/>
          <a:p>
            <a:fld id="{A3E4D647-8D22-4ABC-996E-A0A425312C83}" type="datetime1">
              <a:rPr lang="en-US" smtClean="0"/>
              <a:t>3/29/17</a:t>
            </a:fld>
            <a:endParaRPr lang="en-US"/>
          </a:p>
        </p:txBody>
      </p:sp>
      <p:sp>
        <p:nvSpPr>
          <p:cNvPr id="4" name="Slide Number Placeholder 3"/>
          <p:cNvSpPr>
            <a:spLocks noGrp="1"/>
          </p:cNvSpPr>
          <p:nvPr>
            <p:ph type="sldNum" sz="quarter" idx="12"/>
          </p:nvPr>
        </p:nvSpPr>
        <p:spPr/>
        <p:txBody>
          <a:bodyPr/>
          <a:lstStyle/>
          <a:p>
            <a:fld id="{2923B03A-6743-47C6-8758-902529F6BF5C}" type="slidenum">
              <a:rPr lang="en-US" smtClean="0"/>
              <a:t>7</a:t>
            </a:fld>
            <a:endParaRPr lang="en-US"/>
          </a:p>
        </p:txBody>
      </p:sp>
    </p:spTree>
    <p:extLst>
      <p:ext uri="{BB962C8B-B14F-4D97-AF65-F5344CB8AC3E}">
        <p14:creationId xmlns:p14="http://schemas.microsoft.com/office/powerpoint/2010/main" val="1909672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prstClr val="black"/>
                </a:solidFill>
              </a:rPr>
              <a:t>Example </a:t>
            </a:r>
            <a:r>
              <a:rPr lang="en-US" sz="3200" b="1" dirty="0">
                <a:solidFill>
                  <a:prstClr val="black"/>
                </a:solidFill>
              </a:rPr>
              <a:t>1: </a:t>
            </a:r>
            <a:r>
              <a:rPr lang="en-US" sz="3200" b="1" dirty="0" smtClean="0">
                <a:solidFill>
                  <a:prstClr val="black"/>
                </a:solidFill>
              </a:rPr>
              <a:t>Google Earth Engine</a:t>
            </a:r>
            <a:endParaRPr lang="en-US" dirty="0"/>
          </a:p>
        </p:txBody>
      </p:sp>
      <p:sp>
        <p:nvSpPr>
          <p:cNvPr id="3" name="Content Placeholder 2"/>
          <p:cNvSpPr>
            <a:spLocks noGrp="1"/>
          </p:cNvSpPr>
          <p:nvPr>
            <p:ph idx="1"/>
          </p:nvPr>
        </p:nvSpPr>
        <p:spPr/>
        <p:txBody>
          <a:bodyPr/>
          <a:lstStyle/>
          <a:p>
            <a:r>
              <a:rPr lang="en-US" dirty="0" smtClean="0"/>
              <a:t>Cloud-based spatial big data systems</a:t>
            </a:r>
          </a:p>
          <a:p>
            <a:r>
              <a:rPr lang="en-US" dirty="0" smtClean="0"/>
              <a:t>Petabytes of earth imagery</a:t>
            </a:r>
          </a:p>
          <a:p>
            <a:r>
              <a:rPr lang="en-US" dirty="0" smtClean="0"/>
              <a:t>Data analytics (mining) and visualization</a:t>
            </a:r>
            <a:endParaRPr lang="en-US" dirty="0"/>
          </a:p>
        </p:txBody>
      </p:sp>
      <p:sp>
        <p:nvSpPr>
          <p:cNvPr id="4" name="Date Placeholder 3"/>
          <p:cNvSpPr>
            <a:spLocks noGrp="1"/>
          </p:cNvSpPr>
          <p:nvPr>
            <p:ph type="dt" sz="half" idx="10"/>
          </p:nvPr>
        </p:nvSpPr>
        <p:spPr/>
        <p:txBody>
          <a:bodyPr/>
          <a:lstStyle/>
          <a:p>
            <a:fld id="{1F2D7934-6B80-4AB2-9CF7-331CD53D92D2}" type="datetime1">
              <a:rPr lang="en-US" smtClean="0"/>
              <a:t>3/29/17</a:t>
            </a:fld>
            <a:endParaRPr lang="en-US"/>
          </a:p>
        </p:txBody>
      </p:sp>
      <p:sp>
        <p:nvSpPr>
          <p:cNvPr id="5" name="Slide Number Placeholder 4"/>
          <p:cNvSpPr>
            <a:spLocks noGrp="1"/>
          </p:cNvSpPr>
          <p:nvPr>
            <p:ph type="sldNum" sz="quarter" idx="12"/>
          </p:nvPr>
        </p:nvSpPr>
        <p:spPr/>
        <p:txBody>
          <a:bodyPr/>
          <a:lstStyle/>
          <a:p>
            <a:fld id="{2923B03A-6743-47C6-8758-902529F6BF5C}" type="slidenum">
              <a:rPr lang="en-US" smtClean="0"/>
              <a:t>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3837010"/>
            <a:ext cx="3851910" cy="2163994"/>
          </a:xfrm>
          <a:prstGeom prst="rect">
            <a:avLst/>
          </a:prstGeom>
        </p:spPr>
      </p:pic>
      <p:pic>
        <p:nvPicPr>
          <p:cNvPr id="8" name="Picture 7"/>
          <p:cNvPicPr>
            <a:picLocks noChangeAspect="1"/>
          </p:cNvPicPr>
          <p:nvPr/>
        </p:nvPicPr>
        <p:blipFill>
          <a:blip r:embed="rId3"/>
          <a:stretch>
            <a:fillRect/>
          </a:stretch>
        </p:blipFill>
        <p:spPr>
          <a:xfrm>
            <a:off x="4734560" y="3715004"/>
            <a:ext cx="4064000" cy="2286000"/>
          </a:xfrm>
          <a:prstGeom prst="rect">
            <a:avLst/>
          </a:prstGeom>
        </p:spPr>
      </p:pic>
    </p:spTree>
    <p:extLst>
      <p:ext uri="{BB962C8B-B14F-4D97-AF65-F5344CB8AC3E}">
        <p14:creationId xmlns:p14="http://schemas.microsoft.com/office/powerpoint/2010/main" val="189126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Earth Engine</a:t>
            </a:r>
            <a:endParaRPr lang="en-US" dirty="0"/>
          </a:p>
        </p:txBody>
      </p:sp>
      <p:sp>
        <p:nvSpPr>
          <p:cNvPr id="3" name="Content Placeholder 2"/>
          <p:cNvSpPr>
            <a:spLocks noGrp="1"/>
          </p:cNvSpPr>
          <p:nvPr>
            <p:ph idx="1"/>
          </p:nvPr>
        </p:nvSpPr>
        <p:spPr/>
        <p:txBody>
          <a:bodyPr>
            <a:normAutofit lnSpcReduction="10000"/>
          </a:bodyPr>
          <a:lstStyle/>
          <a:p>
            <a:r>
              <a:rPr lang="en-US" dirty="0" smtClean="0"/>
              <a:t>Petabyte data archive (over 40 years)</a:t>
            </a:r>
          </a:p>
          <a:p>
            <a:pPr lvl="1"/>
            <a:r>
              <a:rPr lang="en-US" dirty="0" smtClean="0"/>
              <a:t>Landsat</a:t>
            </a:r>
          </a:p>
          <a:p>
            <a:pPr lvl="1"/>
            <a:r>
              <a:rPr lang="en-US" dirty="0" smtClean="0"/>
              <a:t>MODIS</a:t>
            </a:r>
          </a:p>
          <a:p>
            <a:pPr lvl="1"/>
            <a:r>
              <a:rPr lang="en-US" dirty="0" smtClean="0"/>
              <a:t>Sentinel-1</a:t>
            </a:r>
          </a:p>
          <a:p>
            <a:pPr lvl="1"/>
            <a:r>
              <a:rPr lang="en-US" dirty="0" smtClean="0"/>
              <a:t>Sentinel-2</a:t>
            </a:r>
          </a:p>
          <a:p>
            <a:r>
              <a:rPr lang="en-US" dirty="0" smtClean="0"/>
              <a:t>Computation</a:t>
            </a:r>
          </a:p>
          <a:p>
            <a:pPr lvl="1"/>
            <a:r>
              <a:rPr lang="en-US" dirty="0" smtClean="0"/>
              <a:t>Front-end scripts</a:t>
            </a:r>
          </a:p>
          <a:p>
            <a:pPr lvl="2"/>
            <a:r>
              <a:rPr lang="en-US" dirty="0" err="1" smtClean="0"/>
              <a:t>Javascript</a:t>
            </a:r>
            <a:r>
              <a:rPr lang="en-US" dirty="0" smtClean="0"/>
              <a:t>, Python</a:t>
            </a:r>
          </a:p>
          <a:p>
            <a:pPr lvl="2"/>
            <a:r>
              <a:rPr lang="en-US" dirty="0" smtClean="0"/>
              <a:t>Visualization</a:t>
            </a:r>
          </a:p>
          <a:p>
            <a:pPr lvl="1"/>
            <a:r>
              <a:rPr lang="en-US" dirty="0" smtClean="0"/>
              <a:t>Back-end computation</a:t>
            </a:r>
          </a:p>
          <a:p>
            <a:pPr lvl="2"/>
            <a:r>
              <a:rPr lang="en-US" dirty="0" smtClean="0"/>
              <a:t>Cloud with many CPU</a:t>
            </a:r>
          </a:p>
          <a:p>
            <a:pPr lvl="2"/>
            <a:r>
              <a:rPr lang="en-US" dirty="0" smtClean="0"/>
              <a:t>Lazy computation</a:t>
            </a:r>
          </a:p>
        </p:txBody>
      </p:sp>
      <p:sp>
        <p:nvSpPr>
          <p:cNvPr id="4" name="Date Placeholder 3"/>
          <p:cNvSpPr>
            <a:spLocks noGrp="1"/>
          </p:cNvSpPr>
          <p:nvPr>
            <p:ph type="dt" sz="half" idx="10"/>
          </p:nvPr>
        </p:nvSpPr>
        <p:spPr/>
        <p:txBody>
          <a:bodyPr/>
          <a:lstStyle/>
          <a:p>
            <a:fld id="{1F2D7934-6B80-4AB2-9CF7-331CD53D92D2}" type="datetime1">
              <a:rPr lang="en-US" smtClean="0"/>
              <a:t>3/29/17</a:t>
            </a:fld>
            <a:endParaRPr lang="en-US"/>
          </a:p>
        </p:txBody>
      </p:sp>
      <p:sp>
        <p:nvSpPr>
          <p:cNvPr id="5" name="Slide Number Placeholder 4"/>
          <p:cNvSpPr>
            <a:spLocks noGrp="1"/>
          </p:cNvSpPr>
          <p:nvPr>
            <p:ph type="sldNum" sz="quarter" idx="12"/>
          </p:nvPr>
        </p:nvSpPr>
        <p:spPr/>
        <p:txBody>
          <a:bodyPr/>
          <a:lstStyle/>
          <a:p>
            <a:fld id="{2923B03A-6743-47C6-8758-902529F6BF5C}" type="slidenum">
              <a:rPr lang="en-US" smtClean="0"/>
              <a:t>9</a:t>
            </a:fld>
            <a:endParaRPr lang="en-US"/>
          </a:p>
        </p:txBody>
      </p:sp>
      <p:pic>
        <p:nvPicPr>
          <p:cNvPr id="6" name="Picture 5"/>
          <p:cNvPicPr>
            <a:picLocks noChangeAspect="1"/>
          </p:cNvPicPr>
          <p:nvPr/>
        </p:nvPicPr>
        <p:blipFill>
          <a:blip r:embed="rId2"/>
          <a:stretch>
            <a:fillRect/>
          </a:stretch>
        </p:blipFill>
        <p:spPr>
          <a:xfrm>
            <a:off x="4330827" y="2907792"/>
            <a:ext cx="4561560" cy="3068003"/>
          </a:xfrm>
          <a:prstGeom prst="rect">
            <a:avLst/>
          </a:prstGeom>
        </p:spPr>
      </p:pic>
    </p:spTree>
    <p:extLst>
      <p:ext uri="{BB962C8B-B14F-4D97-AF65-F5344CB8AC3E}">
        <p14:creationId xmlns:p14="http://schemas.microsoft.com/office/powerpoint/2010/main" val="37526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32659</TotalTime>
  <Words>4647</Words>
  <Application>Microsoft Macintosh PowerPoint</Application>
  <PresentationFormat>On-screen Show (4:3)</PresentationFormat>
  <Paragraphs>1334</Paragraphs>
  <Slides>28</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等线</vt:lpstr>
      <vt:lpstr>Office Theme</vt:lpstr>
      <vt:lpstr>Computational Techniques on Spatial Big Data</vt:lpstr>
      <vt:lpstr>Outline</vt:lpstr>
      <vt:lpstr>1.1 What is Spatial Big Data (SBD)?</vt:lpstr>
      <vt:lpstr>1.2 Spatial Data Types</vt:lpstr>
      <vt:lpstr>1.3 Spatial Computational Problem</vt:lpstr>
      <vt:lpstr>1.4 Conventional Spatial Computing Solutions</vt:lpstr>
      <vt:lpstr>Outline</vt:lpstr>
      <vt:lpstr>Example 1: Google Earth Engine</vt:lpstr>
      <vt:lpstr>Google Earth Engine</vt:lpstr>
      <vt:lpstr>Google Earth Engine</vt:lpstr>
      <vt:lpstr>Example 2: Hadoop-GIS and Spatial Hadoop</vt:lpstr>
      <vt:lpstr>Background on MapReduce</vt:lpstr>
      <vt:lpstr>Hadoop-GIS </vt:lpstr>
      <vt:lpstr>Hadoop-GIS  </vt:lpstr>
      <vt:lpstr>SpatialHadoop: Index Creation</vt:lpstr>
      <vt:lpstr>SpatialHadoop: Spatial Query processing </vt:lpstr>
      <vt:lpstr>Example 3: GeoSpark</vt:lpstr>
      <vt:lpstr>Example 4: SciDB</vt:lpstr>
      <vt:lpstr>Example 4: SciDB: Multi-dimensional Indexing</vt:lpstr>
      <vt:lpstr>Example 4: SciDB: Spatial Query Processing</vt:lpstr>
      <vt:lpstr>Example 5: R-Tree in GPU</vt:lpstr>
      <vt:lpstr>2.16 R-Tree in GPU: Multi-Dimensional Indexing</vt:lpstr>
      <vt:lpstr>2.17 R-Tree in GPU: Spatial Query Processing</vt:lpstr>
      <vt:lpstr>Comparison on Different Systems</vt:lpstr>
      <vt:lpstr>Comparison on Different Systems</vt:lpstr>
      <vt:lpstr>A Demo of Spatial Big Data Platform: Google Earth Engine</vt:lpstr>
      <vt:lpstr>Outline</vt:lpstr>
      <vt:lpstr>Reference</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Co-Location Patterns from Spatial Datasets: A General Approach</dc:title>
  <dc:creator>Arpan Sainju</dc:creator>
  <cp:lastModifiedBy>Jiang, Zhe</cp:lastModifiedBy>
  <cp:revision>631</cp:revision>
  <cp:lastPrinted>2017-01-30T16:01:06Z</cp:lastPrinted>
  <dcterms:created xsi:type="dcterms:W3CDTF">2016-09-18T04:11:03Z</dcterms:created>
  <dcterms:modified xsi:type="dcterms:W3CDTF">2017-03-29T21:43:24Z</dcterms:modified>
</cp:coreProperties>
</file>